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1.xml" ContentType="application/vnd.openxmlformats-officedocument.drawingml.chart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notesSlides/notesSlide10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1.xml" ContentType="application/vnd.openxmlformats-officedocument.presentationml.notesSlide+xml"/>
  <Override PartName="/ppt/charts/chart14.xml" ContentType="application/vnd.openxmlformats-officedocument.drawingml.chart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2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3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6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17.xml" ContentType="application/vnd.openxmlformats-officedocument.presentationml.notesSlide+xml"/>
  <Override PartName="/ppt/charts/chart15.xml" ContentType="application/vnd.openxmlformats-officedocument.drawingml.chart+xml"/>
  <Override PartName="/ppt/notesSlides/notesSlide18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19.xml" ContentType="application/vnd.openxmlformats-officedocument.presentationml.notesSlide+xml"/>
  <Override PartName="/ppt/charts/chart16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370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  <a:fill>
          <a:solidFill>
            <a:schemeClr val="accent4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  <a:fill>
          <a:solidFill>
            <a:schemeClr val="accent2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940675A-B579-460E-94D1-54222C63F5DA}" styleName="No Style, Table Grid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dk1"/>
              </a:solidFill>
            </a:ln>
          </a:left>
          <a:right>
            <a:ln w="12700">
              <a:solidFill>
                <a:schemeClr val="dk1"/>
              </a:solidFill>
            </a:ln>
          </a:right>
          <a:top>
            <a:ln w="12700">
              <a:solidFill>
                <a:schemeClr val="dk1"/>
              </a:solidFill>
            </a:ln>
          </a:top>
          <a:bottom>
            <a:ln w="12700">
              <a:solidFill>
                <a:schemeClr val="dk1"/>
              </a:solidFill>
            </a:ln>
          </a:bottom>
          <a:insideH>
            <a:ln w="12700">
              <a:solidFill>
                <a:schemeClr val="dk1"/>
              </a:solidFill>
            </a:ln>
          </a:insideH>
          <a:insideV>
            <a:ln w="12700">
              <a:solidFill>
                <a:schemeClr val="dk1"/>
              </a:solidFill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/>
          </a:solidFill>
        </a:fill>
      </a:tcStyle>
    </a:band1V>
    <a:band2V>
      <a:tcStyle>
        <a:tcBdr/>
        <a:fill>
          <a:solidFill>
            <a:schemeClr val="lt1"/>
          </a:solidFill>
        </a:fill>
      </a:tcStyle>
    </a:band2V>
    <a:la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/>
          </a:solidFill>
        </a:fill>
      </a:tcStyle>
    </a:lastCol>
    <a:fir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/>
          </a:solidFill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12700">
              <a:solidFill>
                <a:schemeClr val="l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dk1"/>
      </a:tcTxStyle>
      <a:tcStyle>
        <a:tcBdr>
          <a:bottom>
            <a:ln w="12700">
              <a:solidFill>
                <a:schemeClr val="dk1"/>
              </a:solidFill>
            </a:ln>
          </a:bottom>
        </a:tcBdr>
        <a:fill>
          <a:solidFill>
            <a:schemeClr val="l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16DA210-FB5B-4158-B5E0-FEB733F419BA}" styleName="Светлый стиль 3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solidFill>
                <a:schemeClr val="tx1"/>
              </a:solidFill>
            </a:ln>
          </a:left>
          <a:right>
            <a:ln w="12700">
              <a:solidFill>
                <a:schemeClr val="tx1"/>
              </a:solidFill>
            </a:ln>
          </a:right>
          <a:top>
            <a:ln w="12700">
              <a:solidFill>
                <a:schemeClr val="tx1"/>
              </a:solidFill>
            </a:ln>
          </a:top>
          <a:bottom>
            <a:ln w="12700">
              <a:solidFill>
                <a:schemeClr val="tx1"/>
              </a:solidFill>
            </a:ln>
          </a:bottom>
          <a:insideH>
            <a:ln w="12700">
              <a:solidFill>
                <a:schemeClr val="tx1"/>
              </a:solidFill>
            </a:ln>
          </a:insideH>
          <a:insideV>
            <a:ln w="12700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band2V>
      <a:tcStyle>
        <a:tcBdr/>
        <a:fill>
          <a:solidFill>
            <a:schemeClr val="tx1">
              <a:alpha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50800">
              <a:solidFill>
                <a:schemeClr val="tx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>
          <a:bottom>
            <a:ln w="25400">
              <a:solidFill>
                <a:schemeClr val="tx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  <a:fill>
          <a:solidFill>
            <a:schemeClr val="accent5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  <a:fill>
          <a:solidFill>
            <a:schemeClr val="accent6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BC89EF96-8CEA-46FF-86C4-4CE0E7609802}" styleName="Светлый стиль 3 — акцент 1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solidFill>
                <a:schemeClr val="accent1"/>
              </a:solidFill>
            </a:ln>
          </a:left>
          <a:right>
            <a:ln w="12700">
              <a:solidFill>
                <a:schemeClr val="accent1"/>
              </a:solidFill>
            </a:ln>
          </a:right>
          <a:top>
            <a:ln w="12700">
              <a:solidFill>
                <a:schemeClr val="accent1"/>
              </a:solidFill>
            </a:ln>
          </a:top>
          <a:bottom>
            <a:ln w="12700">
              <a:solidFill>
                <a:schemeClr val="accent1"/>
              </a:solidFill>
            </a:ln>
          </a:bottom>
          <a:insideH>
            <a:ln w="12700">
              <a:solidFill>
                <a:schemeClr val="accent1"/>
              </a:solidFill>
            </a:ln>
          </a:insideH>
          <a:insideV>
            <a:ln w="12700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  <a:fill>
          <a:solidFill>
            <a:schemeClr val="accent1">
              <a:alpha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50800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>
          <a:bottom>
            <a:ln w="25400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  <a:fill>
          <a:solidFill>
            <a:schemeClr val="accent3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71299999999999"/>
          <c:y val="5.9511000000000001E-2"/>
          <c:w val="0.67721299999999995"/>
          <c:h val="0.837536999999999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3"/>
              <c:layout>
                <c:manualLayout>
                  <c:x val="-1.078E-3"/>
                  <c:y val="-3.2309999999999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14-46C8-89D3-98DEE8F31E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Целевые поступления</c:v>
                </c:pt>
                <c:pt idx="1">
                  <c:v>Дотация на сбалансированность/
прочие дотации</c:v>
                </c:pt>
                <c:pt idx="2">
                  <c:v>Неналоговые доходы</c:v>
                </c:pt>
                <c:pt idx="3">
                  <c:v>Налоговые доходы (в т.ч. доп.норматив отчислений от НДФЛ)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942528.29999999993</c:v>
                </c:pt>
                <c:pt idx="1">
                  <c:v>70236.3</c:v>
                </c:pt>
                <c:pt idx="2">
                  <c:v>36150</c:v>
                </c:pt>
                <c:pt idx="3">
                  <c:v>957115.9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14-46C8-89D3-98DEE8F31EF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 (на 01.10.24)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  <a:miter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-2.2910000000000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14-46C8-89D3-98DEE8F31EFC}"/>
                </c:ext>
              </c:extLst>
            </c:dLbl>
            <c:dLbl>
              <c:idx val="3"/>
              <c:layout>
                <c:manualLayout>
                  <c:x val="2.1189999999999998E-3"/>
                  <c:y val="-1.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14-46C8-89D3-98DEE8F31E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Целевые поступления</c:v>
                </c:pt>
                <c:pt idx="1">
                  <c:v>Дотация на сбалансированность/
прочие дотации</c:v>
                </c:pt>
                <c:pt idx="2">
                  <c:v>Неналоговые доходы</c:v>
                </c:pt>
                <c:pt idx="3">
                  <c:v>Налоговые доходы (в т.ч. доп.норматив отчислений от НДФЛ)</c:v>
                </c:pt>
              </c:strCache>
            </c:strRef>
          </c:cat>
          <c:val>
            <c:numRef>
              <c:f>Лист1!$C$2:$C$5</c:f>
              <c:numCache>
                <c:formatCode>#\ ##0.0</c:formatCode>
                <c:ptCount val="4"/>
                <c:pt idx="0">
                  <c:v>1188112.7</c:v>
                </c:pt>
                <c:pt idx="1">
                  <c:v>118436.3</c:v>
                </c:pt>
                <c:pt idx="2">
                  <c:v>33192</c:v>
                </c:pt>
                <c:pt idx="3">
                  <c:v>891090.5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14-46C8-89D3-98DEE8F31EF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2025 год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3"/>
              <c:layout>
                <c:manualLayout>
                  <c:x val="-1.07E-3"/>
                  <c:y val="-2.2390000000000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14-46C8-89D3-98DEE8F31E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Целевые поступления</c:v>
                </c:pt>
                <c:pt idx="1">
                  <c:v>Дотация на сбалансированность/
прочие дотации</c:v>
                </c:pt>
                <c:pt idx="2">
                  <c:v>Неналоговые доходы</c:v>
                </c:pt>
                <c:pt idx="3">
                  <c:v>Налоговые доходы (в т.ч. доп.норматив отчислений от НДФЛ)</c:v>
                </c:pt>
              </c:strCache>
            </c:strRef>
          </c:cat>
          <c:val>
            <c:numRef>
              <c:f>Лист1!$D$2:$D$5</c:f>
              <c:numCache>
                <c:formatCode>#\ ##0.0</c:formatCode>
                <c:ptCount val="4"/>
                <c:pt idx="0">
                  <c:v>1396707.6</c:v>
                </c:pt>
                <c:pt idx="1">
                  <c:v>105261.4</c:v>
                </c:pt>
                <c:pt idx="2">
                  <c:v>32632.9</c:v>
                </c:pt>
                <c:pt idx="3">
                  <c:v>871737.7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14-46C8-89D3-98DEE8F31EF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2026 год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c:spPr>
          <c:invertIfNegative val="0"/>
          <c:dLbls>
            <c:dLbl>
              <c:idx val="3"/>
              <c:layout>
                <c:manualLayout>
                  <c:x val="2.098E-3"/>
                  <c:y val="6.179999999999999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14-46C8-89D3-98DEE8F31E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Целевые поступления</c:v>
                </c:pt>
                <c:pt idx="1">
                  <c:v>Дотация на сбалансированность/
прочие дотации</c:v>
                </c:pt>
                <c:pt idx="2">
                  <c:v>Неналоговые доходы</c:v>
                </c:pt>
                <c:pt idx="3">
                  <c:v>Налоговые доходы (в т.ч. доп.норматив отчислений от НДФЛ)</c:v>
                </c:pt>
              </c:strCache>
            </c:strRef>
          </c:cat>
          <c:val>
            <c:numRef>
              <c:f>Лист1!$E$2:$E$5</c:f>
              <c:numCache>
                <c:formatCode>#\ ##0.0</c:formatCode>
                <c:ptCount val="4"/>
                <c:pt idx="0">
                  <c:v>1060103.8</c:v>
                </c:pt>
                <c:pt idx="1">
                  <c:v>0</c:v>
                </c:pt>
                <c:pt idx="2">
                  <c:v>32530.9</c:v>
                </c:pt>
                <c:pt idx="3">
                  <c:v>827942.2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014-46C8-89D3-98DEE8F31EFC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2027 год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  <a:round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c:spPr>
          <c:invertIfNegative val="0"/>
          <c:dLbls>
            <c:dLbl>
              <c:idx val="3"/>
              <c:layout>
                <c:manualLayout>
                  <c:x val="0"/>
                  <c:y val="-6.71499999999999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014-46C8-89D3-98DEE8F31E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Целевые поступления</c:v>
                </c:pt>
                <c:pt idx="1">
                  <c:v>Дотация на сбалансированность/
прочие дотации</c:v>
                </c:pt>
                <c:pt idx="2">
                  <c:v>Неналоговые доходы</c:v>
                </c:pt>
                <c:pt idx="3">
                  <c:v>Налоговые доходы (в т.ч. доп.норматив отчислений от НДФЛ)</c:v>
                </c:pt>
              </c:strCache>
            </c:strRef>
          </c:cat>
          <c:val>
            <c:numRef>
              <c:f>Лист1!$F$2:$F$5</c:f>
              <c:numCache>
                <c:formatCode>#\ ##0.0</c:formatCode>
                <c:ptCount val="4"/>
                <c:pt idx="0">
                  <c:v>1058789.8999999999</c:v>
                </c:pt>
                <c:pt idx="1">
                  <c:v>0</c:v>
                </c:pt>
                <c:pt idx="2">
                  <c:v>32420.1</c:v>
                </c:pt>
                <c:pt idx="3">
                  <c:v>860979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014-46C8-89D3-98DEE8F31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137600"/>
        <c:axId val="56495488"/>
      </c:barChart>
      <c:catAx>
        <c:axId val="56137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495488"/>
        <c:crosses val="autoZero"/>
        <c:auto val="0"/>
        <c:lblAlgn val="ctr"/>
        <c:lblOffset val="100"/>
        <c:noMultiLvlLbl val="0"/>
      </c:catAx>
      <c:valAx>
        <c:axId val="56495488"/>
        <c:scaling>
          <c:orientation val="minMax"/>
        </c:scaling>
        <c:delete val="1"/>
        <c:axPos val="b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one"/>
        <c:crossAx val="56137600"/>
        <c:crosses val="autoZero"/>
        <c:crossBetween val="between"/>
      </c:valAx>
      <c:spPr>
        <a:noFill/>
        <a:ln>
          <a:noFill/>
          <a:round/>
        </a:ln>
        <a:effectLst/>
      </c:spPr>
    </c:plotArea>
    <c:legend>
      <c:legendPos val="b"/>
      <c:layout>
        <c:manualLayout>
          <c:xMode val="edge"/>
          <c:yMode val="edge"/>
          <c:x val="6.3294000000000003E-2"/>
          <c:y val="0.90459599999999996"/>
          <c:w val="0.86876900000000001"/>
          <c:h val="9.4380000000000006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600" b="0">
          <a:solidFill>
            <a:schemeClr val="tx1"/>
          </a:solidFill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501"/>
          <c:y val="1.9413E-2"/>
          <c:w val="0.861896"/>
          <c:h val="0.8673619999999999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88900" cap="rnd" cmpd="sng" algn="ctr">
              <a:solidFill>
                <a:srgbClr val="92D050"/>
              </a:solidFill>
              <a:prstDash val="solid"/>
              <a:round/>
            </a:ln>
            <a:effectLst/>
          </c:spPr>
          <c:marker>
            <c:spPr>
              <a:ln>
                <a:solidFill>
                  <a:srgbClr val="92D050"/>
                </a:solidFill>
              </a:ln>
            </c:spPr>
          </c:marker>
          <c:dLbls>
            <c:dLbl>
              <c:idx val="0"/>
              <c:layout>
                <c:manualLayout>
                  <c:x val="-8.0297999999999994E-2"/>
                  <c:y val="-3.1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51-4BEA-83C6-88759F61B09E}"/>
                </c:ext>
              </c:extLst>
            </c:dLbl>
            <c:dLbl>
              <c:idx val="1"/>
              <c:layout>
                <c:manualLayout>
                  <c:x val="-3.7997999999999997E-2"/>
                  <c:y val="-9.1572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51-4BEA-83C6-88759F61B09E}"/>
                </c:ext>
              </c:extLst>
            </c:dLbl>
            <c:dLbl>
              <c:idx val="2"/>
              <c:layout>
                <c:manualLayout>
                  <c:x val="-2.8677999999999999E-2"/>
                  <c:y val="-6.1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51-4BEA-83C6-88759F61B09E}"/>
                </c:ext>
              </c:extLst>
            </c:dLbl>
            <c:dLbl>
              <c:idx val="3"/>
              <c:layout>
                <c:manualLayout>
                  <c:x val="-2.9395000000000001E-2"/>
                  <c:y val="-5.3352999999999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51-4BEA-83C6-88759F61B09E}"/>
                </c:ext>
              </c:extLst>
            </c:dLbl>
            <c:dLbl>
              <c:idx val="4"/>
              <c:layout>
                <c:manualLayout>
                  <c:x val="-4.1224999999999998E-2"/>
                  <c:y val="-4.8702000000000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51-4BEA-83C6-88759F61B0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оценка</c:v>
                </c:pt>
                <c:pt idx="1">
                  <c:v>2024 год оценка</c:v>
                </c:pt>
                <c:pt idx="2">
                  <c:v>2025 год проект</c:v>
                </c:pt>
                <c:pt idx="3">
                  <c:v>2026 год проект</c:v>
                </c:pt>
                <c:pt idx="4">
                  <c:v>2027 год проект</c:v>
                </c:pt>
              </c:strCache>
            </c:strRef>
          </c:cat>
          <c:val>
            <c:numRef>
              <c:f>Лист1!$B$2:$B$6</c:f>
              <c:numCache>
                <c:formatCode>#,##0.00;[Red]\-#,##0.00;0.00</c:formatCode>
                <c:ptCount val="5"/>
                <c:pt idx="0">
                  <c:v>4458.7</c:v>
                </c:pt>
                <c:pt idx="1">
                  <c:v>1400</c:v>
                </c:pt>
                <c:pt idx="2">
                  <c:v>5000</c:v>
                </c:pt>
                <c:pt idx="3">
                  <c:v>4385</c:v>
                </c:pt>
                <c:pt idx="4" formatCode="#,##0.00">
                  <c:v>4436.5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E51-4BEA-83C6-88759F61B0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944192"/>
        <c:axId val="173986944"/>
      </c:lineChart>
      <c:catAx>
        <c:axId val="173944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tint val="75000"/>
                <a:shade val="70000"/>
                <a:satMod val="15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pPr>
            <a:endParaRPr lang="ru-RU"/>
          </a:p>
        </c:txPr>
        <c:crossAx val="173986944"/>
        <c:crosses val="autoZero"/>
        <c:auto val="1"/>
        <c:lblAlgn val="ctr"/>
        <c:lblOffset val="100"/>
        <c:noMultiLvlLbl val="0"/>
      </c:catAx>
      <c:valAx>
        <c:axId val="173986944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tx1">
                  <a:tint val="75000"/>
                  <a:shade val="70000"/>
                  <a:satMod val="150000"/>
                </a:schemeClr>
              </a:solidFill>
              <a:prstDash val="solid"/>
              <a:round/>
            </a:ln>
            <a:effectLst/>
          </c:spPr>
        </c:majorGridlines>
        <c:numFmt formatCode="#,##0.00;[Red]\-#,##0.00;0.00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tint val="75000"/>
                <a:shade val="70000"/>
                <a:satMod val="15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pPr>
            <a:endParaRPr lang="ru-RU"/>
          </a:p>
        </c:txPr>
        <c:crossAx val="173944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12700" cap="flat" cmpd="sng" algn="ctr">
      <a:noFill/>
      <a:prstDash val="solid"/>
    </a:ln>
    <a:effectLst/>
  </c:spPr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15E-2"/>
          <c:y val="2.231E-2"/>
          <c:w val="0.61181399999999997"/>
          <c:h val="0.936572999999999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c:spPr>
          <c:explosion val="25"/>
          <c:dLbls>
            <c:dLbl>
              <c:idx val="0"/>
              <c:layout>
                <c:manualLayout>
                  <c:x val="-5.0206000000000001E-2"/>
                  <c:y val="-0.1745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17-4825-B341-06B1CF63B68B}"/>
                </c:ext>
              </c:extLst>
            </c:dLbl>
            <c:dLbl>
              <c:idx val="1"/>
              <c:layout>
                <c:manualLayout>
                  <c:x val="1.46E-2"/>
                  <c:y val="-2.0133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17-4825-B341-06B1CF63B68B}"/>
                </c:ext>
              </c:extLst>
            </c:dLbl>
            <c:dLbl>
              <c:idx val="2"/>
              <c:layout>
                <c:manualLayout>
                  <c:x val="7.6369999999999997E-3"/>
                  <c:y val="-1.6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17-4825-B341-06B1CF63B68B}"/>
                </c:ext>
              </c:extLst>
            </c:dLbl>
            <c:dLbl>
              <c:idx val="3"/>
              <c:layout>
                <c:manualLayout>
                  <c:x val="1.2135999999999999E-2"/>
                  <c:y val="1.2378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17-4825-B341-06B1CF63B68B}"/>
                </c:ext>
              </c:extLst>
            </c:dLbl>
            <c:dLbl>
              <c:idx val="4"/>
              <c:layout>
                <c:manualLayout>
                  <c:x val="2.1691999999999999E-2"/>
                  <c:y val="1.3421000000000001E-2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3,6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4="http://schemas.microsoft.com/office/drawing/2007/8/2/chart" xmlns:c15="http://schemas.microsoft.com/office/drawing/2012/chart" xmlns:mc="http://schemas.openxmlformats.org/markup-compatibility/2006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D17-4825-B341-06B1CF63B68B}"/>
                </c:ext>
              </c:extLst>
            </c:dLbl>
            <c:dLbl>
              <c:idx val="7"/>
              <c:layout>
                <c:manualLayout>
                  <c:x val="-6.1190000000000003E-3"/>
                  <c:y val="1.3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17-4825-B341-06B1CF63B68B}"/>
                </c:ext>
              </c:extLst>
            </c:dLbl>
            <c:dLbl>
              <c:idx val="10"/>
              <c:layout>
                <c:manualLayout>
                  <c:x val="1.9716000000000001E-2"/>
                  <c:y val="7.3080000000000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17-4825-B341-06B1CF63B68B}"/>
                </c:ext>
              </c:extLst>
            </c:dLbl>
            <c:dLbl>
              <c:idx val="11"/>
              <c:layout>
                <c:manualLayout>
                  <c:x val="-4.0889999999999998E-3"/>
                  <c:y val="7.231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17-4825-B341-06B1CF63B68B}"/>
                </c:ext>
              </c:extLst>
            </c:dLbl>
            <c:dLbl>
              <c:idx val="12"/>
              <c:layout>
                <c:manualLayout>
                  <c:x val="2.4112000000000001E-2"/>
                  <c:y val="6.6449999999999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17-4825-B341-06B1CF63B68B}"/>
                </c:ext>
              </c:extLst>
            </c:dLbl>
            <c:spPr>
              <a:noFill/>
              <a:ln>
                <a:noFill/>
                <a:round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ОПЛАТА ТРУДА, НАЧИСЛЕНИЯ НА ВЫПЛАТЫ ПО ОПЛАТЕ ТРУДА - 71%</c:v>
                </c:pt>
                <c:pt idx="1">
                  <c:v>КОММУНАЛЬНЫЕ УСЛУГИ - 10%</c:v>
                </c:pt>
                <c:pt idx="2">
                  <c:v>РАБОТЫ, УСЛУГИ ПО СОДЕРЖАНИЮ ИМУЩЕСТВА - 18%</c:v>
                </c:pt>
                <c:pt idx="3">
                  <c:v>ПРОЧИЕ РАБОТЫ И УСЛУГИ ДЛЯ ОБЕСПЕЧЕНИЯ ФИНАНСОВО - ХОЗЯЙСТВЕННОЙ ДЕЯТЕЛЬНОСТИ - 1%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71</c:v>
                </c:pt>
                <c:pt idx="1">
                  <c:v>10</c:v>
                </c:pt>
                <c:pt idx="2">
                  <c:v>18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D17-4825-B341-06B1CF63B6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2739199999999995"/>
          <c:y val="5.6387E-2"/>
          <c:w val="0.37260799999999999"/>
          <c:h val="0.83723099999999995"/>
        </c:manualLayout>
      </c:layout>
      <c:overlay val="0"/>
      <c:txPr>
        <a:bodyPr/>
        <a:lstStyle/>
        <a:p>
          <a:pPr>
            <a:defRPr sz="1400" b="1">
              <a:latin typeface="Times New Roman"/>
              <a:cs typeface="Times New Roman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5048"/>
          <c:y val="9.3035999999999994E-2"/>
          <c:w val="0.77162500000000001"/>
          <c:h val="0.7992730000000000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gradFill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7930000000000001E-3"/>
                  <c:y val="3.0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69-4AD9-910F-2ED639A90D9F}"/>
                </c:ext>
              </c:extLst>
            </c:dLbl>
            <c:dLbl>
              <c:idx val="1"/>
              <c:layout>
                <c:manualLayout>
                  <c:x val="1.3813000000000001E-2"/>
                  <c:y val="5.00299999999999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69-4AD9-910F-2ED639A90D9F}"/>
                </c:ext>
              </c:extLst>
            </c:dLbl>
            <c:dLbl>
              <c:idx val="2"/>
              <c:layout>
                <c:manualLayout>
                  <c:x val="1.717E-3"/>
                  <c:y val="-3.58299999999999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69-4AD9-910F-2ED639A90D9F}"/>
                </c:ext>
              </c:extLst>
            </c:dLbl>
            <c:dLbl>
              <c:idx val="3"/>
              <c:layout>
                <c:manualLayout>
                  <c:x val="-3.1819999999999999E-3"/>
                  <c:y val="-9.9480000000000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69-4AD9-910F-2ED639A90D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 от 
использования имущества</c:v>
                </c:pt>
                <c:pt idx="1">
                  <c:v>платежи за пользование 
природными ресурсами</c:v>
                </c:pt>
                <c:pt idx="2">
                  <c:v>доходы от продажи 
активов, оказания услуг</c:v>
                </c:pt>
                <c:pt idx="3">
                  <c:v>сборы, 
штрафы и санкции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29584.5</c:v>
                </c:pt>
                <c:pt idx="1">
                  <c:v>266</c:v>
                </c:pt>
                <c:pt idx="2">
                  <c:v>4917.2000000000007</c:v>
                </c:pt>
                <c:pt idx="3">
                  <c:v>1382.3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69-4AD9-910F-2ED639A90D9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 (на 01.10.2024)</c:v>
                </c:pt>
              </c:strCache>
            </c:strRef>
          </c:tx>
          <c:spPr>
            <a:gradFill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1.389E-3"/>
                  <c:y val="2.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69-4AD9-910F-2ED639A90D9F}"/>
                </c:ext>
              </c:extLst>
            </c:dLbl>
            <c:dLbl>
              <c:idx val="1"/>
              <c:layout>
                <c:manualLayout>
                  <c:x val="4.5710000000000004E-3"/>
                  <c:y val="2.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69-4AD9-910F-2ED639A90D9F}"/>
                </c:ext>
              </c:extLst>
            </c:dLbl>
            <c:dLbl>
              <c:idx val="2"/>
              <c:layout>
                <c:manualLayout>
                  <c:x val="-8.8500000000000004E-4"/>
                  <c:y val="-1.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69-4AD9-910F-2ED639A90D9F}"/>
                </c:ext>
              </c:extLst>
            </c:dLbl>
            <c:dLbl>
              <c:idx val="3"/>
              <c:layout>
                <c:manualLayout>
                  <c:x val="-6.8450000000000004E-3"/>
                  <c:y val="-9.64500000000000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69-4AD9-910F-2ED639A90D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 от 
использования имущества</c:v>
                </c:pt>
                <c:pt idx="1">
                  <c:v>платежи за пользование 
природными ресурсами</c:v>
                </c:pt>
                <c:pt idx="2">
                  <c:v>доходы от продажи 
активов, оказания услуг</c:v>
                </c:pt>
                <c:pt idx="3">
                  <c:v>сборы, 
штрафы и санкции</c:v>
                </c:pt>
              </c:strCache>
            </c:strRef>
          </c:cat>
          <c:val>
            <c:numRef>
              <c:f>Лист1!$C$2:$C$5</c:f>
              <c:numCache>
                <c:formatCode>#\ ##0.0</c:formatCode>
                <c:ptCount val="4"/>
                <c:pt idx="0">
                  <c:v>29617.3</c:v>
                </c:pt>
                <c:pt idx="1">
                  <c:v>166.1</c:v>
                </c:pt>
                <c:pt idx="2">
                  <c:v>2408.4</c:v>
                </c:pt>
                <c:pt idx="3">
                  <c:v>1000.2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C69-4AD9-910F-2ED639A90D9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2025 год</c:v>
                </c:pt>
              </c:strCache>
            </c:strRef>
          </c:tx>
          <c:spPr>
            <a:gradFill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7.3300000000000004E-4"/>
                  <c:y val="2.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C69-4AD9-910F-2ED639A90D9F}"/>
                </c:ext>
              </c:extLst>
            </c:dLbl>
            <c:dLbl>
              <c:idx val="1"/>
              <c:layout>
                <c:manualLayout>
                  <c:x val="-1.0610000000000001E-3"/>
                  <c:y val="-7.560000000000000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C69-4AD9-910F-2ED639A90D9F}"/>
                </c:ext>
              </c:extLst>
            </c:dLbl>
            <c:dLbl>
              <c:idx val="2"/>
              <c:layout>
                <c:manualLayout>
                  <c:x val="-2.2360000000000001E-3"/>
                  <c:y val="-4.467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C69-4AD9-910F-2ED639A90D9F}"/>
                </c:ext>
              </c:extLst>
            </c:dLbl>
            <c:dLbl>
              <c:idx val="3"/>
              <c:layout>
                <c:manualLayout>
                  <c:x val="-2.9299999999999999E-3"/>
                  <c:y val="-7.5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C69-4AD9-910F-2ED639A90D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 от 
использования имущества</c:v>
                </c:pt>
                <c:pt idx="1">
                  <c:v>платежи за пользование 
природными ресурсами</c:v>
                </c:pt>
                <c:pt idx="2">
                  <c:v>доходы от продажи 
активов, оказания услуг</c:v>
                </c:pt>
                <c:pt idx="3">
                  <c:v>сборы, 
штрафы и санкции</c:v>
                </c:pt>
              </c:strCache>
            </c:strRef>
          </c:cat>
          <c:val>
            <c:numRef>
              <c:f>Лист1!$D$2:$D$5</c:f>
              <c:numCache>
                <c:formatCode>#\ ##0.0</c:formatCode>
                <c:ptCount val="4"/>
                <c:pt idx="0">
                  <c:v>29970.2</c:v>
                </c:pt>
                <c:pt idx="1">
                  <c:v>203.6</c:v>
                </c:pt>
                <c:pt idx="2">
                  <c:v>1458.9</c:v>
                </c:pt>
                <c:pt idx="3">
                  <c:v>1000.2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C69-4AD9-910F-2ED639A90D9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2026 год</c:v>
                </c:pt>
              </c:strCache>
            </c:strRef>
          </c:tx>
          <c:spPr>
            <a:gradFill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7930000000000001E-3"/>
                  <c:y val="4.090000000000000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C69-4AD9-910F-2ED639A90D9F}"/>
                </c:ext>
              </c:extLst>
            </c:dLbl>
            <c:dLbl>
              <c:idx val="1"/>
              <c:layout>
                <c:manualLayout>
                  <c:x val="-1.0610000000000001E-3"/>
                  <c:y val="-2.8270000000000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C69-4AD9-910F-2ED639A90D9F}"/>
                </c:ext>
              </c:extLst>
            </c:dLbl>
            <c:dLbl>
              <c:idx val="2"/>
              <c:layout>
                <c:manualLayout>
                  <c:x val="3.7659999999999998E-3"/>
                  <c:y val="-9.64500000000000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C69-4AD9-910F-2ED639A90D9F}"/>
                </c:ext>
              </c:extLst>
            </c:dLbl>
            <c:dLbl>
              <c:idx val="3"/>
              <c:layout>
                <c:manualLayout>
                  <c:x val="5.5560000000000002E-3"/>
                  <c:y val="-8.88899999999999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C69-4AD9-910F-2ED639A90D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 от 
использования имущества</c:v>
                </c:pt>
                <c:pt idx="1">
                  <c:v>платежи за пользование 
природными ресурсами</c:v>
                </c:pt>
                <c:pt idx="2">
                  <c:v>доходы от продажи 
активов, оказания услуг</c:v>
                </c:pt>
                <c:pt idx="3">
                  <c:v>сборы, 
штрафы и санкции</c:v>
                </c:pt>
              </c:strCache>
            </c:strRef>
          </c:cat>
          <c:val>
            <c:numRef>
              <c:f>Лист1!$E$2:$E$5</c:f>
              <c:numCache>
                <c:formatCode>#\ ##0.0</c:formatCode>
                <c:ptCount val="4"/>
                <c:pt idx="0">
                  <c:v>30070.2</c:v>
                </c:pt>
                <c:pt idx="1">
                  <c:v>203.6</c:v>
                </c:pt>
                <c:pt idx="2">
                  <c:v>1256.9000000000001</c:v>
                </c:pt>
                <c:pt idx="3">
                  <c:v>1000.2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AC69-4AD9-910F-2ED639A90D9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2027 год</c:v>
                </c:pt>
              </c:strCache>
            </c:strRef>
          </c:tx>
          <c:spPr>
            <a:gradFill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5.5789999999999998E-3"/>
                  <c:y val="-3.890000000000000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C69-4AD9-910F-2ED639A90D9F}"/>
                </c:ext>
              </c:extLst>
            </c:dLbl>
            <c:dLbl>
              <c:idx val="1"/>
              <c:layout>
                <c:manualLayout>
                  <c:x val="-2.1210000000000001E-3"/>
                  <c:y val="-4.14199999999999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C69-4AD9-910F-2ED639A90D9F}"/>
                </c:ext>
              </c:extLst>
            </c:dLbl>
            <c:dLbl>
              <c:idx val="2"/>
              <c:layout>
                <c:manualLayout>
                  <c:x val="-5.2069999999999998E-3"/>
                  <c:y val="-8.283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C69-4AD9-910F-2ED639A90D9F}"/>
                </c:ext>
              </c:extLst>
            </c:dLbl>
            <c:dLbl>
              <c:idx val="3"/>
              <c:layout>
                <c:manualLayout>
                  <c:x val="-1.0610000000000001E-3"/>
                  <c:y val="-8.283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C69-4AD9-910F-2ED639A90D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 от 
использования имущества</c:v>
                </c:pt>
                <c:pt idx="1">
                  <c:v>платежи за пользование 
природными ресурсами</c:v>
                </c:pt>
                <c:pt idx="2">
                  <c:v>доходы от продажи 
активов, оказания услуг</c:v>
                </c:pt>
                <c:pt idx="3">
                  <c:v>сборы, 
штрафы и санкции</c:v>
                </c:pt>
              </c:strCache>
            </c:strRef>
          </c:cat>
          <c:val>
            <c:numRef>
              <c:f>Лист1!$F$2:$F$5</c:f>
              <c:numCache>
                <c:formatCode>#\ ##0.0</c:formatCode>
                <c:ptCount val="4"/>
                <c:pt idx="0">
                  <c:v>30170.2</c:v>
                </c:pt>
                <c:pt idx="1">
                  <c:v>203.6</c:v>
                </c:pt>
                <c:pt idx="2">
                  <c:v>1046.0999999999999</c:v>
                </c:pt>
                <c:pt idx="3">
                  <c:v>1000.2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AC69-4AD9-910F-2ED639A90D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9027072"/>
        <c:axId val="169028608"/>
      </c:barChart>
      <c:catAx>
        <c:axId val="1690270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pPr>
            <a:endParaRPr lang="ru-RU"/>
          </a:p>
        </c:txPr>
        <c:crossAx val="169028608"/>
        <c:crosses val="autoZero"/>
        <c:auto val="1"/>
        <c:lblAlgn val="ctr"/>
        <c:lblOffset val="100"/>
        <c:noMultiLvlLbl val="0"/>
      </c:catAx>
      <c:valAx>
        <c:axId val="169028608"/>
        <c:scaling>
          <c:orientation val="minMax"/>
        </c:scaling>
        <c:delete val="1"/>
        <c:axPos val="b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out"/>
        <c:minorTickMark val="none"/>
        <c:tickLblPos val="none"/>
        <c:crossAx val="169027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7.4385000000000007E-2"/>
          <c:y val="2.9479999999999999E-2"/>
          <c:w val="0.81686000000000003"/>
          <c:h val="6.69119999999999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>
              <a:solidFill>
                <a:schemeClr val="tx1"/>
              </a:solidFill>
              <a:latin typeface="Times New Roman"/>
              <a:ea typeface="+mn-ea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2.7095000000000001E-2"/>
          <c:y val="5.9892000000000001E-2"/>
          <c:w val="0.97240099999999996"/>
          <c:h val="0.766804999999999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 (отчет)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5.2839999999999996E-3"/>
                  <c:y val="-1.58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705-48F6-BFDA-1C0B00A80964}"/>
                </c:ext>
              </c:extLst>
            </c:dLbl>
            <c:dLbl>
              <c:idx val="1"/>
              <c:layout>
                <c:manualLayout>
                  <c:x val="6.9439999999999997E-3"/>
                  <c:y val="-1.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05-48F6-BFDA-1C0B00A80964}"/>
                </c:ext>
              </c:extLst>
            </c:dLbl>
            <c:dLbl>
              <c:idx val="2"/>
              <c:layout>
                <c:manualLayout>
                  <c:x val="2.1999999999999999E-5"/>
                  <c:y val="0.40803400000000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705-48F6-BFDA-1C0B00A80964}"/>
                </c:ext>
              </c:extLst>
            </c:dLbl>
            <c:dLbl>
              <c:idx val="4"/>
              <c:layout>
                <c:manualLayout>
                  <c:x val="6.8780000000000004E-3"/>
                  <c:y val="-5.9410000000000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05-48F6-BFDA-1C0B00A80964}"/>
                </c:ext>
              </c:extLst>
            </c:dLbl>
            <c:spPr>
              <a:noFill/>
              <a:ln>
                <a:noFill/>
                <a:round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1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иные 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МБТ</c:v>
                </c:pt>
                <c:pt idx="4">
                  <c:v>прочие безвозмездные поступления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70236.3</c:v>
                </c:pt>
                <c:pt idx="1">
                  <c:v>57606.1</c:v>
                </c:pt>
                <c:pt idx="2">
                  <c:v>730178.3</c:v>
                </c:pt>
                <c:pt idx="3">
                  <c:v>17773.099999999999</c:v>
                </c:pt>
                <c:pt idx="4">
                  <c:v>136971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705-48F6-BFDA-1C0B00A8096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 (на 01.10.2024)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9.1830000000000002E-3"/>
                  <c:y val="-2.5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05-48F6-BFDA-1C0B00A80964}"/>
                </c:ext>
              </c:extLst>
            </c:dLbl>
            <c:dLbl>
              <c:idx val="1"/>
              <c:layout>
                <c:manualLayout>
                  <c:x val="8.267E-3"/>
                  <c:y val="-1.7433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05-48F6-BFDA-1C0B00A80964}"/>
                </c:ext>
              </c:extLst>
            </c:dLbl>
            <c:dLbl>
              <c:idx val="2"/>
              <c:layout>
                <c:manualLayout>
                  <c:x val="-3.3500000000000001E-4"/>
                  <c:y val="0.43927300000000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05-48F6-BFDA-1C0B00A80964}"/>
                </c:ext>
              </c:extLst>
            </c:dLbl>
            <c:dLbl>
              <c:idx val="4"/>
              <c:layout>
                <c:manualLayout>
                  <c:x val="8.6809999999999995E-3"/>
                  <c:y val="-6.244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05-48F6-BFDA-1C0B00A80964}"/>
                </c:ext>
              </c:extLst>
            </c:dLbl>
            <c:spPr>
              <a:noFill/>
              <a:ln>
                <a:noFill/>
                <a:round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1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иные 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МБТ</c:v>
                </c:pt>
                <c:pt idx="4">
                  <c:v>прочие безвозмездные поступления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118436.3</c:v>
                </c:pt>
                <c:pt idx="1">
                  <c:v>222995.8</c:v>
                </c:pt>
                <c:pt idx="2">
                  <c:v>811854.4</c:v>
                </c:pt>
                <c:pt idx="3">
                  <c:v>33604.699999999997</c:v>
                </c:pt>
                <c:pt idx="4">
                  <c:v>119657.8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705-48F6-BFDA-1C0B00A8096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2025 год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7.9100000000000004E-3"/>
                  <c:y val="-3.0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705-48F6-BFDA-1C0B00A80964}"/>
                </c:ext>
              </c:extLst>
            </c:dLbl>
            <c:dLbl>
              <c:idx val="1"/>
              <c:layout>
                <c:manualLayout>
                  <c:x val="2.5760000000000002E-3"/>
                  <c:y val="0.16911100000000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705-48F6-BFDA-1C0B00A80964}"/>
                </c:ext>
              </c:extLst>
            </c:dLbl>
            <c:dLbl>
              <c:idx val="2"/>
              <c:layout>
                <c:manualLayout>
                  <c:x val="-3.79E-4"/>
                  <c:y val="0.42326900000000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705-48F6-BFDA-1C0B00A80964}"/>
                </c:ext>
              </c:extLst>
            </c:dLbl>
            <c:dLbl>
              <c:idx val="4"/>
              <c:layout>
                <c:manualLayout>
                  <c:x val="1.1110999999999999E-2"/>
                  <c:y val="-1.7673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705-48F6-BFDA-1C0B00A809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1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иные 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МБТ</c:v>
                </c:pt>
                <c:pt idx="4">
                  <c:v>прочие безвозмездные поступления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105261.4</c:v>
                </c:pt>
                <c:pt idx="1">
                  <c:v>554383.5</c:v>
                </c:pt>
                <c:pt idx="2">
                  <c:v>838496.6</c:v>
                </c:pt>
                <c:pt idx="3">
                  <c:v>3827.5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705-48F6-BFDA-1C0B00A8096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2026 год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7.7629999999999999E-3"/>
                  <c:y val="-3.0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705-48F6-BFDA-1C0B00A80964}"/>
                </c:ext>
              </c:extLst>
            </c:dLbl>
            <c:dLbl>
              <c:idx val="1"/>
              <c:layout>
                <c:manualLayout>
                  <c:x val="1.2697999999999999E-2"/>
                  <c:y val="-4.50099999999999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705-48F6-BFDA-1C0B00A80964}"/>
                </c:ext>
              </c:extLst>
            </c:dLbl>
            <c:dLbl>
              <c:idx val="2"/>
              <c:layout>
                <c:manualLayout>
                  <c:x val="1.3079999999999999E-3"/>
                  <c:y val="0.41326800000000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705-48F6-BFDA-1C0B00A80964}"/>
                </c:ext>
              </c:extLst>
            </c:dLbl>
            <c:dLbl>
              <c:idx val="4"/>
              <c:layout>
                <c:manualLayout>
                  <c:x val="9.8770000000000004E-3"/>
                  <c:y val="-1.5751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705-48F6-BFDA-1C0B00A809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1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иные 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МБТ</c:v>
                </c:pt>
                <c:pt idx="4">
                  <c:v>прочие безвозмездные поступления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0</c:v>
                </c:pt>
                <c:pt idx="1">
                  <c:v>209804.6</c:v>
                </c:pt>
                <c:pt idx="2">
                  <c:v>846443.3</c:v>
                </c:pt>
                <c:pt idx="3">
                  <c:v>3855.9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A705-48F6-BFDA-1C0B00A8096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2027 год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3.2429999999999998E-3"/>
                  <c:y val="-3.2059999999999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705-48F6-BFDA-1C0B00A80964}"/>
                </c:ext>
              </c:extLst>
            </c:dLbl>
            <c:dLbl>
              <c:idx val="1"/>
              <c:layout>
                <c:manualLayout>
                  <c:x val="1.0810999999999999E-2"/>
                  <c:y val="-1.9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705-48F6-BFDA-1C0B00A80964}"/>
                </c:ext>
              </c:extLst>
            </c:dLbl>
            <c:dLbl>
              <c:idx val="2"/>
              <c:layout>
                <c:manualLayout>
                  <c:x val="2.065E-3"/>
                  <c:y val="0.415269999999999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705-48F6-BFDA-1C0B00A80964}"/>
                </c:ext>
              </c:extLst>
            </c:dLbl>
            <c:dLbl>
              <c:idx val="4"/>
              <c:layout>
                <c:manualLayout>
                  <c:x val="9.7300000000000008E-3"/>
                  <c:y val="-1.2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705-48F6-BFDA-1C0B00A809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1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иные 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МБТ</c:v>
                </c:pt>
                <c:pt idx="4">
                  <c:v>прочие безвозмездные поступления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>
                  <c:v>0</c:v>
                </c:pt>
                <c:pt idx="1">
                  <c:v>208445.5</c:v>
                </c:pt>
                <c:pt idx="2">
                  <c:v>846540.5</c:v>
                </c:pt>
                <c:pt idx="3">
                  <c:v>3803.9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A705-48F6-BFDA-1C0B00A8096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8821120"/>
        <c:axId val="168822656"/>
        <c:axId val="0"/>
      </c:bar3DChart>
      <c:catAx>
        <c:axId val="168821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pPr>
            <a:endParaRPr lang="ru-RU"/>
          </a:p>
        </c:txPr>
        <c:crossAx val="168822656"/>
        <c:crosses val="autoZero"/>
        <c:auto val="1"/>
        <c:lblAlgn val="ctr"/>
        <c:lblOffset val="100"/>
        <c:noMultiLvlLbl val="0"/>
      </c:catAx>
      <c:valAx>
        <c:axId val="168822656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\ ##0.0" sourceLinked="1"/>
        <c:majorTickMark val="out"/>
        <c:minorTickMark val="none"/>
        <c:tickLblPos val="none"/>
        <c:crossAx val="168821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8.7404999999999997E-2"/>
          <c:y val="8.0499999999999999E-3"/>
          <c:w val="0.80950100000000003"/>
          <c:h val="5.5004999999999998E-2"/>
        </c:manualLayout>
      </c:layout>
      <c:overlay val="0"/>
      <c:spPr>
        <a:noFill/>
        <a:ln>
          <a:noFill/>
          <a:round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>
              <a:solidFill>
                <a:schemeClr val="tx1"/>
              </a:solidFill>
              <a:latin typeface="Times New Roman"/>
              <a:ea typeface="+mn-ea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  <a:round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  <c:spPr>
        <a:noFill/>
        <a:ln w="12700" cap="flat" cmpd="sng" algn="ctr">
          <a:solidFill>
            <a:schemeClr val="tx1">
              <a:tint val="75000"/>
              <a:shade val="70000"/>
              <a:satMod val="150000"/>
            </a:schemeClr>
          </a:solidFill>
          <a:prstDash val="solid"/>
          <a:round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5.4070000000000003E-3"/>
          <c:y val="1.5741000000000002E-2"/>
          <c:w val="0.60357099999999997"/>
          <c:h val="0.9226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76200" dist="12700" dir="2700000" sy="-23000" kx="-800400" algn="bl" rotWithShape="0">
                <a:prstClr val="black">
                  <a:alpha val="20000"/>
                </a:prstClr>
              </a:outerShdw>
            </a:effectLst>
          </c:spPr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69F-4FEE-BFA9-D0EB3ABD1DF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69F-4FEE-BFA9-D0EB3ABD1DFB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69F-4FEE-BFA9-D0EB3ABD1DFB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69F-4FEE-BFA9-D0EB3ABD1DFB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69F-4FEE-BFA9-D0EB3ABD1DFB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269F-4FEE-BFA9-D0EB3ABD1DFB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269F-4FEE-BFA9-D0EB3ABD1DFB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  <a:round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269F-4FEE-BFA9-D0EB3ABD1DFB}"/>
              </c:ext>
            </c:extLst>
          </c:dPt>
          <c:dPt>
            <c:idx val="8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69F-4FEE-BFA9-D0EB3ABD1DFB}"/>
              </c:ext>
            </c:extLst>
          </c:dPt>
          <c:dPt>
            <c:idx val="9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69F-4FEE-BFA9-D0EB3ABD1DFB}"/>
              </c:ext>
            </c:extLst>
          </c:dPt>
          <c:dPt>
            <c:idx val="1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69F-4FEE-BFA9-D0EB3ABD1DFB}"/>
              </c:ext>
            </c:extLst>
          </c:dPt>
          <c:dLbls>
            <c:dLbl>
              <c:idx val="0"/>
              <c:layout>
                <c:manualLayout>
                  <c:x val="-2.7324000000000001E-2"/>
                  <c:y val="-5.9280000000000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9F-4FEE-BFA9-D0EB3ABD1DFB}"/>
                </c:ext>
              </c:extLst>
            </c:dLbl>
            <c:dLbl>
              <c:idx val="1"/>
              <c:layout>
                <c:manualLayout>
                  <c:x val="-2.2509999999999999E-2"/>
                  <c:y val="-2.3397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9F-4FEE-BFA9-D0EB3ABD1DFB}"/>
                </c:ext>
              </c:extLst>
            </c:dLbl>
            <c:dLbl>
              <c:idx val="2"/>
              <c:layout>
                <c:manualLayout>
                  <c:x val="-1.2780000000000001E-3"/>
                  <c:y val="-7.7590000000000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9F-4FEE-BFA9-D0EB3ABD1DFB}"/>
                </c:ext>
              </c:extLst>
            </c:dLbl>
            <c:dLbl>
              <c:idx val="3"/>
              <c:layout>
                <c:manualLayout>
                  <c:x val="-7.5339999999999999E-3"/>
                  <c:y val="-6.2740000000000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9F-4FEE-BFA9-D0EB3ABD1DFB}"/>
                </c:ext>
              </c:extLst>
            </c:dLbl>
            <c:dLbl>
              <c:idx val="4"/>
              <c:layout>
                <c:manualLayout>
                  <c:x val="-8.43E-4"/>
                  <c:y val="-2.6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69F-4FEE-BFA9-D0EB3ABD1DFB}"/>
                </c:ext>
              </c:extLst>
            </c:dLbl>
            <c:dLbl>
              <c:idx val="5"/>
              <c:layout>
                <c:manualLayout>
                  <c:x val="-1.298E-2"/>
                  <c:y val="2.2044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69F-4FEE-BFA9-D0EB3ABD1DFB}"/>
                </c:ext>
              </c:extLst>
            </c:dLbl>
            <c:dLbl>
              <c:idx val="6"/>
              <c:layout>
                <c:manualLayout>
                  <c:x val="8.1429000000000001E-2"/>
                  <c:y val="-0.271052999999999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69F-4FEE-BFA9-D0EB3ABD1DFB}"/>
                </c:ext>
              </c:extLst>
            </c:dLbl>
            <c:dLbl>
              <c:idx val="7"/>
              <c:layout>
                <c:manualLayout>
                  <c:x val="-1.2449999999999999E-2"/>
                  <c:y val="-6.584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69F-4FEE-BFA9-D0EB3ABD1DFB}"/>
                </c:ext>
              </c:extLst>
            </c:dLbl>
            <c:dLbl>
              <c:idx val="8"/>
              <c:layout>
                <c:manualLayout>
                  <c:x val="2.1979999999999999E-3"/>
                  <c:y val="-3.4329999999999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69F-4FEE-BFA9-D0EB3ABD1DFB}"/>
                </c:ext>
              </c:extLst>
            </c:dLbl>
            <c:dLbl>
              <c:idx val="9"/>
              <c:layout>
                <c:manualLayout>
                  <c:x val="1.1027E-2"/>
                  <c:y val="-4.2269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69F-4FEE-BFA9-D0EB3ABD1DFB}"/>
                </c:ext>
              </c:extLst>
            </c:dLbl>
            <c:dLbl>
              <c:idx val="10"/>
              <c:layout>
                <c:manualLayout>
                  <c:x val="-7.3169999999999997E-3"/>
                  <c:y val="2.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69F-4FEE-BFA9-D0EB3ABD1DFB}"/>
                </c:ext>
              </c:extLst>
            </c:dLbl>
            <c:dLbl>
              <c:idx val="11"/>
              <c:layout>
                <c:manualLayout>
                  <c:x val="-1.274E-2"/>
                  <c:y val="-1.0285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69F-4FEE-BFA9-D0EB3ABD1DFB}"/>
                </c:ext>
              </c:extLst>
            </c:dLbl>
            <c:dLbl>
              <c:idx val="12"/>
              <c:layout>
                <c:manualLayout>
                  <c:x val="2.4112999999999999E-2"/>
                  <c:y val="6.6449999999999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69F-4FEE-BFA9-D0EB3ABD1DFB}"/>
                </c:ext>
              </c:extLst>
            </c:dLbl>
            <c:spPr>
              <a:noFill/>
              <a:ln>
                <a:noFill/>
                <a:round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 - 12,7%</c:v>
                </c:pt>
                <c:pt idx="1">
                  <c:v>НАЦИОНАЛЬНАЯ ОБОРОНА - 0,2%</c:v>
                </c:pt>
                <c:pt idx="2">
                  <c:v>НАЦИОНАЛЬНАЯ БЕЗОПАСНОСТЬ И ПРАВООХРАНИТЕЛЬНАЯ ДЕЯТЕЛЬНОСТЬ - 1,1%</c:v>
                </c:pt>
                <c:pt idx="3">
                  <c:v>НАЦИОНАЛЬНАЯ ЭКОНОМИКА - 4,8%</c:v>
                </c:pt>
                <c:pt idx="4">
                  <c:v>ЖИЛИЩНО-КОММУНАЛЬНОЕ ХОЗЯЙСТВО - 8,8%</c:v>
                </c:pt>
                <c:pt idx="5">
                  <c:v>ОХРАНА ОКРУЖАЮЩЕЙ СРЕДЫ, ЗДРАВООХРАНЕНИЕ - 0,01</c:v>
                </c:pt>
                <c:pt idx="6">
                  <c:v>ОБРАЗОВАНИЕ - 59,5%</c:v>
                </c:pt>
                <c:pt idx="7">
                  <c:v>КУЛЬТУРА, КИНЕМАТОГРАФИЯ - 3,9%</c:v>
                </c:pt>
                <c:pt idx="8">
                  <c:v>ЗДРАВООХРАНЕНИЕ - 0,02%</c:v>
                </c:pt>
                <c:pt idx="9">
                  <c:v>СОЦИАЛЬНАЯ ПОЛИТИКА - 1,1%</c:v>
                </c:pt>
                <c:pt idx="10">
                  <c:v>ФИЗИЧЕСКАЯ КУЛЬТУРА И СПОРТ - 7,2%</c:v>
                </c:pt>
                <c:pt idx="11">
                  <c:v>СРЕДСТВА МАССОВОЙ ИНФОРМАЦИИ - 0,6%</c:v>
                </c:pt>
                <c:pt idx="12">
                  <c:v>ОБСЛУЖИВАНИЕ ГОСУДАРСТВЕННОГО И МУНИЦИПАЛЬНОГО ДОЛГА - 0,3%</c:v>
                </c:pt>
              </c:strCache>
            </c:strRef>
          </c:cat>
          <c:val>
            <c:numRef>
              <c:f>Лист1!$B$2:$B$14</c:f>
              <c:numCache>
                <c:formatCode>0.0</c:formatCode>
                <c:ptCount val="13"/>
                <c:pt idx="0">
                  <c:v>12.7</c:v>
                </c:pt>
                <c:pt idx="1">
                  <c:v>0.2</c:v>
                </c:pt>
                <c:pt idx="2">
                  <c:v>1.1000000000000001</c:v>
                </c:pt>
                <c:pt idx="3">
                  <c:v>4.8</c:v>
                </c:pt>
                <c:pt idx="4">
                  <c:v>8.8000000000000007</c:v>
                </c:pt>
                <c:pt idx="5" formatCode="0.00">
                  <c:v>1.4105357173154831E-2</c:v>
                </c:pt>
                <c:pt idx="6">
                  <c:v>59.5</c:v>
                </c:pt>
                <c:pt idx="7">
                  <c:v>3.9</c:v>
                </c:pt>
                <c:pt idx="8" formatCode="0.00">
                  <c:v>1.8417965870441182E-2</c:v>
                </c:pt>
                <c:pt idx="9">
                  <c:v>1.1000000000000001</c:v>
                </c:pt>
                <c:pt idx="10">
                  <c:v>7.2</c:v>
                </c:pt>
                <c:pt idx="11">
                  <c:v>0.6</c:v>
                </c:pt>
                <c:pt idx="1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269F-4FEE-BFA9-D0EB3ABD1D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741000000000003"/>
          <c:y val="5.9430000000000004E-3"/>
          <c:w val="0.35969400000000001"/>
          <c:h val="0.92052100000000003"/>
        </c:manualLayout>
      </c:layout>
      <c:overlay val="0"/>
      <c:spPr>
        <a:noFill/>
        <a:ln>
          <a:noFill/>
          <a:round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>
              <a:solidFill>
                <a:schemeClr val="tx1"/>
              </a:solidFill>
              <a:latin typeface="Times New Roman"/>
              <a:ea typeface="+mn-ea"/>
              <a:cs typeface="Times New Roman"/>
            </a:defRPr>
          </a:pPr>
          <a:endParaRPr lang="ru-RU"/>
        </a:p>
      </c:txPr>
    </c:legend>
    <c:plotVisOnly val="1"/>
    <c:dispBlanksAs val="zero"/>
    <c:showDLblsOverMax val="0"/>
  </c:chart>
  <c:spPr>
    <a:noFill/>
    <a:ln w="12700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C8E810-86D0-4E83-BF45-F69D511AAE58}" type="doc">
      <dgm:prSet loTypeId="urn:microsoft.com/office/officeart/2005/8/layout/radial4" loCatId="relationship" qsTypeId="urn:microsoft.com/office/officeart/2005/8/quickstyle/3d1" qsCatId="3D" csTypeId="urn:microsoft.com/office/officeart/2005/8/colors/colorful4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F837FFD4-8E7C-4A91-B1B6-9011DF7C96F6}" type="pres">
      <dgm:prSet presAssocID="{A5C8E810-86D0-4E83-BF45-F69D511AAE58}" presName="cycle" presStyleCnt="0">
        <dgm:presLayoutVars>
          <dgm:chMax val="1"/>
          <dgm:dir/>
          <dgm:animLvl val="ctr"/>
          <dgm:resizeHandles val="exact"/>
        </dgm:presLayoutVars>
      </dgm:prSet>
      <dgm:spPr bwMode="auto"/>
    </dgm:pt>
  </dgm:ptLst>
  <dgm:cxnLst>
    <dgm:cxn modelId="{6F9CF129-57CC-4ACB-9B72-7F4928132EFE}" type="presOf" srcId="{A5C8E810-86D0-4E83-BF45-F69D511AAE58}" destId="{F837FFD4-8E7C-4A91-B1B6-9011DF7C96F6}" srcOrd="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2E48CEB-9BD8-4762-A57F-9C7760AB1095}" type="doc">
      <dgm:prSet loTypeId="urn:microsoft.com/office/officeart/2005/8/layout/hierarchy3#1" loCatId="list" qsTypeId="urn:microsoft.com/office/officeart/2005/8/quickstyle/simple5" qsCatId="simple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45E0B071-C44E-425C-B87B-3CC84ED7A266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500" b="1">
              <a:latin typeface="Times New Roman"/>
              <a:cs typeface="Times New Roman"/>
            </a:rPr>
            <a:t>НДФЛ </a:t>
          </a:r>
          <a:endParaRPr/>
        </a:p>
        <a:p>
          <a:pPr>
            <a:defRPr/>
          </a:pPr>
          <a:r>
            <a:rPr lang="ru-RU" sz="1100" b="1">
              <a:latin typeface="Times New Roman"/>
              <a:cs typeface="Times New Roman"/>
            </a:rPr>
            <a:t>в т.ч. доп. норматив отчислений от НДФЛ</a:t>
          </a:r>
          <a:endParaRPr sz="1100"/>
        </a:p>
      </dgm:t>
    </dgm:pt>
    <dgm:pt modelId="{94D85D00-D3F4-4BA3-BA80-7446BADB60EC}" type="parTrans" cxnId="{B4CFF542-D0D3-4E28-8A85-8B934AD308A6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893BBCCE-1B90-40C9-9135-DF28DAB7A939}" type="sibTrans" cxnId="{B4CFF542-D0D3-4E28-8A85-8B934AD308A6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A85DFD4C-BBF9-4AD2-B9AC-76897A15583C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892 969,7 тыс. руб</a:t>
          </a:r>
          <a:r>
            <a:rPr lang="ru-RU" dirty="0">
              <a:solidFill>
                <a:schemeClr val="bg1"/>
              </a:solidFill>
              <a:latin typeface="Times New Roman"/>
              <a:cs typeface="Times New Roman"/>
            </a:rPr>
            <a:t>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endParaRPr lang="ru-RU" b="1" dirty="0">
            <a:latin typeface="Times New Roman"/>
            <a:cs typeface="Times New Roman"/>
          </a:endParaRPr>
        </a:p>
      </dgm:t>
    </dgm:pt>
    <dgm:pt modelId="{0AD9606B-3118-4E26-BCC7-7841F41376D1}" type="parTrans" cxnId="{DEF2A973-07FC-4116-A79B-76B8FBCE9C5A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A23C4FEA-D4CD-4E90-9BD2-B3F9807197A6}" type="sibTrans" cxnId="{DEF2A973-07FC-4116-A79B-76B8FBCE9C5A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829E5CE-F3E6-4723-B4D6-CA9359B35E21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815 849,6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91,37%</a:t>
          </a:r>
          <a:endParaRPr dirty="0">
            <a:solidFill>
              <a:schemeClr val="bg1"/>
            </a:solidFill>
          </a:endParaRPr>
        </a:p>
      </dgm:t>
    </dgm:pt>
    <dgm:pt modelId="{DFF8E69A-4CFC-41FD-B093-9C64B6C42255}" type="parTrans" cxnId="{6B37218E-059B-482E-AED1-F2CA271FD246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5B94D47A-11A2-48E0-B883-1602101EAA59}" type="sibTrans" cxnId="{6B37218E-059B-482E-AED1-F2CA271FD246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CF296DE3-574A-4C32-8AF0-FE36FE173A65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1 995,1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endParaRPr lang="ru-RU" b="1" dirty="0">
            <a:latin typeface="Times New Roman"/>
            <a:cs typeface="Times New Roman"/>
          </a:endParaRPr>
        </a:p>
      </dgm:t>
    </dgm:pt>
    <dgm:pt modelId="{BC46FD2E-533B-42DD-BF33-9DA8E9FADB53}" type="parTrans" cxnId="{44D8AA6D-4903-4978-BB86-DAB54E3D4C7F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094C3ECD-9838-4CA9-B6FB-C9929671A3DC}" type="sibTrans" cxnId="{44D8AA6D-4903-4978-BB86-DAB54E3D4C7F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92D3F14C-30BB-4088-894B-E1EA1CD947C0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2 123,0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106,41%</a:t>
          </a:r>
          <a:endParaRPr dirty="0">
            <a:solidFill>
              <a:schemeClr val="bg1"/>
            </a:solidFill>
          </a:endParaRPr>
        </a:p>
      </dgm:t>
    </dgm:pt>
    <dgm:pt modelId="{C63FC7B0-BEB2-4719-8175-D7DC9DF34D51}" type="parTrans" cxnId="{09B8197A-1A15-4785-85E3-87D14A10FCCC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FB64911-19AA-4A6C-BAD9-CFF9BF8F63F1}" type="sibTrans" cxnId="{09B8197A-1A15-4785-85E3-87D14A10FCCC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FA7D05C8-0C4D-4EBE-A410-AA299D14C4D4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774 160,9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103,89%</a:t>
          </a:r>
          <a:endParaRPr dirty="0">
            <a:solidFill>
              <a:schemeClr val="bg1"/>
            </a:solidFill>
          </a:endParaRPr>
        </a:p>
      </dgm:t>
    </dgm:pt>
    <dgm:pt modelId="{90A2B001-68E9-4093-9015-73B18EC73B17}" type="parTrans" cxnId="{D706A6F0-DD02-4E97-862E-02F29C70D6CE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C89D95D2-ED59-44C9-8636-456C29F91D8F}" type="sibTrans" cxnId="{D706A6F0-DD02-4E97-862E-02F29C70D6CE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6954C61-565A-4D4E-AB45-B7959B487F2D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1 823,0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100,0%</a:t>
          </a:r>
          <a:endParaRPr dirty="0">
            <a:solidFill>
              <a:schemeClr val="bg1"/>
            </a:solidFill>
          </a:endParaRPr>
        </a:p>
      </dgm:t>
    </dgm:pt>
    <dgm:pt modelId="{9A019245-493E-4E69-9466-85F0C9212B6C}" type="parTrans" cxnId="{47C9996E-C763-417F-931F-EA8D5ADB79F7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E15BF678-A594-4174-A4CB-1BB77F89CB85}" type="sibTrans" cxnId="{47C9996E-C763-417F-931F-EA8D5ADB79F7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A8505634-AB9A-4D57-B03F-965F2E688AE3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792 046,1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97,09%</a:t>
          </a:r>
          <a:endParaRPr dirty="0">
            <a:solidFill>
              <a:schemeClr val="bg1"/>
            </a:solidFill>
          </a:endParaRPr>
        </a:p>
      </dgm:t>
    </dgm:pt>
    <dgm:pt modelId="{71C72008-C68F-4797-B538-B4ED2A47863B}" type="parTrans" cxnId="{D5BC772D-1964-449F-AA48-D74CC90599C4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6B791585-6F0D-4FA9-B371-BA7215C41D5A}" type="sibTrans" cxnId="{D5BC772D-1964-449F-AA48-D74CC90599C4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CE9A428D-9ED3-4DE1-8E8E-3E7641727C0A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745 195,8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94,09%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endParaRPr lang="ru-RU" dirty="0">
            <a:latin typeface="Times New Roman"/>
            <a:cs typeface="Times New Roman"/>
          </a:endParaRPr>
        </a:p>
      </dgm:t>
    </dgm:pt>
    <dgm:pt modelId="{B92F1AFA-A387-4C06-AEE3-CE4ADBC0C40E}" type="parTrans" cxnId="{5E584667-9B15-41B6-8471-B731E1202412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D8B3921A-BE94-445F-B4F9-A070B7E1A7A0}" type="sibTrans" cxnId="{5E584667-9B15-41B6-8471-B731E1202412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6149673A-4F98-413F-A05E-1AA9D96C0D59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1 823,0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85,87%</a:t>
          </a:r>
          <a:endParaRPr dirty="0">
            <a:solidFill>
              <a:schemeClr val="bg1"/>
            </a:solidFill>
          </a:endParaRPr>
        </a:p>
      </dgm:t>
    </dgm:pt>
    <dgm:pt modelId="{52EB1112-04C3-4B78-99F2-FA2D38778345}" type="parTrans" cxnId="{82CCF732-5508-4181-8FF1-2D73FDF8F8B4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25B63FC7-79A6-4D38-B582-7E553861C834}" type="sibTrans" cxnId="{82CCF732-5508-4181-8FF1-2D73FDF8F8B4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11199A3C-4583-4FFE-A89E-403869C132C2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1 823,0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100,0%</a:t>
          </a:r>
          <a:endParaRPr dirty="0">
            <a:solidFill>
              <a:schemeClr val="bg1"/>
            </a:solidFill>
          </a:endParaRPr>
        </a:p>
      </dgm:t>
    </dgm:pt>
    <dgm:pt modelId="{DBEBA612-EFB4-41C6-BB57-2189236CB68C}" type="parTrans" cxnId="{BA9C74D9-AB73-4652-9073-81AD80AA8A38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525617DD-CC20-4CA9-A1D3-222F55F55069}" type="sibTrans" cxnId="{BA9C74D9-AB73-4652-9073-81AD80AA8A38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87F1A925-CBEB-4B5F-A171-F4EA7981053C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500" b="1">
              <a:latin typeface="Times New Roman"/>
              <a:cs typeface="Times New Roman"/>
            </a:rPr>
            <a:t>Государственная пошлина</a:t>
          </a:r>
          <a:endParaRPr/>
        </a:p>
      </dgm:t>
    </dgm:pt>
    <dgm:pt modelId="{0C1D9353-8722-4863-AE24-32808B583F45}" type="parTrans" cxnId="{9BCD1104-EC27-4A17-BAA7-976CEE4520CD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56021C06-AAFD-4525-8D61-E7D8F1D9D00E}" type="sibTrans" cxnId="{9BCD1104-EC27-4A17-BAA7-976CEE4520CD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EB7B1F87-AFEF-42E1-BE91-FF0375AA62F2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400" b="1">
              <a:latin typeface="Times New Roman"/>
              <a:cs typeface="Times New Roman"/>
            </a:rPr>
            <a:t>Налоги на имущество </a:t>
          </a:r>
          <a:endParaRPr/>
        </a:p>
      </dgm:t>
    </dgm:pt>
    <dgm:pt modelId="{47C21704-268C-4A0E-B5AC-97984FA411D0}" type="parTrans" cxnId="{4EF28506-2184-4679-A28B-243AF4232DD4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B1E4B3B-18D7-4AB3-A944-2541065533C2}" type="sibTrans" cxnId="{4EF28506-2184-4679-A28B-243AF4232DD4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5D2D7E8A-894A-4079-9DF5-7F4637BFC22C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28 248,0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105,51%</a:t>
          </a:r>
          <a:endParaRPr dirty="0">
            <a:solidFill>
              <a:schemeClr val="bg1"/>
            </a:solidFill>
          </a:endParaRPr>
        </a:p>
      </dgm:t>
    </dgm:pt>
    <dgm:pt modelId="{0668F3EE-44D6-43A8-8D8A-162E3CB70710}" type="parTrans" cxnId="{78B93EAF-7AAE-49F3-9584-09885AAC9DEA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0FE82411-6E25-49E2-8DBF-FECF13692FDF}" type="sibTrans" cxnId="{78B93EAF-7AAE-49F3-9584-09885AAC9DEA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FC105A92-8118-4188-8AEA-AEBDC776C811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24 619,0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endParaRPr lang="ru-RU" b="1" dirty="0">
            <a:latin typeface="Times New Roman"/>
            <a:cs typeface="Times New Roman"/>
          </a:endParaRPr>
        </a:p>
      </dgm:t>
    </dgm:pt>
    <dgm:pt modelId="{7504F0D7-A84B-4289-AEA3-71DF10DB46E0}" type="parTrans" cxnId="{3CB307BA-58E0-4D28-8A47-7516DAE9FCEA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E0934E72-476F-4FFF-A1BB-E4F402F015F3}" type="sibTrans" cxnId="{3CB307BA-58E0-4D28-8A47-7516DAE9FCEA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22FDE70C-7B2F-48AC-B7A2-022CFDD2E175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 25 855,0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105,02%</a:t>
          </a:r>
          <a:endParaRPr dirty="0">
            <a:solidFill>
              <a:schemeClr val="bg1"/>
            </a:solidFill>
          </a:endParaRPr>
        </a:p>
      </dgm:t>
    </dgm:pt>
    <dgm:pt modelId="{B7CA1E8B-A857-4524-95F9-275B433E78BE}" type="parTrans" cxnId="{0B2105F5-5B32-4DB1-BE45-B7EAE2CC4BD8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ECE71ED8-797D-4FC0-B5C5-B9552A4F3CE1}" type="sibTrans" cxnId="{0B2105F5-5B32-4DB1-BE45-B7EAE2CC4BD8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F81B6BC1-C23D-4AD2-AA82-49D620D149F4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26 419,0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102,19%</a:t>
          </a:r>
          <a:endParaRPr dirty="0">
            <a:solidFill>
              <a:schemeClr val="bg1"/>
            </a:solidFill>
          </a:endParaRPr>
        </a:p>
      </dgm:t>
    </dgm:pt>
    <dgm:pt modelId="{E3F3862D-33E8-4BC0-8359-933ECBBE0916}" type="parTrans" cxnId="{626D5417-C0D9-489A-A00C-052FEDB13112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79461BC2-3CAC-45A6-A2CD-B4E91063C56A}" type="sibTrans" cxnId="{626D5417-C0D9-489A-A00C-052FEDB13112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2068A61-FA1A-4010-8496-EDDA14171042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26 774,0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101,35%</a:t>
          </a:r>
          <a:endParaRPr dirty="0">
            <a:solidFill>
              <a:schemeClr val="bg1"/>
            </a:solidFill>
          </a:endParaRPr>
        </a:p>
      </dgm:t>
    </dgm:pt>
    <dgm:pt modelId="{FA59FF0A-EE76-47AB-B3E6-D7E108AC7ABA}" type="parTrans" cxnId="{D6382A60-6BD9-4B14-87E7-356BBB33ED29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9D20ACAC-A31C-4687-8A4B-62D7BC7C400B}" type="sibTrans" cxnId="{D6382A60-6BD9-4B14-87E7-356BBB33ED29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4005C669-1D1A-49A2-B45F-F31336C5F810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300" b="1">
              <a:latin typeface="Times New Roman"/>
              <a:cs typeface="Times New Roman"/>
            </a:rPr>
            <a:t>Налоговые спецрежимы </a:t>
          </a:r>
          <a:endParaRPr/>
        </a:p>
        <a:p>
          <a:pPr>
            <a:defRPr/>
          </a:pPr>
          <a:r>
            <a:rPr lang="ru-RU" sz="1300" b="1">
              <a:latin typeface="Times New Roman"/>
              <a:cs typeface="Times New Roman"/>
            </a:rPr>
            <a:t>(</a:t>
          </a:r>
          <a:r>
            <a:rPr lang="ru-RU" sz="1100" b="1">
              <a:latin typeface="Times New Roman"/>
              <a:cs typeface="Times New Roman"/>
            </a:rPr>
            <a:t>УСН, Патент)</a:t>
          </a:r>
          <a:endParaRPr sz="1100"/>
        </a:p>
      </dgm:t>
    </dgm:pt>
    <dgm:pt modelId="{847FD8B0-3381-4E9E-B521-99434B801146}" type="parTrans" cxnId="{70039ACA-6442-4881-B920-7323C95251E9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3F9993A6-5BE7-4275-BCC2-86428C881A34}" type="sibTrans" cxnId="{70039ACA-6442-4881-B920-7323C95251E9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9CCD87E1-79EC-4C36-8CAA-315F88A96FB4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500" b="1">
              <a:latin typeface="Times New Roman"/>
              <a:cs typeface="Times New Roman"/>
            </a:rPr>
            <a:t>Акцизы</a:t>
          </a:r>
          <a:endParaRPr/>
        </a:p>
      </dgm:t>
    </dgm:pt>
    <dgm:pt modelId="{1AD642A0-E114-4E2A-A3AD-0A027B60F46E}" type="parTrans" cxnId="{D0719422-D26A-471F-85A7-65D28ECFA4BB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E5EEF3C8-2B3A-4548-B47F-A4201852D0B1}" type="sibTrans" cxnId="{D0719422-D26A-471F-85A7-65D28ECFA4BB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115C91F3-F02B-447A-AEB9-4C47E7F76329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8 001,3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endParaRPr lang="ru-RU" b="1" dirty="0">
            <a:latin typeface="Times New Roman"/>
            <a:cs typeface="Times New Roman"/>
          </a:endParaRPr>
        </a:p>
      </dgm:t>
    </dgm:pt>
    <dgm:pt modelId="{136983FA-B3F5-469B-8D03-D678177F3A60}" type="parTrans" cxnId="{53DC3118-7F23-4D76-B046-4F52ADD04833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CF2F1EF-3026-4428-B2EE-933BB484BDAA}" type="sibTrans" cxnId="{53DC3118-7F23-4D76-B046-4F52ADD04833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4559FCC9-27FA-4ABF-B5B6-2E294273C429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8 563,0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107,02%</a:t>
          </a:r>
          <a:endParaRPr dirty="0">
            <a:solidFill>
              <a:schemeClr val="bg1"/>
            </a:solidFill>
          </a:endParaRPr>
        </a:p>
      </dgm:t>
    </dgm:pt>
    <dgm:pt modelId="{894360F2-6A5E-470B-A00D-CF0B3841DA26}" type="parTrans" cxnId="{760750C8-DD48-42FD-9D4F-72DEB2259E5C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1AF9869-B08A-483D-B33F-510F2FB267BB}" type="sibTrans" cxnId="{760750C8-DD48-42FD-9D4F-72DEB2259E5C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39636843-AE85-48B7-84DC-7F623E690EC1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9 113,0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106,43%</a:t>
          </a:r>
          <a:endParaRPr dirty="0">
            <a:solidFill>
              <a:schemeClr val="bg1"/>
            </a:solidFill>
          </a:endParaRPr>
        </a:p>
      </dgm:t>
    </dgm:pt>
    <dgm:pt modelId="{1576DFB5-4BD3-46F6-915B-6F8CC5B21B46}" type="parTrans" cxnId="{339F4119-23E2-4A78-91AB-4B732F974950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285FD8C4-BA4B-4647-A97A-CC388016AE42}" type="sibTrans" cxnId="{339F4119-23E2-4A78-91AB-4B732F974950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7C93746D-0D12-4485-ABD4-27F2DE6E0C3B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9 479,0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104,02%</a:t>
          </a:r>
          <a:endParaRPr dirty="0">
            <a:solidFill>
              <a:schemeClr val="bg1"/>
            </a:solidFill>
          </a:endParaRPr>
        </a:p>
      </dgm:t>
    </dgm:pt>
    <dgm:pt modelId="{FA386107-6D99-4B56-81E0-F62AE1905BA8}" type="parTrans" cxnId="{1129F998-F17C-4EC4-AFE2-E97FBACA95A1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1F129951-3858-451B-97E0-48ACB4773347}" type="sibTrans" cxnId="{1129F998-F17C-4EC4-AFE2-E97FBACA95A1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91F1232E-C288-492E-8324-44949989EDCA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9 857,0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103,99%</a:t>
          </a:r>
          <a:endParaRPr dirty="0">
            <a:solidFill>
              <a:schemeClr val="bg1"/>
            </a:solidFill>
          </a:endParaRPr>
        </a:p>
      </dgm:t>
    </dgm:pt>
    <dgm:pt modelId="{627BA6DF-27D0-47A8-AABA-E923F7828B8A}" type="parTrans" cxnId="{0CEFE16C-FB42-4DB5-8537-E1A3239D5C7B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1125CDA6-2AB4-4494-84C9-07931388D79A}" type="sibTrans" cxnId="{0CEFE16C-FB42-4DB5-8537-E1A3239D5C7B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8C9DA1D1-1858-4A4B-9164-A0E95D5CE621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29 530,8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endParaRPr lang="ru-RU" b="1" dirty="0">
            <a:latin typeface="Times New Roman"/>
            <a:cs typeface="Times New Roman"/>
          </a:endParaRPr>
        </a:p>
      </dgm:t>
    </dgm:pt>
    <dgm:pt modelId="{880063A2-3636-4B49-89F0-2DACCA2B8484}" type="parTrans" cxnId="{C56AC8B2-59DC-4713-A8BC-F5917BE18C68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DA1737B2-CFE0-47EC-90E8-0F46828ABFF1}" type="sibTrans" cxnId="{C56AC8B2-59DC-4713-A8BC-F5917BE18C68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641FD7DB-C701-4287-B652-8FB77715808C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38 699,9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131,05%</a:t>
          </a:r>
          <a:endParaRPr dirty="0">
            <a:solidFill>
              <a:schemeClr val="bg1"/>
            </a:solidFill>
          </a:endParaRPr>
        </a:p>
      </dgm:t>
    </dgm:pt>
    <dgm:pt modelId="{3E59BE23-324F-4FD0-9858-FFE5490726A8}" type="parTrans" cxnId="{E28DD116-F2F6-4DD6-984E-81022E33FC32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E5E1770-A25C-4614-8A9C-6EFEE64045D9}" type="sibTrans" cxnId="{E28DD116-F2F6-4DD6-984E-81022E33FC32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65AE3E60-952A-47F1-8699-AEC6A9852830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42 336,6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109,40%</a:t>
          </a:r>
          <a:endParaRPr dirty="0">
            <a:solidFill>
              <a:schemeClr val="bg1"/>
            </a:solidFill>
          </a:endParaRPr>
        </a:p>
      </dgm:t>
    </dgm:pt>
    <dgm:pt modelId="{180284BF-5AAD-490F-A614-67B36D7D9DAD}" type="parTrans" cxnId="{DBF500CA-1CCF-4F79-9A52-BF7456D2B44D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3E8E8B57-0B3C-442B-B717-FA8E64E42931}" type="sibTrans" cxnId="{DBF500CA-1CCF-4F79-9A52-BF7456D2B44D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422E74CB-5291-47D1-B4DA-BF450F84B838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44 670,4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105,52%</a:t>
          </a:r>
          <a:endParaRPr dirty="0">
            <a:solidFill>
              <a:schemeClr val="bg1"/>
            </a:solidFill>
          </a:endParaRPr>
        </a:p>
      </dgm:t>
    </dgm:pt>
    <dgm:pt modelId="{0955F4BF-C245-48A6-ABD9-17721FDFE798}" type="parTrans" cxnId="{A2DEDBB1-0BE4-4402-B032-400A6C9588BC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91EA66F6-FB0B-46A3-80BE-17844FEC7D5A}" type="sibTrans" cxnId="{A2DEDBB1-0BE4-4402-B032-400A6C9588BC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0ABD2110-0CAE-40AE-B6C4-CB23538A995A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46 890,1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104,97%</a:t>
          </a:r>
          <a:endParaRPr dirty="0">
            <a:solidFill>
              <a:schemeClr val="bg1"/>
            </a:solidFill>
          </a:endParaRPr>
        </a:p>
      </dgm:t>
    </dgm:pt>
    <dgm:pt modelId="{B2DAD127-1B1C-4A2B-9D65-E7552A662364}" type="parTrans" cxnId="{AEE7493F-1E17-45EB-A64D-B475C41632F5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F5B2266B-FC46-47D1-AD4E-6B2966F464FA}" type="sibTrans" cxnId="{AEE7493F-1E17-45EB-A64D-B475C41632F5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C68B0D24-6F87-482B-A82D-83EBCEF40F75}" type="pres">
      <dgm:prSet presAssocID="{F2E48CEB-9BD8-4762-A57F-9C7760AB109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 bwMode="auto"/>
    </dgm:pt>
    <dgm:pt modelId="{0ECAB884-8012-4098-8C78-ED25CF626E53}" type="pres">
      <dgm:prSet presAssocID="{45E0B071-C44E-425C-B87B-3CC84ED7A266}" presName="root" presStyleCnt="0"/>
      <dgm:spPr bwMode="auto"/>
    </dgm:pt>
    <dgm:pt modelId="{0C47B367-AAA0-4E78-9ACD-49B9936A9A7C}" type="pres">
      <dgm:prSet presAssocID="{45E0B071-C44E-425C-B87B-3CC84ED7A266}" presName="rootComposite" presStyleCnt="0"/>
      <dgm:spPr bwMode="auto"/>
    </dgm:pt>
    <dgm:pt modelId="{9E7C1755-53CE-4811-ACCE-898627F97789}" type="pres">
      <dgm:prSet presAssocID="{45E0B071-C44E-425C-B87B-3CC84ED7A266}" presName="rootText" presStyleLbl="node1" presStyleIdx="0" presStyleCnt="5" custLinFactNeighborX="4775" custLinFactNeighborY="-212"/>
      <dgm:spPr bwMode="auto"/>
    </dgm:pt>
    <dgm:pt modelId="{9A542CA8-2554-437C-B260-A2CBC752B98E}" type="pres">
      <dgm:prSet presAssocID="{45E0B071-C44E-425C-B87B-3CC84ED7A266}" presName="rootConnector" presStyleLbl="node1" presStyleIdx="0" presStyleCnt="5"/>
      <dgm:spPr bwMode="auto"/>
    </dgm:pt>
    <dgm:pt modelId="{309C289F-FB4F-4F2E-8684-1E3246B6444E}" type="pres">
      <dgm:prSet presAssocID="{45E0B071-C44E-425C-B87B-3CC84ED7A266}" presName="childShape" presStyleCnt="0"/>
      <dgm:spPr bwMode="auto"/>
    </dgm:pt>
    <dgm:pt modelId="{04A40041-15BA-47EA-B4A5-449A3E5D7781}" type="pres">
      <dgm:prSet presAssocID="{0AD9606B-3118-4E26-BCC7-7841F41376D1}" presName="Name13" presStyleLbl="parChTrans1D2" presStyleIdx="0" presStyleCnt="25"/>
      <dgm:spPr bwMode="auto"/>
    </dgm:pt>
    <dgm:pt modelId="{95320DA7-79F6-424B-BB82-E052AF969CDF}" type="pres">
      <dgm:prSet presAssocID="{A85DFD4C-BBF9-4AD2-B9AC-76897A15583C}" presName="childText" presStyleLbl="bgAcc1" presStyleIdx="0" presStyleCnt="25">
        <dgm:presLayoutVars>
          <dgm:bulletEnabled val="1"/>
        </dgm:presLayoutVars>
      </dgm:prSet>
      <dgm:spPr bwMode="auto"/>
    </dgm:pt>
    <dgm:pt modelId="{65F084D9-D922-4CB8-9D88-0602A9876423}" type="pres">
      <dgm:prSet presAssocID="{DFF8E69A-4CFC-41FD-B093-9C64B6C42255}" presName="Name13" presStyleLbl="parChTrans1D2" presStyleIdx="1" presStyleCnt="25"/>
      <dgm:spPr bwMode="auto"/>
    </dgm:pt>
    <dgm:pt modelId="{1A65B8BC-F08C-422C-8A0E-B05D0B15FE11}" type="pres">
      <dgm:prSet presAssocID="{B829E5CE-F3E6-4723-B4D6-CA9359B35E21}" presName="childText" presStyleLbl="bgAcc1" presStyleIdx="1" presStyleCnt="25" custScaleX="101430">
        <dgm:presLayoutVars>
          <dgm:bulletEnabled val="1"/>
        </dgm:presLayoutVars>
      </dgm:prSet>
      <dgm:spPr bwMode="auto"/>
    </dgm:pt>
    <dgm:pt modelId="{A122140F-6C07-4EF6-8CF8-5CE7A2644351}" type="pres">
      <dgm:prSet presAssocID="{71C72008-C68F-4797-B538-B4ED2A47863B}" presName="Name13" presStyleLbl="parChTrans1D2" presStyleIdx="2" presStyleCnt="25"/>
      <dgm:spPr bwMode="auto"/>
    </dgm:pt>
    <dgm:pt modelId="{36A88C23-6901-460E-A3FB-64BA2FB9E88D}" type="pres">
      <dgm:prSet presAssocID="{A8505634-AB9A-4D57-B03F-965F2E688AE3}" presName="childText" presStyleLbl="bgAcc1" presStyleIdx="2" presStyleCnt="25" custScaleX="100923">
        <dgm:presLayoutVars>
          <dgm:bulletEnabled val="1"/>
        </dgm:presLayoutVars>
      </dgm:prSet>
      <dgm:spPr bwMode="auto"/>
    </dgm:pt>
    <dgm:pt modelId="{61A0A87A-71A0-4AA8-953F-0CD5D1B1B1BB}" type="pres">
      <dgm:prSet presAssocID="{B92F1AFA-A387-4C06-AEE3-CE4ADBC0C40E}" presName="Name13" presStyleLbl="parChTrans1D2" presStyleIdx="3" presStyleCnt="25"/>
      <dgm:spPr bwMode="auto"/>
    </dgm:pt>
    <dgm:pt modelId="{103713C7-BEFC-49D4-ACD5-5BE8D2F7239A}" type="pres">
      <dgm:prSet presAssocID="{CE9A428D-9ED3-4DE1-8E8E-3E7641727C0A}" presName="childText" presStyleLbl="bgAcc1" presStyleIdx="3" presStyleCnt="25">
        <dgm:presLayoutVars>
          <dgm:bulletEnabled val="1"/>
        </dgm:presLayoutVars>
      </dgm:prSet>
      <dgm:spPr bwMode="auto"/>
    </dgm:pt>
    <dgm:pt modelId="{EDF8DC4B-2CCD-42EE-B826-44FAA62DACFF}" type="pres">
      <dgm:prSet presAssocID="{90A2B001-68E9-4093-9015-73B18EC73B17}" presName="Name13" presStyleLbl="parChTrans1D2" presStyleIdx="4" presStyleCnt="25"/>
      <dgm:spPr bwMode="auto"/>
    </dgm:pt>
    <dgm:pt modelId="{C837D67B-45DC-49A9-9857-4F00F7D5E383}" type="pres">
      <dgm:prSet presAssocID="{FA7D05C8-0C4D-4EBE-A410-AA299D14C4D4}" presName="childText" presStyleLbl="bgAcc1" presStyleIdx="4" presStyleCnt="25">
        <dgm:presLayoutVars>
          <dgm:bulletEnabled val="1"/>
        </dgm:presLayoutVars>
      </dgm:prSet>
      <dgm:spPr bwMode="auto"/>
    </dgm:pt>
    <dgm:pt modelId="{E63010CD-BBAB-4E3A-9552-8DC0489142ED}" type="pres">
      <dgm:prSet presAssocID="{9CCD87E1-79EC-4C36-8CAA-315F88A96FB4}" presName="root" presStyleCnt="0"/>
      <dgm:spPr bwMode="auto"/>
    </dgm:pt>
    <dgm:pt modelId="{48A92E7F-4C2C-49E6-91CC-6A2FC952F668}" type="pres">
      <dgm:prSet presAssocID="{9CCD87E1-79EC-4C36-8CAA-315F88A96FB4}" presName="rootComposite" presStyleCnt="0"/>
      <dgm:spPr bwMode="auto"/>
    </dgm:pt>
    <dgm:pt modelId="{BD7DA21A-8B02-4DE1-8237-F278F743281F}" type="pres">
      <dgm:prSet presAssocID="{9CCD87E1-79EC-4C36-8CAA-315F88A96FB4}" presName="rootText" presStyleLbl="node1" presStyleIdx="1" presStyleCnt="5" custLinFactNeighborX="4775" custLinFactNeighborY="-212"/>
      <dgm:spPr bwMode="auto"/>
    </dgm:pt>
    <dgm:pt modelId="{1F79094D-90B4-4C0A-97F6-425D8F5C3CB7}" type="pres">
      <dgm:prSet presAssocID="{9CCD87E1-79EC-4C36-8CAA-315F88A96FB4}" presName="rootConnector" presStyleLbl="node1" presStyleIdx="1" presStyleCnt="5"/>
      <dgm:spPr bwMode="auto"/>
    </dgm:pt>
    <dgm:pt modelId="{E4831746-912A-403A-A377-901F6456B98C}" type="pres">
      <dgm:prSet presAssocID="{9CCD87E1-79EC-4C36-8CAA-315F88A96FB4}" presName="childShape" presStyleCnt="0"/>
      <dgm:spPr bwMode="auto"/>
    </dgm:pt>
    <dgm:pt modelId="{7AC0E5F1-D303-4D23-809C-61A77A802063}" type="pres">
      <dgm:prSet presAssocID="{136983FA-B3F5-469B-8D03-D678177F3A60}" presName="Name13" presStyleLbl="parChTrans1D2" presStyleIdx="5" presStyleCnt="25"/>
      <dgm:spPr bwMode="auto"/>
    </dgm:pt>
    <dgm:pt modelId="{FB091C17-E545-4781-AB57-AB5287EC2B34}" type="pres">
      <dgm:prSet presAssocID="{115C91F3-F02B-447A-AEB9-4C47E7F76329}" presName="childText" presStyleLbl="bgAcc1" presStyleIdx="5" presStyleCnt="25">
        <dgm:presLayoutVars>
          <dgm:bulletEnabled val="1"/>
        </dgm:presLayoutVars>
      </dgm:prSet>
      <dgm:spPr bwMode="auto"/>
    </dgm:pt>
    <dgm:pt modelId="{B2E4534B-AF03-49F7-A139-626C60E6314C}" type="pres">
      <dgm:prSet presAssocID="{894360F2-6A5E-470B-A00D-CF0B3841DA26}" presName="Name13" presStyleLbl="parChTrans1D2" presStyleIdx="6" presStyleCnt="25"/>
      <dgm:spPr bwMode="auto"/>
    </dgm:pt>
    <dgm:pt modelId="{6B262A72-B2A9-42CA-BBB5-7B8CA3E8BF0B}" type="pres">
      <dgm:prSet presAssocID="{4559FCC9-27FA-4ABF-B5B6-2E294273C429}" presName="childText" presStyleLbl="bgAcc1" presStyleIdx="6" presStyleCnt="25">
        <dgm:presLayoutVars>
          <dgm:bulletEnabled val="1"/>
        </dgm:presLayoutVars>
      </dgm:prSet>
      <dgm:spPr bwMode="auto"/>
    </dgm:pt>
    <dgm:pt modelId="{615B9A73-CC34-4413-9025-AD9BCB8B04F3}" type="pres">
      <dgm:prSet presAssocID="{1576DFB5-4BD3-46F6-915B-6F8CC5B21B46}" presName="Name13" presStyleLbl="parChTrans1D2" presStyleIdx="7" presStyleCnt="25"/>
      <dgm:spPr bwMode="auto"/>
    </dgm:pt>
    <dgm:pt modelId="{BB09A24E-1749-4B4C-8633-ED775E2CED3F}" type="pres">
      <dgm:prSet presAssocID="{39636843-AE85-48B7-84DC-7F623E690EC1}" presName="childText" presStyleLbl="bgAcc1" presStyleIdx="7" presStyleCnt="25">
        <dgm:presLayoutVars>
          <dgm:bulletEnabled val="1"/>
        </dgm:presLayoutVars>
      </dgm:prSet>
      <dgm:spPr bwMode="auto"/>
    </dgm:pt>
    <dgm:pt modelId="{78C99F5E-7069-45C7-B81C-DA56C7C9E450}" type="pres">
      <dgm:prSet presAssocID="{FA386107-6D99-4B56-81E0-F62AE1905BA8}" presName="Name13" presStyleLbl="parChTrans1D2" presStyleIdx="8" presStyleCnt="25"/>
      <dgm:spPr bwMode="auto"/>
    </dgm:pt>
    <dgm:pt modelId="{90DDD14A-8A80-40AF-ADB9-AD597A6A2A3D}" type="pres">
      <dgm:prSet presAssocID="{7C93746D-0D12-4485-ABD4-27F2DE6E0C3B}" presName="childText" presStyleLbl="bgAcc1" presStyleIdx="8" presStyleCnt="25">
        <dgm:presLayoutVars>
          <dgm:bulletEnabled val="1"/>
        </dgm:presLayoutVars>
      </dgm:prSet>
      <dgm:spPr bwMode="auto"/>
    </dgm:pt>
    <dgm:pt modelId="{37C8BB01-8E03-406E-9F6E-7AA4A16317AF}" type="pres">
      <dgm:prSet presAssocID="{627BA6DF-27D0-47A8-AABA-E923F7828B8A}" presName="Name13" presStyleLbl="parChTrans1D2" presStyleIdx="9" presStyleCnt="25"/>
      <dgm:spPr bwMode="auto"/>
    </dgm:pt>
    <dgm:pt modelId="{390022AB-2A48-45DF-B968-FB93E857C640}" type="pres">
      <dgm:prSet presAssocID="{91F1232E-C288-492E-8324-44949989EDCA}" presName="childText" presStyleLbl="bgAcc1" presStyleIdx="9" presStyleCnt="25">
        <dgm:presLayoutVars>
          <dgm:bulletEnabled val="1"/>
        </dgm:presLayoutVars>
      </dgm:prSet>
      <dgm:spPr bwMode="auto"/>
    </dgm:pt>
    <dgm:pt modelId="{45ACA3AC-F62B-4B96-858D-AB28E3936C25}" type="pres">
      <dgm:prSet presAssocID="{4005C669-1D1A-49A2-B45F-F31336C5F810}" presName="root" presStyleCnt="0"/>
      <dgm:spPr bwMode="auto"/>
    </dgm:pt>
    <dgm:pt modelId="{1D1A0E8B-459D-4830-ADEB-1E47E5F9AFF7}" type="pres">
      <dgm:prSet presAssocID="{4005C669-1D1A-49A2-B45F-F31336C5F810}" presName="rootComposite" presStyleCnt="0"/>
      <dgm:spPr bwMode="auto"/>
    </dgm:pt>
    <dgm:pt modelId="{9D8FD467-FF76-41A1-96EC-72DEDC6C34FC}" type="pres">
      <dgm:prSet presAssocID="{4005C669-1D1A-49A2-B45F-F31336C5F810}" presName="rootText" presStyleLbl="node1" presStyleIdx="2" presStyleCnt="5" custLinFactNeighborX="4775" custLinFactNeighborY="-212"/>
      <dgm:spPr bwMode="auto"/>
    </dgm:pt>
    <dgm:pt modelId="{9F9D7765-5DAF-4C1F-A8FF-736810D0372F}" type="pres">
      <dgm:prSet presAssocID="{4005C669-1D1A-49A2-B45F-F31336C5F810}" presName="rootConnector" presStyleLbl="node1" presStyleIdx="2" presStyleCnt="5"/>
      <dgm:spPr bwMode="auto"/>
    </dgm:pt>
    <dgm:pt modelId="{E338AD19-ABA7-44B8-84EB-59680AAF8B8D}" type="pres">
      <dgm:prSet presAssocID="{4005C669-1D1A-49A2-B45F-F31336C5F810}" presName="childShape" presStyleCnt="0"/>
      <dgm:spPr bwMode="auto"/>
    </dgm:pt>
    <dgm:pt modelId="{E587977E-471F-4D01-85B0-929A98DE1CB4}" type="pres">
      <dgm:prSet presAssocID="{880063A2-3636-4B49-89F0-2DACCA2B8484}" presName="Name13" presStyleLbl="parChTrans1D2" presStyleIdx="10" presStyleCnt="25"/>
      <dgm:spPr bwMode="auto"/>
    </dgm:pt>
    <dgm:pt modelId="{C2855878-A18C-4058-8472-7248012BE37F}" type="pres">
      <dgm:prSet presAssocID="{8C9DA1D1-1858-4A4B-9164-A0E95D5CE621}" presName="childText" presStyleLbl="bgAcc1" presStyleIdx="10" presStyleCnt="25">
        <dgm:presLayoutVars>
          <dgm:bulletEnabled val="1"/>
        </dgm:presLayoutVars>
      </dgm:prSet>
      <dgm:spPr bwMode="auto"/>
    </dgm:pt>
    <dgm:pt modelId="{A03C0998-145C-4B5C-823D-9BE66E7042A9}" type="pres">
      <dgm:prSet presAssocID="{3E59BE23-324F-4FD0-9858-FFE5490726A8}" presName="Name13" presStyleLbl="parChTrans1D2" presStyleIdx="11" presStyleCnt="25"/>
      <dgm:spPr bwMode="auto"/>
    </dgm:pt>
    <dgm:pt modelId="{5260B68A-A628-4FA0-832B-DB647575A797}" type="pres">
      <dgm:prSet presAssocID="{641FD7DB-C701-4287-B652-8FB77715808C}" presName="childText" presStyleLbl="bgAcc1" presStyleIdx="11" presStyleCnt="25">
        <dgm:presLayoutVars>
          <dgm:bulletEnabled val="1"/>
        </dgm:presLayoutVars>
      </dgm:prSet>
      <dgm:spPr bwMode="auto"/>
    </dgm:pt>
    <dgm:pt modelId="{24C1F951-DFBA-4131-A7C8-E1B6652706C9}" type="pres">
      <dgm:prSet presAssocID="{180284BF-5AAD-490F-A614-67B36D7D9DAD}" presName="Name13" presStyleLbl="parChTrans1D2" presStyleIdx="12" presStyleCnt="25"/>
      <dgm:spPr bwMode="auto"/>
    </dgm:pt>
    <dgm:pt modelId="{C9D3CDBA-6C8B-4CB8-8F18-0A14CEEF6EBA}" type="pres">
      <dgm:prSet presAssocID="{65AE3E60-952A-47F1-8699-AEC6A9852830}" presName="childText" presStyleLbl="bgAcc1" presStyleIdx="12" presStyleCnt="25">
        <dgm:presLayoutVars>
          <dgm:bulletEnabled val="1"/>
        </dgm:presLayoutVars>
      </dgm:prSet>
      <dgm:spPr bwMode="auto"/>
    </dgm:pt>
    <dgm:pt modelId="{DA1E1D2A-A804-44F3-B9DF-F315A82D8F65}" type="pres">
      <dgm:prSet presAssocID="{0955F4BF-C245-48A6-ABD9-17721FDFE798}" presName="Name13" presStyleLbl="parChTrans1D2" presStyleIdx="13" presStyleCnt="25"/>
      <dgm:spPr bwMode="auto"/>
    </dgm:pt>
    <dgm:pt modelId="{F99D6BC9-681B-4170-93F2-804D69B25648}" type="pres">
      <dgm:prSet presAssocID="{422E74CB-5291-47D1-B4DA-BF450F84B838}" presName="childText" presStyleLbl="bgAcc1" presStyleIdx="13" presStyleCnt="25">
        <dgm:presLayoutVars>
          <dgm:bulletEnabled val="1"/>
        </dgm:presLayoutVars>
      </dgm:prSet>
      <dgm:spPr bwMode="auto"/>
    </dgm:pt>
    <dgm:pt modelId="{3A021A6B-FD6E-45EB-8047-7B87FF80FD61}" type="pres">
      <dgm:prSet presAssocID="{B2DAD127-1B1C-4A2B-9D65-E7552A662364}" presName="Name13" presStyleLbl="parChTrans1D2" presStyleIdx="14" presStyleCnt="25"/>
      <dgm:spPr bwMode="auto"/>
    </dgm:pt>
    <dgm:pt modelId="{095ABB1F-3DF3-49B2-AFDB-0B3CBA3D357E}" type="pres">
      <dgm:prSet presAssocID="{0ABD2110-0CAE-40AE-B6C4-CB23538A995A}" presName="childText" presStyleLbl="bgAcc1" presStyleIdx="14" presStyleCnt="25">
        <dgm:presLayoutVars>
          <dgm:bulletEnabled val="1"/>
        </dgm:presLayoutVars>
      </dgm:prSet>
      <dgm:spPr bwMode="auto"/>
    </dgm:pt>
    <dgm:pt modelId="{85017B2D-33A4-4668-9411-19DC01B3973D}" type="pres">
      <dgm:prSet presAssocID="{EB7B1F87-AFEF-42E1-BE91-FF0375AA62F2}" presName="root" presStyleCnt="0"/>
      <dgm:spPr bwMode="auto"/>
    </dgm:pt>
    <dgm:pt modelId="{C54BBBB2-509A-4D8F-98B7-7103E563285D}" type="pres">
      <dgm:prSet presAssocID="{EB7B1F87-AFEF-42E1-BE91-FF0375AA62F2}" presName="rootComposite" presStyleCnt="0"/>
      <dgm:spPr bwMode="auto"/>
    </dgm:pt>
    <dgm:pt modelId="{E910793E-C5DB-4638-A4F2-80070E68CA62}" type="pres">
      <dgm:prSet presAssocID="{EB7B1F87-AFEF-42E1-BE91-FF0375AA62F2}" presName="rootText" presStyleLbl="node1" presStyleIdx="3" presStyleCnt="5" custLinFactNeighborX="4775" custLinFactNeighborY="-212"/>
      <dgm:spPr bwMode="auto"/>
    </dgm:pt>
    <dgm:pt modelId="{CE8F08E6-D5DE-4B5A-9C11-30AA4757C419}" type="pres">
      <dgm:prSet presAssocID="{EB7B1F87-AFEF-42E1-BE91-FF0375AA62F2}" presName="rootConnector" presStyleLbl="node1" presStyleIdx="3" presStyleCnt="5"/>
      <dgm:spPr bwMode="auto"/>
    </dgm:pt>
    <dgm:pt modelId="{907F6C81-053E-4645-9996-073F85097CC9}" type="pres">
      <dgm:prSet presAssocID="{EB7B1F87-AFEF-42E1-BE91-FF0375AA62F2}" presName="childShape" presStyleCnt="0"/>
      <dgm:spPr bwMode="auto"/>
    </dgm:pt>
    <dgm:pt modelId="{03D031D4-74F2-44AB-A89A-F37F6489074F}" type="pres">
      <dgm:prSet presAssocID="{7504F0D7-A84B-4289-AEA3-71DF10DB46E0}" presName="Name13" presStyleLbl="parChTrans1D2" presStyleIdx="15" presStyleCnt="25"/>
      <dgm:spPr bwMode="auto"/>
    </dgm:pt>
    <dgm:pt modelId="{B5D43079-9BD3-4932-8C07-8DC3E3E7B1BF}" type="pres">
      <dgm:prSet presAssocID="{FC105A92-8118-4188-8AEA-AEBDC776C811}" presName="childText" presStyleLbl="bgAcc1" presStyleIdx="15" presStyleCnt="25">
        <dgm:presLayoutVars>
          <dgm:bulletEnabled val="1"/>
        </dgm:presLayoutVars>
      </dgm:prSet>
      <dgm:spPr bwMode="auto"/>
    </dgm:pt>
    <dgm:pt modelId="{6EA62B73-E6BC-4A17-BE50-6A30DD633581}" type="pres">
      <dgm:prSet presAssocID="{B7CA1E8B-A857-4524-95F9-275B433E78BE}" presName="Name13" presStyleLbl="parChTrans1D2" presStyleIdx="16" presStyleCnt="25"/>
      <dgm:spPr bwMode="auto"/>
    </dgm:pt>
    <dgm:pt modelId="{C7216FA7-4C58-4042-9037-3FC3DFEADD40}" type="pres">
      <dgm:prSet presAssocID="{22FDE70C-7B2F-48AC-B7A2-022CFDD2E175}" presName="childText" presStyleLbl="bgAcc1" presStyleIdx="16" presStyleCnt="25">
        <dgm:presLayoutVars>
          <dgm:bulletEnabled val="1"/>
        </dgm:presLayoutVars>
      </dgm:prSet>
      <dgm:spPr bwMode="auto"/>
    </dgm:pt>
    <dgm:pt modelId="{0D942F4D-2E30-4E27-8F2C-32AB8C699B48}" type="pres">
      <dgm:prSet presAssocID="{E3F3862D-33E8-4BC0-8359-933ECBBE0916}" presName="Name13" presStyleLbl="parChTrans1D2" presStyleIdx="17" presStyleCnt="25"/>
      <dgm:spPr bwMode="auto"/>
    </dgm:pt>
    <dgm:pt modelId="{B0FAD586-5E46-4081-BC8D-A0E1064B7297}" type="pres">
      <dgm:prSet presAssocID="{F81B6BC1-C23D-4AD2-AA82-49D620D149F4}" presName="childText" presStyleLbl="bgAcc1" presStyleIdx="17" presStyleCnt="25">
        <dgm:presLayoutVars>
          <dgm:bulletEnabled val="1"/>
        </dgm:presLayoutVars>
      </dgm:prSet>
      <dgm:spPr bwMode="auto"/>
    </dgm:pt>
    <dgm:pt modelId="{ED5D8D12-D769-4BF4-9019-C6F973B3983B}" type="pres">
      <dgm:prSet presAssocID="{FA59FF0A-EE76-47AB-B3E6-D7E108AC7ABA}" presName="Name13" presStyleLbl="parChTrans1D2" presStyleIdx="18" presStyleCnt="25"/>
      <dgm:spPr bwMode="auto"/>
    </dgm:pt>
    <dgm:pt modelId="{F44D6A6B-CC68-40C7-A90D-69F84BED36A1}" type="pres">
      <dgm:prSet presAssocID="{B2068A61-FA1A-4010-8496-EDDA14171042}" presName="childText" presStyleLbl="bgAcc1" presStyleIdx="18" presStyleCnt="25">
        <dgm:presLayoutVars>
          <dgm:bulletEnabled val="1"/>
        </dgm:presLayoutVars>
      </dgm:prSet>
      <dgm:spPr bwMode="auto"/>
    </dgm:pt>
    <dgm:pt modelId="{F051C2A2-A52B-492E-8710-5B001EB948A5}" type="pres">
      <dgm:prSet presAssocID="{0668F3EE-44D6-43A8-8D8A-162E3CB70710}" presName="Name13" presStyleLbl="parChTrans1D2" presStyleIdx="19" presStyleCnt="25"/>
      <dgm:spPr bwMode="auto"/>
    </dgm:pt>
    <dgm:pt modelId="{E83DD010-44A7-4736-B29D-6E2B87DA421F}" type="pres">
      <dgm:prSet presAssocID="{5D2D7E8A-894A-4079-9DF5-7F4637BFC22C}" presName="childText" presStyleLbl="bgAcc1" presStyleIdx="19" presStyleCnt="25" custLinFactNeighborX="4052" custLinFactNeighborY="-4810">
        <dgm:presLayoutVars>
          <dgm:bulletEnabled val="1"/>
        </dgm:presLayoutVars>
      </dgm:prSet>
      <dgm:spPr bwMode="auto"/>
    </dgm:pt>
    <dgm:pt modelId="{598F0F1B-05A3-4064-A2DA-846875F7EE8E}" type="pres">
      <dgm:prSet presAssocID="{87F1A925-CBEB-4B5F-A171-F4EA7981053C}" presName="root" presStyleCnt="0"/>
      <dgm:spPr bwMode="auto"/>
    </dgm:pt>
    <dgm:pt modelId="{CA8AB79F-763F-4770-8587-34438DDF5CE8}" type="pres">
      <dgm:prSet presAssocID="{87F1A925-CBEB-4B5F-A171-F4EA7981053C}" presName="rootComposite" presStyleCnt="0"/>
      <dgm:spPr bwMode="auto"/>
    </dgm:pt>
    <dgm:pt modelId="{42F940BB-46BC-48E2-AD31-102343C9B634}" type="pres">
      <dgm:prSet presAssocID="{87F1A925-CBEB-4B5F-A171-F4EA7981053C}" presName="rootText" presStyleLbl="node1" presStyleIdx="4" presStyleCnt="5" custLinFactNeighborX="4775" custLinFactNeighborY="-212"/>
      <dgm:spPr bwMode="auto"/>
    </dgm:pt>
    <dgm:pt modelId="{E673BAEE-B006-4BC2-BB8C-C1E44A659F81}" type="pres">
      <dgm:prSet presAssocID="{87F1A925-CBEB-4B5F-A171-F4EA7981053C}" presName="rootConnector" presStyleLbl="node1" presStyleIdx="4" presStyleCnt="5"/>
      <dgm:spPr bwMode="auto"/>
    </dgm:pt>
    <dgm:pt modelId="{2CD00DF1-2904-4556-A37C-535AC0C9680D}" type="pres">
      <dgm:prSet presAssocID="{87F1A925-CBEB-4B5F-A171-F4EA7981053C}" presName="childShape" presStyleCnt="0"/>
      <dgm:spPr bwMode="auto"/>
    </dgm:pt>
    <dgm:pt modelId="{3F7D82CC-1D0B-416F-9149-2AADAB865208}" type="pres">
      <dgm:prSet presAssocID="{BC46FD2E-533B-42DD-BF33-9DA8E9FADB53}" presName="Name13" presStyleLbl="parChTrans1D2" presStyleIdx="20" presStyleCnt="25"/>
      <dgm:spPr bwMode="auto"/>
    </dgm:pt>
    <dgm:pt modelId="{6AFA97CA-FC83-4428-8291-E947DA07E96D}" type="pres">
      <dgm:prSet presAssocID="{CF296DE3-574A-4C32-8AF0-FE36FE173A65}" presName="childText" presStyleLbl="bgAcc1" presStyleIdx="20" presStyleCnt="25" custLinFactNeighborX="5968" custLinFactNeighborY="-212">
        <dgm:presLayoutVars>
          <dgm:bulletEnabled val="1"/>
        </dgm:presLayoutVars>
      </dgm:prSet>
      <dgm:spPr bwMode="auto"/>
    </dgm:pt>
    <dgm:pt modelId="{2049D86E-4220-43BD-A96F-343DF2157EFA}" type="pres">
      <dgm:prSet presAssocID="{C63FC7B0-BEB2-4719-8175-D7DC9DF34D51}" presName="Name13" presStyleLbl="parChTrans1D2" presStyleIdx="21" presStyleCnt="25"/>
      <dgm:spPr bwMode="auto"/>
    </dgm:pt>
    <dgm:pt modelId="{06FD89B4-BB2A-4060-AC70-29226BFFC9DC}" type="pres">
      <dgm:prSet presAssocID="{92D3F14C-30BB-4088-894B-E1EA1CD947C0}" presName="childText" presStyleLbl="bgAcc1" presStyleIdx="21" presStyleCnt="25" custLinFactNeighborX="5968" custLinFactNeighborY="-212">
        <dgm:presLayoutVars>
          <dgm:bulletEnabled val="1"/>
        </dgm:presLayoutVars>
      </dgm:prSet>
      <dgm:spPr bwMode="auto"/>
    </dgm:pt>
    <dgm:pt modelId="{2CE5EA94-CD98-467A-8C99-395E5952D0C2}" type="pres">
      <dgm:prSet presAssocID="{52EB1112-04C3-4B78-99F2-FA2D38778345}" presName="Name13" presStyleLbl="parChTrans1D2" presStyleIdx="22" presStyleCnt="25"/>
      <dgm:spPr bwMode="auto"/>
    </dgm:pt>
    <dgm:pt modelId="{90B69056-7D06-432F-A103-A12B039B6AF8}" type="pres">
      <dgm:prSet presAssocID="{6149673A-4F98-413F-A05E-1AA9D96C0D59}" presName="childText" presStyleLbl="bgAcc1" presStyleIdx="22" presStyleCnt="25" custLinFactNeighborX="5968" custLinFactNeighborY="-212">
        <dgm:presLayoutVars>
          <dgm:bulletEnabled val="1"/>
        </dgm:presLayoutVars>
      </dgm:prSet>
      <dgm:spPr bwMode="auto"/>
    </dgm:pt>
    <dgm:pt modelId="{5A959705-E6A2-46A9-A161-BE52EE74050F}" type="pres">
      <dgm:prSet presAssocID="{DBEBA612-EFB4-41C6-BB57-2189236CB68C}" presName="Name13" presStyleLbl="parChTrans1D2" presStyleIdx="23" presStyleCnt="25"/>
      <dgm:spPr bwMode="auto"/>
    </dgm:pt>
    <dgm:pt modelId="{3A011CC0-470B-4E51-9C07-65226DA75841}" type="pres">
      <dgm:prSet presAssocID="{11199A3C-4583-4FFE-A89E-403869C132C2}" presName="childText" presStyleLbl="bgAcc1" presStyleIdx="23" presStyleCnt="25" custLinFactNeighborX="5968" custLinFactNeighborY="-212">
        <dgm:presLayoutVars>
          <dgm:bulletEnabled val="1"/>
        </dgm:presLayoutVars>
      </dgm:prSet>
      <dgm:spPr bwMode="auto"/>
    </dgm:pt>
    <dgm:pt modelId="{8602D5BD-08B1-426B-ABB7-9D85C78600A0}" type="pres">
      <dgm:prSet presAssocID="{9A019245-493E-4E69-9466-85F0C9212B6C}" presName="Name13" presStyleLbl="parChTrans1D2" presStyleIdx="24" presStyleCnt="25"/>
      <dgm:spPr bwMode="auto"/>
    </dgm:pt>
    <dgm:pt modelId="{F7A3A7B1-E868-4412-AE43-CB6C84F2F2F1}" type="pres">
      <dgm:prSet presAssocID="{B6954C61-565A-4D4E-AB45-B7959B487F2D}" presName="childText" presStyleLbl="bgAcc1" presStyleIdx="24" presStyleCnt="25" custLinFactNeighborX="4052" custLinFactNeighborY="-4810">
        <dgm:presLayoutVars>
          <dgm:bulletEnabled val="1"/>
        </dgm:presLayoutVars>
      </dgm:prSet>
      <dgm:spPr bwMode="auto"/>
    </dgm:pt>
  </dgm:ptLst>
  <dgm:cxnLst>
    <dgm:cxn modelId="{1B66ED02-E1D3-4488-A9A7-82DC174506EA}" type="presOf" srcId="{641FD7DB-C701-4287-B652-8FB77715808C}" destId="{5260B68A-A628-4FA0-832B-DB647575A797}" srcOrd="0" destOrd="0" presId="urn:microsoft.com/office/officeart/2005/8/layout/hierarchy3#1"/>
    <dgm:cxn modelId="{9BCD1104-EC27-4A17-BAA7-976CEE4520CD}" srcId="{F2E48CEB-9BD8-4762-A57F-9C7760AB1095}" destId="{87F1A925-CBEB-4B5F-A171-F4EA7981053C}" srcOrd="4" destOrd="0" parTransId="{0C1D9353-8722-4863-AE24-32808B583F45}" sibTransId="{56021C06-AAFD-4525-8D61-E7D8F1D9D00E}"/>
    <dgm:cxn modelId="{4EF28506-2184-4679-A28B-243AF4232DD4}" srcId="{F2E48CEB-9BD8-4762-A57F-9C7760AB1095}" destId="{EB7B1F87-AFEF-42E1-BE91-FF0375AA62F2}" srcOrd="3" destOrd="0" parTransId="{47C21704-268C-4A0E-B5AC-97984FA411D0}" sibTransId="{BB1E4B3B-18D7-4AB3-A944-2541065533C2}"/>
    <dgm:cxn modelId="{84AC1009-B96B-4F8A-A13B-A0429491156D}" type="presOf" srcId="{F81B6BC1-C23D-4AD2-AA82-49D620D149F4}" destId="{B0FAD586-5E46-4081-BC8D-A0E1064B7297}" srcOrd="0" destOrd="0" presId="urn:microsoft.com/office/officeart/2005/8/layout/hierarchy3#1"/>
    <dgm:cxn modelId="{9979860B-DFD9-41AD-9D73-66038726BDDC}" type="presOf" srcId="{22FDE70C-7B2F-48AC-B7A2-022CFDD2E175}" destId="{C7216FA7-4C58-4042-9037-3FC3DFEADD40}" srcOrd="0" destOrd="0" presId="urn:microsoft.com/office/officeart/2005/8/layout/hierarchy3#1"/>
    <dgm:cxn modelId="{FB334214-4420-4EEC-8307-E8D89CE38A44}" type="presOf" srcId="{180284BF-5AAD-490F-A614-67B36D7D9DAD}" destId="{24C1F951-DFBA-4131-A7C8-E1B6652706C9}" srcOrd="0" destOrd="0" presId="urn:microsoft.com/office/officeart/2005/8/layout/hierarchy3#1"/>
    <dgm:cxn modelId="{E28DD116-F2F6-4DD6-984E-81022E33FC32}" srcId="{4005C669-1D1A-49A2-B45F-F31336C5F810}" destId="{641FD7DB-C701-4287-B652-8FB77715808C}" srcOrd="1" destOrd="0" parTransId="{3E59BE23-324F-4FD0-9858-FFE5490726A8}" sibTransId="{BE5E1770-A25C-4614-8A9C-6EFEE64045D9}"/>
    <dgm:cxn modelId="{626D5417-C0D9-489A-A00C-052FEDB13112}" srcId="{EB7B1F87-AFEF-42E1-BE91-FF0375AA62F2}" destId="{F81B6BC1-C23D-4AD2-AA82-49D620D149F4}" srcOrd="2" destOrd="0" parTransId="{E3F3862D-33E8-4BC0-8359-933ECBBE0916}" sibTransId="{79461BC2-3CAC-45A6-A2CD-B4E91063C56A}"/>
    <dgm:cxn modelId="{53DC3118-7F23-4D76-B046-4F52ADD04833}" srcId="{9CCD87E1-79EC-4C36-8CAA-315F88A96FB4}" destId="{115C91F3-F02B-447A-AEB9-4C47E7F76329}" srcOrd="0" destOrd="0" parTransId="{136983FA-B3F5-469B-8D03-D678177F3A60}" sibTransId="{BCF2F1EF-3026-4428-B2EE-933BB484BDAA}"/>
    <dgm:cxn modelId="{339F4119-23E2-4A78-91AB-4B732F974950}" srcId="{9CCD87E1-79EC-4C36-8CAA-315F88A96FB4}" destId="{39636843-AE85-48B7-84DC-7F623E690EC1}" srcOrd="2" destOrd="0" parTransId="{1576DFB5-4BD3-46F6-915B-6F8CC5B21B46}" sibTransId="{285FD8C4-BA4B-4647-A97A-CC388016AE42}"/>
    <dgm:cxn modelId="{D0719422-D26A-471F-85A7-65D28ECFA4BB}" srcId="{F2E48CEB-9BD8-4762-A57F-9C7760AB1095}" destId="{9CCD87E1-79EC-4C36-8CAA-315F88A96FB4}" srcOrd="1" destOrd="0" parTransId="{1AD642A0-E114-4E2A-A3AD-0A027B60F46E}" sibTransId="{E5EEF3C8-2B3A-4548-B47F-A4201852D0B1}"/>
    <dgm:cxn modelId="{B422B125-E0F1-4B2E-A724-DEF53E680E2A}" type="presOf" srcId="{CE9A428D-9ED3-4DE1-8E8E-3E7641727C0A}" destId="{103713C7-BEFC-49D4-ACD5-5BE8D2F7239A}" srcOrd="0" destOrd="0" presId="urn:microsoft.com/office/officeart/2005/8/layout/hierarchy3#1"/>
    <dgm:cxn modelId="{AC9C1C2C-9E02-4A5F-B1C2-A88B2FE8351C}" type="presOf" srcId="{FC105A92-8118-4188-8AEA-AEBDC776C811}" destId="{B5D43079-9BD3-4932-8C07-8DC3E3E7B1BF}" srcOrd="0" destOrd="0" presId="urn:microsoft.com/office/officeart/2005/8/layout/hierarchy3#1"/>
    <dgm:cxn modelId="{D5BC772D-1964-449F-AA48-D74CC90599C4}" srcId="{45E0B071-C44E-425C-B87B-3CC84ED7A266}" destId="{A8505634-AB9A-4D57-B03F-965F2E688AE3}" srcOrd="2" destOrd="0" parTransId="{71C72008-C68F-4797-B538-B4ED2A47863B}" sibTransId="{6B791585-6F0D-4FA9-B371-BA7215C41D5A}"/>
    <dgm:cxn modelId="{2107D22D-546E-41A1-AD78-3DE589BC910E}" type="presOf" srcId="{FA59FF0A-EE76-47AB-B3E6-D7E108AC7ABA}" destId="{ED5D8D12-D769-4BF4-9019-C6F973B3983B}" srcOrd="0" destOrd="0" presId="urn:microsoft.com/office/officeart/2005/8/layout/hierarchy3#1"/>
    <dgm:cxn modelId="{74C4072E-FD23-4324-9CE1-2548634296C3}" type="presOf" srcId="{4559FCC9-27FA-4ABF-B5B6-2E294273C429}" destId="{6B262A72-B2A9-42CA-BBB5-7B8CA3E8BF0B}" srcOrd="0" destOrd="0" presId="urn:microsoft.com/office/officeart/2005/8/layout/hierarchy3#1"/>
    <dgm:cxn modelId="{CB9FE32F-2C14-420A-975B-71E5E8E96146}" type="presOf" srcId="{DFF8E69A-4CFC-41FD-B093-9C64B6C42255}" destId="{65F084D9-D922-4CB8-9D88-0602A9876423}" srcOrd="0" destOrd="0" presId="urn:microsoft.com/office/officeart/2005/8/layout/hierarchy3#1"/>
    <dgm:cxn modelId="{0569E032-A095-415A-B3CE-28BBEAB09899}" type="presOf" srcId="{0AD9606B-3118-4E26-BCC7-7841F41376D1}" destId="{04A40041-15BA-47EA-B4A5-449A3E5D7781}" srcOrd="0" destOrd="0" presId="urn:microsoft.com/office/officeart/2005/8/layout/hierarchy3#1"/>
    <dgm:cxn modelId="{82CCF732-5508-4181-8FF1-2D73FDF8F8B4}" srcId="{87F1A925-CBEB-4B5F-A171-F4EA7981053C}" destId="{6149673A-4F98-413F-A05E-1AA9D96C0D59}" srcOrd="2" destOrd="0" parTransId="{52EB1112-04C3-4B78-99F2-FA2D38778345}" sibTransId="{25B63FC7-79A6-4D38-B582-7E553861C834}"/>
    <dgm:cxn modelId="{B14F413B-15C0-4E1A-A3CD-ECB7B41AFF94}" type="presOf" srcId="{5D2D7E8A-894A-4079-9DF5-7F4637BFC22C}" destId="{E83DD010-44A7-4736-B29D-6E2B87DA421F}" srcOrd="0" destOrd="0" presId="urn:microsoft.com/office/officeart/2005/8/layout/hierarchy3#1"/>
    <dgm:cxn modelId="{A14F963E-E613-438D-BAB1-9B681CB00C9C}" type="presOf" srcId="{627BA6DF-27D0-47A8-AABA-E923F7828B8A}" destId="{37C8BB01-8E03-406E-9F6E-7AA4A16317AF}" srcOrd="0" destOrd="0" presId="urn:microsoft.com/office/officeart/2005/8/layout/hierarchy3#1"/>
    <dgm:cxn modelId="{AEE7493F-1E17-45EB-A64D-B475C41632F5}" srcId="{4005C669-1D1A-49A2-B45F-F31336C5F810}" destId="{0ABD2110-0CAE-40AE-B6C4-CB23538A995A}" srcOrd="4" destOrd="0" parTransId="{B2DAD127-1B1C-4A2B-9D65-E7552A662364}" sibTransId="{F5B2266B-FC46-47D1-AD4E-6B2966F464FA}"/>
    <dgm:cxn modelId="{CC091640-A265-4A7F-9540-B42A2DA4493D}" type="presOf" srcId="{92D3F14C-30BB-4088-894B-E1EA1CD947C0}" destId="{06FD89B4-BB2A-4060-AC70-29226BFFC9DC}" srcOrd="0" destOrd="0" presId="urn:microsoft.com/office/officeart/2005/8/layout/hierarchy3#1"/>
    <dgm:cxn modelId="{863A345D-9E7E-4F72-9BDB-F1F4356DA35E}" type="presOf" srcId="{422E74CB-5291-47D1-B4DA-BF450F84B838}" destId="{F99D6BC9-681B-4170-93F2-804D69B25648}" srcOrd="0" destOrd="0" presId="urn:microsoft.com/office/officeart/2005/8/layout/hierarchy3#1"/>
    <dgm:cxn modelId="{5A09075F-2453-457B-B78C-6B7B38B49FF0}" type="presOf" srcId="{B92F1AFA-A387-4C06-AEE3-CE4ADBC0C40E}" destId="{61A0A87A-71A0-4AA8-953F-0CD5D1B1B1BB}" srcOrd="0" destOrd="0" presId="urn:microsoft.com/office/officeart/2005/8/layout/hierarchy3#1"/>
    <dgm:cxn modelId="{D6382A60-6BD9-4B14-87E7-356BBB33ED29}" srcId="{EB7B1F87-AFEF-42E1-BE91-FF0375AA62F2}" destId="{B2068A61-FA1A-4010-8496-EDDA14171042}" srcOrd="3" destOrd="0" parTransId="{FA59FF0A-EE76-47AB-B3E6-D7E108AC7ABA}" sibTransId="{9D20ACAC-A31C-4687-8A4B-62D7BC7C400B}"/>
    <dgm:cxn modelId="{B4CFF542-D0D3-4E28-8A85-8B934AD308A6}" srcId="{F2E48CEB-9BD8-4762-A57F-9C7760AB1095}" destId="{45E0B071-C44E-425C-B87B-3CC84ED7A266}" srcOrd="0" destOrd="0" parTransId="{94D85D00-D3F4-4BA3-BA80-7446BADB60EC}" sibTransId="{893BBCCE-1B90-40C9-9135-DF28DAB7A939}"/>
    <dgm:cxn modelId="{9933BF43-7252-47AE-BA42-9761CAD7F70D}" type="presOf" srcId="{9A019245-493E-4E69-9466-85F0C9212B6C}" destId="{8602D5BD-08B1-426B-ABB7-9D85C78600A0}" srcOrd="0" destOrd="0" presId="urn:microsoft.com/office/officeart/2005/8/layout/hierarchy3#1"/>
    <dgm:cxn modelId="{ABBD9A45-ED32-42D6-995E-9FBB4D4C1632}" type="presOf" srcId="{8C9DA1D1-1858-4A4B-9164-A0E95D5CE621}" destId="{C2855878-A18C-4058-8472-7248012BE37F}" srcOrd="0" destOrd="0" presId="urn:microsoft.com/office/officeart/2005/8/layout/hierarchy3#1"/>
    <dgm:cxn modelId="{15B10146-4A0F-4468-8687-66E64B034F9F}" type="presOf" srcId="{C63FC7B0-BEB2-4719-8175-D7DC9DF34D51}" destId="{2049D86E-4220-43BD-A96F-343DF2157EFA}" srcOrd="0" destOrd="0" presId="urn:microsoft.com/office/officeart/2005/8/layout/hierarchy3#1"/>
    <dgm:cxn modelId="{05303146-CF07-4092-AE00-59BD24170722}" type="presOf" srcId="{B2DAD127-1B1C-4A2B-9D65-E7552A662364}" destId="{3A021A6B-FD6E-45EB-8047-7B87FF80FD61}" srcOrd="0" destOrd="0" presId="urn:microsoft.com/office/officeart/2005/8/layout/hierarchy3#1"/>
    <dgm:cxn modelId="{12AFF566-E20A-4BF8-878B-B8F4C7365FE3}" type="presOf" srcId="{4005C669-1D1A-49A2-B45F-F31336C5F810}" destId="{9F9D7765-5DAF-4C1F-A8FF-736810D0372F}" srcOrd="1" destOrd="0" presId="urn:microsoft.com/office/officeart/2005/8/layout/hierarchy3#1"/>
    <dgm:cxn modelId="{5E584667-9B15-41B6-8471-B731E1202412}" srcId="{45E0B071-C44E-425C-B87B-3CC84ED7A266}" destId="{CE9A428D-9ED3-4DE1-8E8E-3E7641727C0A}" srcOrd="3" destOrd="0" parTransId="{B92F1AFA-A387-4C06-AEE3-CE4ADBC0C40E}" sibTransId="{D8B3921A-BE94-445F-B4F9-A070B7E1A7A0}"/>
    <dgm:cxn modelId="{98FAA768-2DC3-46C9-9269-BFC61B3928B6}" type="presOf" srcId="{87F1A925-CBEB-4B5F-A171-F4EA7981053C}" destId="{42F940BB-46BC-48E2-AD31-102343C9B634}" srcOrd="0" destOrd="0" presId="urn:microsoft.com/office/officeart/2005/8/layout/hierarchy3#1"/>
    <dgm:cxn modelId="{F0B3A968-5A4B-48C1-9E87-CA60F758F5D0}" type="presOf" srcId="{9CCD87E1-79EC-4C36-8CAA-315F88A96FB4}" destId="{1F79094D-90B4-4C0A-97F6-425D8F5C3CB7}" srcOrd="1" destOrd="0" presId="urn:microsoft.com/office/officeart/2005/8/layout/hierarchy3#1"/>
    <dgm:cxn modelId="{0B9FAC49-FFAE-4BF4-B999-D5E8004390AE}" type="presOf" srcId="{45E0B071-C44E-425C-B87B-3CC84ED7A266}" destId="{9E7C1755-53CE-4811-ACCE-898627F97789}" srcOrd="0" destOrd="0" presId="urn:microsoft.com/office/officeart/2005/8/layout/hierarchy3#1"/>
    <dgm:cxn modelId="{F12E236B-5EDA-4FA4-8A61-2DBE6904243C}" type="presOf" srcId="{EB7B1F87-AFEF-42E1-BE91-FF0375AA62F2}" destId="{E910793E-C5DB-4638-A4F2-80070E68CA62}" srcOrd="0" destOrd="0" presId="urn:microsoft.com/office/officeart/2005/8/layout/hierarchy3#1"/>
    <dgm:cxn modelId="{0CEFE16C-FB42-4DB5-8537-E1A3239D5C7B}" srcId="{9CCD87E1-79EC-4C36-8CAA-315F88A96FB4}" destId="{91F1232E-C288-492E-8324-44949989EDCA}" srcOrd="4" destOrd="0" parTransId="{627BA6DF-27D0-47A8-AABA-E923F7828B8A}" sibTransId="{1125CDA6-2AB4-4494-84C9-07931388D79A}"/>
    <dgm:cxn modelId="{44D8AA6D-4903-4978-BB86-DAB54E3D4C7F}" srcId="{87F1A925-CBEB-4B5F-A171-F4EA7981053C}" destId="{CF296DE3-574A-4C32-8AF0-FE36FE173A65}" srcOrd="0" destOrd="0" parTransId="{BC46FD2E-533B-42DD-BF33-9DA8E9FADB53}" sibTransId="{094C3ECD-9838-4CA9-B6FB-C9929671A3DC}"/>
    <dgm:cxn modelId="{47C9996E-C763-417F-931F-EA8D5ADB79F7}" srcId="{87F1A925-CBEB-4B5F-A171-F4EA7981053C}" destId="{B6954C61-565A-4D4E-AB45-B7959B487F2D}" srcOrd="4" destOrd="0" parTransId="{9A019245-493E-4E69-9466-85F0C9212B6C}" sibTransId="{E15BF678-A594-4174-A4CB-1BB77F89CB85}"/>
    <dgm:cxn modelId="{C3B9FE6E-71D3-4DFF-91C2-BB7E70C12E55}" type="presOf" srcId="{9CCD87E1-79EC-4C36-8CAA-315F88A96FB4}" destId="{BD7DA21A-8B02-4DE1-8237-F278F743281F}" srcOrd="0" destOrd="0" presId="urn:microsoft.com/office/officeart/2005/8/layout/hierarchy3#1"/>
    <dgm:cxn modelId="{7EA5CB70-D6D1-4D1A-8679-AC8FA0617C9E}" type="presOf" srcId="{B2068A61-FA1A-4010-8496-EDDA14171042}" destId="{F44D6A6B-CC68-40C7-A90D-69F84BED36A1}" srcOrd="0" destOrd="0" presId="urn:microsoft.com/office/officeart/2005/8/layout/hierarchy3#1"/>
    <dgm:cxn modelId="{4EDBBA72-1A5F-4EA3-809C-F038E7F83776}" type="presOf" srcId="{0955F4BF-C245-48A6-ABD9-17721FDFE798}" destId="{DA1E1D2A-A804-44F3-B9DF-F315A82D8F65}" srcOrd="0" destOrd="0" presId="urn:microsoft.com/office/officeart/2005/8/layout/hierarchy3#1"/>
    <dgm:cxn modelId="{DEF2A973-07FC-4116-A79B-76B8FBCE9C5A}" srcId="{45E0B071-C44E-425C-B87B-3CC84ED7A266}" destId="{A85DFD4C-BBF9-4AD2-B9AC-76897A15583C}" srcOrd="0" destOrd="0" parTransId="{0AD9606B-3118-4E26-BCC7-7841F41376D1}" sibTransId="{A23C4FEA-D4CD-4E90-9BD2-B3F9807197A6}"/>
    <dgm:cxn modelId="{F72B5A74-547C-4267-9748-E96D7CAC24C1}" type="presOf" srcId="{F2E48CEB-9BD8-4762-A57F-9C7760AB1095}" destId="{C68B0D24-6F87-482B-A82D-83EBCEF40F75}" srcOrd="0" destOrd="0" presId="urn:microsoft.com/office/officeart/2005/8/layout/hierarchy3#1"/>
    <dgm:cxn modelId="{E442AD79-C59A-4652-82AE-1DD6D4439689}" type="presOf" srcId="{65AE3E60-952A-47F1-8699-AEC6A9852830}" destId="{C9D3CDBA-6C8B-4CB8-8F18-0A14CEEF6EBA}" srcOrd="0" destOrd="0" presId="urn:microsoft.com/office/officeart/2005/8/layout/hierarchy3#1"/>
    <dgm:cxn modelId="{09B8197A-1A15-4785-85E3-87D14A10FCCC}" srcId="{87F1A925-CBEB-4B5F-A171-F4EA7981053C}" destId="{92D3F14C-30BB-4088-894B-E1EA1CD947C0}" srcOrd="1" destOrd="0" parTransId="{C63FC7B0-BEB2-4719-8175-D7DC9DF34D51}" sibTransId="{BFB64911-19AA-4A6C-BAD9-CFF9BF8F63F1}"/>
    <dgm:cxn modelId="{C182F87F-793B-430F-9DDE-9ADEB8CA063F}" type="presOf" srcId="{FA386107-6D99-4B56-81E0-F62AE1905BA8}" destId="{78C99F5E-7069-45C7-B81C-DA56C7C9E450}" srcOrd="0" destOrd="0" presId="urn:microsoft.com/office/officeart/2005/8/layout/hierarchy3#1"/>
    <dgm:cxn modelId="{33D57186-9579-4C2E-BE24-5F01BD5E9F64}" type="presOf" srcId="{880063A2-3636-4B49-89F0-2DACCA2B8484}" destId="{E587977E-471F-4D01-85B0-929A98DE1CB4}" srcOrd="0" destOrd="0" presId="urn:microsoft.com/office/officeart/2005/8/layout/hierarchy3#1"/>
    <dgm:cxn modelId="{F5C9F289-0E84-4CBC-A578-F4B772324DB6}" type="presOf" srcId="{90A2B001-68E9-4093-9015-73B18EC73B17}" destId="{EDF8DC4B-2CCD-42EE-B826-44FAA62DACFF}" srcOrd="0" destOrd="0" presId="urn:microsoft.com/office/officeart/2005/8/layout/hierarchy3#1"/>
    <dgm:cxn modelId="{511F188A-69C0-4D36-A9E8-891E5AB55FDF}" type="presOf" srcId="{87F1A925-CBEB-4B5F-A171-F4EA7981053C}" destId="{E673BAEE-B006-4BC2-BB8C-C1E44A659F81}" srcOrd="1" destOrd="0" presId="urn:microsoft.com/office/officeart/2005/8/layout/hierarchy3#1"/>
    <dgm:cxn modelId="{6B37218E-059B-482E-AED1-F2CA271FD246}" srcId="{45E0B071-C44E-425C-B87B-3CC84ED7A266}" destId="{B829E5CE-F3E6-4723-B4D6-CA9359B35E21}" srcOrd="1" destOrd="0" parTransId="{DFF8E69A-4CFC-41FD-B093-9C64B6C42255}" sibTransId="{5B94D47A-11A2-48E0-B883-1602101EAA59}"/>
    <dgm:cxn modelId="{1129F998-F17C-4EC4-AFE2-E97FBACA95A1}" srcId="{9CCD87E1-79EC-4C36-8CAA-315F88A96FB4}" destId="{7C93746D-0D12-4485-ABD4-27F2DE6E0C3B}" srcOrd="3" destOrd="0" parTransId="{FA386107-6D99-4B56-81E0-F62AE1905BA8}" sibTransId="{1F129951-3858-451B-97E0-48ACB4773347}"/>
    <dgm:cxn modelId="{695A929A-C13A-49BC-966A-0D7657C831EE}" type="presOf" srcId="{E3F3862D-33E8-4BC0-8359-933ECBBE0916}" destId="{0D942F4D-2E30-4E27-8F2C-32AB8C699B48}" srcOrd="0" destOrd="0" presId="urn:microsoft.com/office/officeart/2005/8/layout/hierarchy3#1"/>
    <dgm:cxn modelId="{79C7BA9B-57C7-49EC-9CA4-56CBDEC7115E}" type="presOf" srcId="{11199A3C-4583-4FFE-A89E-403869C132C2}" destId="{3A011CC0-470B-4E51-9C07-65226DA75841}" srcOrd="0" destOrd="0" presId="urn:microsoft.com/office/officeart/2005/8/layout/hierarchy3#1"/>
    <dgm:cxn modelId="{E47AF89E-0A66-4307-AA9F-5C9F8C43CCDB}" type="presOf" srcId="{39636843-AE85-48B7-84DC-7F623E690EC1}" destId="{BB09A24E-1749-4B4C-8633-ED775E2CED3F}" srcOrd="0" destOrd="0" presId="urn:microsoft.com/office/officeart/2005/8/layout/hierarchy3#1"/>
    <dgm:cxn modelId="{902BFE9E-722C-41E4-90D0-A968F74DDDDE}" type="presOf" srcId="{A85DFD4C-BBF9-4AD2-B9AC-76897A15583C}" destId="{95320DA7-79F6-424B-BB82-E052AF969CDF}" srcOrd="0" destOrd="0" presId="urn:microsoft.com/office/officeart/2005/8/layout/hierarchy3#1"/>
    <dgm:cxn modelId="{C2280BA0-35E6-4846-AD44-CE52B2FFFE0A}" type="presOf" srcId="{1576DFB5-4BD3-46F6-915B-6F8CC5B21B46}" destId="{615B9A73-CC34-4413-9025-AD9BCB8B04F3}" srcOrd="0" destOrd="0" presId="urn:microsoft.com/office/officeart/2005/8/layout/hierarchy3#1"/>
    <dgm:cxn modelId="{DCE0D2A6-83E5-4FA3-BA43-1AC3BB5C720A}" type="presOf" srcId="{894360F2-6A5E-470B-A00D-CF0B3841DA26}" destId="{B2E4534B-AF03-49F7-A139-626C60E6314C}" srcOrd="0" destOrd="0" presId="urn:microsoft.com/office/officeart/2005/8/layout/hierarchy3#1"/>
    <dgm:cxn modelId="{95C158A7-27AC-4F70-ABEA-F88AD38B08EE}" type="presOf" srcId="{B7CA1E8B-A857-4524-95F9-275B433E78BE}" destId="{6EA62B73-E6BC-4A17-BE50-6A30DD633581}" srcOrd="0" destOrd="0" presId="urn:microsoft.com/office/officeart/2005/8/layout/hierarchy3#1"/>
    <dgm:cxn modelId="{E75B3FA9-41C9-4B42-B214-B546B52039CE}" type="presOf" srcId="{4005C669-1D1A-49A2-B45F-F31336C5F810}" destId="{9D8FD467-FF76-41A1-96EC-72DEDC6C34FC}" srcOrd="0" destOrd="0" presId="urn:microsoft.com/office/officeart/2005/8/layout/hierarchy3#1"/>
    <dgm:cxn modelId="{FDC20AAC-C9DF-44EE-B8D4-36DBF045388D}" type="presOf" srcId="{CF296DE3-574A-4C32-8AF0-FE36FE173A65}" destId="{6AFA97CA-FC83-4428-8291-E947DA07E96D}" srcOrd="0" destOrd="0" presId="urn:microsoft.com/office/officeart/2005/8/layout/hierarchy3#1"/>
    <dgm:cxn modelId="{78B93EAF-7AAE-49F3-9584-09885AAC9DEA}" srcId="{EB7B1F87-AFEF-42E1-BE91-FF0375AA62F2}" destId="{5D2D7E8A-894A-4079-9DF5-7F4637BFC22C}" srcOrd="4" destOrd="0" parTransId="{0668F3EE-44D6-43A8-8D8A-162E3CB70710}" sibTransId="{0FE82411-6E25-49E2-8DBF-FECF13692FDF}"/>
    <dgm:cxn modelId="{A2DEDBB1-0BE4-4402-B032-400A6C9588BC}" srcId="{4005C669-1D1A-49A2-B45F-F31336C5F810}" destId="{422E74CB-5291-47D1-B4DA-BF450F84B838}" srcOrd="3" destOrd="0" parTransId="{0955F4BF-C245-48A6-ABD9-17721FDFE798}" sibTransId="{91EA66F6-FB0B-46A3-80BE-17844FEC7D5A}"/>
    <dgm:cxn modelId="{C56AC8B2-59DC-4713-A8BC-F5917BE18C68}" srcId="{4005C669-1D1A-49A2-B45F-F31336C5F810}" destId="{8C9DA1D1-1858-4A4B-9164-A0E95D5CE621}" srcOrd="0" destOrd="0" parTransId="{880063A2-3636-4B49-89F0-2DACCA2B8484}" sibTransId="{DA1737B2-CFE0-47EC-90E8-0F46828ABFF1}"/>
    <dgm:cxn modelId="{5BEC6EB7-7851-47BB-A5B8-938F0E9F6147}" type="presOf" srcId="{136983FA-B3F5-469B-8D03-D678177F3A60}" destId="{7AC0E5F1-D303-4D23-809C-61A77A802063}" srcOrd="0" destOrd="0" presId="urn:microsoft.com/office/officeart/2005/8/layout/hierarchy3#1"/>
    <dgm:cxn modelId="{AD329DB8-E361-4348-AD59-286D6BE82FDF}" type="presOf" srcId="{0ABD2110-0CAE-40AE-B6C4-CB23538A995A}" destId="{095ABB1F-3DF3-49B2-AFDB-0B3CBA3D357E}" srcOrd="0" destOrd="0" presId="urn:microsoft.com/office/officeart/2005/8/layout/hierarchy3#1"/>
    <dgm:cxn modelId="{3CB307BA-58E0-4D28-8A47-7516DAE9FCEA}" srcId="{EB7B1F87-AFEF-42E1-BE91-FF0375AA62F2}" destId="{FC105A92-8118-4188-8AEA-AEBDC776C811}" srcOrd="0" destOrd="0" parTransId="{7504F0D7-A84B-4289-AEA3-71DF10DB46E0}" sibTransId="{E0934E72-476F-4FFF-A1BB-E4F402F015F3}"/>
    <dgm:cxn modelId="{A2352ABD-AA85-4B82-8C9F-BEED741E587C}" type="presOf" srcId="{EB7B1F87-AFEF-42E1-BE91-FF0375AA62F2}" destId="{CE8F08E6-D5DE-4B5A-9C11-30AA4757C419}" srcOrd="1" destOrd="0" presId="urn:microsoft.com/office/officeart/2005/8/layout/hierarchy3#1"/>
    <dgm:cxn modelId="{760750C8-DD48-42FD-9D4F-72DEB2259E5C}" srcId="{9CCD87E1-79EC-4C36-8CAA-315F88A96FB4}" destId="{4559FCC9-27FA-4ABF-B5B6-2E294273C429}" srcOrd="1" destOrd="0" parTransId="{894360F2-6A5E-470B-A00D-CF0B3841DA26}" sibTransId="{B1AF9869-B08A-483D-B33F-510F2FB267BB}"/>
    <dgm:cxn modelId="{F37B09C9-FCEC-441B-8C17-457CF19E706A}" type="presOf" srcId="{6149673A-4F98-413F-A05E-1AA9D96C0D59}" destId="{90B69056-7D06-432F-A103-A12B039B6AF8}" srcOrd="0" destOrd="0" presId="urn:microsoft.com/office/officeart/2005/8/layout/hierarchy3#1"/>
    <dgm:cxn modelId="{21C59BC9-7E97-41C1-8092-FF652613A2E3}" type="presOf" srcId="{B829E5CE-F3E6-4723-B4D6-CA9359B35E21}" destId="{1A65B8BC-F08C-422C-8A0E-B05D0B15FE11}" srcOrd="0" destOrd="0" presId="urn:microsoft.com/office/officeart/2005/8/layout/hierarchy3#1"/>
    <dgm:cxn modelId="{B41BA6C9-9DA8-4B08-A22A-7B9E1BEA1506}" type="presOf" srcId="{52EB1112-04C3-4B78-99F2-FA2D38778345}" destId="{2CE5EA94-CD98-467A-8C99-395E5952D0C2}" srcOrd="0" destOrd="0" presId="urn:microsoft.com/office/officeart/2005/8/layout/hierarchy3#1"/>
    <dgm:cxn modelId="{DBF500CA-1CCF-4F79-9A52-BF7456D2B44D}" srcId="{4005C669-1D1A-49A2-B45F-F31336C5F810}" destId="{65AE3E60-952A-47F1-8699-AEC6A9852830}" srcOrd="2" destOrd="0" parTransId="{180284BF-5AAD-490F-A614-67B36D7D9DAD}" sibTransId="{3E8E8B57-0B3C-442B-B717-FA8E64E42931}"/>
    <dgm:cxn modelId="{70039ACA-6442-4881-B920-7323C95251E9}" srcId="{F2E48CEB-9BD8-4762-A57F-9C7760AB1095}" destId="{4005C669-1D1A-49A2-B45F-F31336C5F810}" srcOrd="2" destOrd="0" parTransId="{847FD8B0-3381-4E9E-B521-99434B801146}" sibTransId="{3F9993A6-5BE7-4275-BCC2-86428C881A34}"/>
    <dgm:cxn modelId="{075D76CB-5304-4AC5-856C-EBF8784B8B17}" type="presOf" srcId="{FA7D05C8-0C4D-4EBE-A410-AA299D14C4D4}" destId="{C837D67B-45DC-49A9-9857-4F00F7D5E383}" srcOrd="0" destOrd="0" presId="urn:microsoft.com/office/officeart/2005/8/layout/hierarchy3#1"/>
    <dgm:cxn modelId="{FFD669D3-5B93-4AC0-A0C6-203067A84733}" type="presOf" srcId="{A8505634-AB9A-4D57-B03F-965F2E688AE3}" destId="{36A88C23-6901-460E-A3FB-64BA2FB9E88D}" srcOrd="0" destOrd="0" presId="urn:microsoft.com/office/officeart/2005/8/layout/hierarchy3#1"/>
    <dgm:cxn modelId="{BA9C74D9-AB73-4652-9073-81AD80AA8A38}" srcId="{87F1A925-CBEB-4B5F-A171-F4EA7981053C}" destId="{11199A3C-4583-4FFE-A89E-403869C132C2}" srcOrd="3" destOrd="0" parTransId="{DBEBA612-EFB4-41C6-BB57-2189236CB68C}" sibTransId="{525617DD-CC20-4CA9-A1D3-222F55F55069}"/>
    <dgm:cxn modelId="{22CBF4D9-C1F7-440D-AFD3-68FBABA57618}" type="presOf" srcId="{3E59BE23-324F-4FD0-9858-FFE5490726A8}" destId="{A03C0998-145C-4B5C-823D-9BE66E7042A9}" srcOrd="0" destOrd="0" presId="urn:microsoft.com/office/officeart/2005/8/layout/hierarchy3#1"/>
    <dgm:cxn modelId="{01C0F1DB-C429-4D45-9BCD-579429118316}" type="presOf" srcId="{BC46FD2E-533B-42DD-BF33-9DA8E9FADB53}" destId="{3F7D82CC-1D0B-416F-9149-2AADAB865208}" srcOrd="0" destOrd="0" presId="urn:microsoft.com/office/officeart/2005/8/layout/hierarchy3#1"/>
    <dgm:cxn modelId="{826522E1-4201-4B19-97F7-479760497225}" type="presOf" srcId="{DBEBA612-EFB4-41C6-BB57-2189236CB68C}" destId="{5A959705-E6A2-46A9-A161-BE52EE74050F}" srcOrd="0" destOrd="0" presId="urn:microsoft.com/office/officeart/2005/8/layout/hierarchy3#1"/>
    <dgm:cxn modelId="{DF82B2E2-6851-4689-A6F6-A01F57319055}" type="presOf" srcId="{71C72008-C68F-4797-B538-B4ED2A47863B}" destId="{A122140F-6C07-4EF6-8CF8-5CE7A2644351}" srcOrd="0" destOrd="0" presId="urn:microsoft.com/office/officeart/2005/8/layout/hierarchy3#1"/>
    <dgm:cxn modelId="{C0A875EC-680A-496B-846B-1712611412D5}" type="presOf" srcId="{0668F3EE-44D6-43A8-8D8A-162E3CB70710}" destId="{F051C2A2-A52B-492E-8710-5B001EB948A5}" srcOrd="0" destOrd="0" presId="urn:microsoft.com/office/officeart/2005/8/layout/hierarchy3#1"/>
    <dgm:cxn modelId="{FF057AED-B9DC-421F-AE5E-1254876F0E1E}" type="presOf" srcId="{7504F0D7-A84B-4289-AEA3-71DF10DB46E0}" destId="{03D031D4-74F2-44AB-A89A-F37F6489074F}" srcOrd="0" destOrd="0" presId="urn:microsoft.com/office/officeart/2005/8/layout/hierarchy3#1"/>
    <dgm:cxn modelId="{6E4616EE-FB6D-4616-B954-1EACB33CA245}" type="presOf" srcId="{45E0B071-C44E-425C-B87B-3CC84ED7A266}" destId="{9A542CA8-2554-437C-B260-A2CBC752B98E}" srcOrd="1" destOrd="0" presId="urn:microsoft.com/office/officeart/2005/8/layout/hierarchy3#1"/>
    <dgm:cxn modelId="{D706A6F0-DD02-4E97-862E-02F29C70D6CE}" srcId="{45E0B071-C44E-425C-B87B-3CC84ED7A266}" destId="{FA7D05C8-0C4D-4EBE-A410-AA299D14C4D4}" srcOrd="4" destOrd="0" parTransId="{90A2B001-68E9-4093-9015-73B18EC73B17}" sibTransId="{C89D95D2-ED59-44C9-8636-456C29F91D8F}"/>
    <dgm:cxn modelId="{ABA4BBF4-D4C2-46A9-9C2F-037FE5C0DD0A}" type="presOf" srcId="{115C91F3-F02B-447A-AEB9-4C47E7F76329}" destId="{FB091C17-E545-4781-AB57-AB5287EC2B34}" srcOrd="0" destOrd="0" presId="urn:microsoft.com/office/officeart/2005/8/layout/hierarchy3#1"/>
    <dgm:cxn modelId="{0B2105F5-5B32-4DB1-BE45-B7EAE2CC4BD8}" srcId="{EB7B1F87-AFEF-42E1-BE91-FF0375AA62F2}" destId="{22FDE70C-7B2F-48AC-B7A2-022CFDD2E175}" srcOrd="1" destOrd="0" parTransId="{B7CA1E8B-A857-4524-95F9-275B433E78BE}" sibTransId="{ECE71ED8-797D-4FC0-B5C5-B9552A4F3CE1}"/>
    <dgm:cxn modelId="{54167AF6-88B9-4A78-A397-3B84CCD0E3E5}" type="presOf" srcId="{7C93746D-0D12-4485-ABD4-27F2DE6E0C3B}" destId="{90DDD14A-8A80-40AF-ADB9-AD597A6A2A3D}" srcOrd="0" destOrd="0" presId="urn:microsoft.com/office/officeart/2005/8/layout/hierarchy3#1"/>
    <dgm:cxn modelId="{64B68BF6-6456-462C-B188-03C0045733ED}" type="presOf" srcId="{91F1232E-C288-492E-8324-44949989EDCA}" destId="{390022AB-2A48-45DF-B968-FB93E857C640}" srcOrd="0" destOrd="0" presId="urn:microsoft.com/office/officeart/2005/8/layout/hierarchy3#1"/>
    <dgm:cxn modelId="{FE7250FD-9E87-47DB-9AB3-CB41063D7651}" type="presOf" srcId="{B6954C61-565A-4D4E-AB45-B7959B487F2D}" destId="{F7A3A7B1-E868-4412-AE43-CB6C84F2F2F1}" srcOrd="0" destOrd="0" presId="urn:microsoft.com/office/officeart/2005/8/layout/hierarchy3#1"/>
    <dgm:cxn modelId="{3AF37EF5-672E-4FDC-A3A2-5B4F1C019E22}" type="presParOf" srcId="{C68B0D24-6F87-482B-A82D-83EBCEF40F75}" destId="{0ECAB884-8012-4098-8C78-ED25CF626E53}" srcOrd="0" destOrd="0" presId="urn:microsoft.com/office/officeart/2005/8/layout/hierarchy3#1"/>
    <dgm:cxn modelId="{F27A1811-8E38-4381-9EC8-1D4145382527}" type="presParOf" srcId="{0ECAB884-8012-4098-8C78-ED25CF626E53}" destId="{0C47B367-AAA0-4E78-9ACD-49B9936A9A7C}" srcOrd="0" destOrd="0" presId="urn:microsoft.com/office/officeart/2005/8/layout/hierarchy3#1"/>
    <dgm:cxn modelId="{6B6D81C2-2061-46B6-A2AF-DD666B6D04AA}" type="presParOf" srcId="{0C47B367-AAA0-4E78-9ACD-49B9936A9A7C}" destId="{9E7C1755-53CE-4811-ACCE-898627F97789}" srcOrd="0" destOrd="0" presId="urn:microsoft.com/office/officeart/2005/8/layout/hierarchy3#1"/>
    <dgm:cxn modelId="{6238A944-2626-4E97-B481-4B146194C3CA}" type="presParOf" srcId="{0C47B367-AAA0-4E78-9ACD-49B9936A9A7C}" destId="{9A542CA8-2554-437C-B260-A2CBC752B98E}" srcOrd="1" destOrd="0" presId="urn:microsoft.com/office/officeart/2005/8/layout/hierarchy3#1"/>
    <dgm:cxn modelId="{9AE14BAB-C1E7-4E09-916E-E0A32AF28741}" type="presParOf" srcId="{0ECAB884-8012-4098-8C78-ED25CF626E53}" destId="{309C289F-FB4F-4F2E-8684-1E3246B6444E}" srcOrd="1" destOrd="0" presId="urn:microsoft.com/office/officeart/2005/8/layout/hierarchy3#1"/>
    <dgm:cxn modelId="{1DE45754-0AF4-43A1-9BE0-278EF9A3FC44}" type="presParOf" srcId="{309C289F-FB4F-4F2E-8684-1E3246B6444E}" destId="{04A40041-15BA-47EA-B4A5-449A3E5D7781}" srcOrd="0" destOrd="0" presId="urn:microsoft.com/office/officeart/2005/8/layout/hierarchy3#1"/>
    <dgm:cxn modelId="{B0998E50-69BD-4C1D-8E95-A46385486644}" type="presParOf" srcId="{309C289F-FB4F-4F2E-8684-1E3246B6444E}" destId="{95320DA7-79F6-424B-BB82-E052AF969CDF}" srcOrd="1" destOrd="0" presId="urn:microsoft.com/office/officeart/2005/8/layout/hierarchy3#1"/>
    <dgm:cxn modelId="{F487BBA5-FFDC-48A7-B7FA-B71EA3707AF2}" type="presParOf" srcId="{309C289F-FB4F-4F2E-8684-1E3246B6444E}" destId="{65F084D9-D922-4CB8-9D88-0602A9876423}" srcOrd="2" destOrd="0" presId="urn:microsoft.com/office/officeart/2005/8/layout/hierarchy3#1"/>
    <dgm:cxn modelId="{56032D64-31D4-4610-92FA-B2BA1436C92B}" type="presParOf" srcId="{309C289F-FB4F-4F2E-8684-1E3246B6444E}" destId="{1A65B8BC-F08C-422C-8A0E-B05D0B15FE11}" srcOrd="3" destOrd="0" presId="urn:microsoft.com/office/officeart/2005/8/layout/hierarchy3#1"/>
    <dgm:cxn modelId="{F26F00B8-402B-4BAB-A70E-377602FF84D1}" type="presParOf" srcId="{309C289F-FB4F-4F2E-8684-1E3246B6444E}" destId="{A122140F-6C07-4EF6-8CF8-5CE7A2644351}" srcOrd="4" destOrd="0" presId="urn:microsoft.com/office/officeart/2005/8/layout/hierarchy3#1"/>
    <dgm:cxn modelId="{66245DF1-1CE7-4384-9096-0327E9B89B57}" type="presParOf" srcId="{309C289F-FB4F-4F2E-8684-1E3246B6444E}" destId="{36A88C23-6901-460E-A3FB-64BA2FB9E88D}" srcOrd="5" destOrd="0" presId="urn:microsoft.com/office/officeart/2005/8/layout/hierarchy3#1"/>
    <dgm:cxn modelId="{7050361B-721E-40C2-9CF7-2CF652902912}" type="presParOf" srcId="{309C289F-FB4F-4F2E-8684-1E3246B6444E}" destId="{61A0A87A-71A0-4AA8-953F-0CD5D1B1B1BB}" srcOrd="6" destOrd="0" presId="urn:microsoft.com/office/officeart/2005/8/layout/hierarchy3#1"/>
    <dgm:cxn modelId="{EDF5131B-5907-4069-A82C-4E31C159DB1C}" type="presParOf" srcId="{309C289F-FB4F-4F2E-8684-1E3246B6444E}" destId="{103713C7-BEFC-49D4-ACD5-5BE8D2F7239A}" srcOrd="7" destOrd="0" presId="urn:microsoft.com/office/officeart/2005/8/layout/hierarchy3#1"/>
    <dgm:cxn modelId="{B2BF3B8A-01EB-4ABB-935C-E8D2C1E89789}" type="presParOf" srcId="{309C289F-FB4F-4F2E-8684-1E3246B6444E}" destId="{EDF8DC4B-2CCD-42EE-B826-44FAA62DACFF}" srcOrd="8" destOrd="0" presId="urn:microsoft.com/office/officeart/2005/8/layout/hierarchy3#1"/>
    <dgm:cxn modelId="{AB2980EA-CCA5-440C-A462-3DC160033D03}" type="presParOf" srcId="{309C289F-FB4F-4F2E-8684-1E3246B6444E}" destId="{C837D67B-45DC-49A9-9857-4F00F7D5E383}" srcOrd="9" destOrd="0" presId="urn:microsoft.com/office/officeart/2005/8/layout/hierarchy3#1"/>
    <dgm:cxn modelId="{ABB008CA-8B61-4498-AA64-3C8222218D48}" type="presParOf" srcId="{C68B0D24-6F87-482B-A82D-83EBCEF40F75}" destId="{E63010CD-BBAB-4E3A-9552-8DC0489142ED}" srcOrd="1" destOrd="0" presId="urn:microsoft.com/office/officeart/2005/8/layout/hierarchy3#1"/>
    <dgm:cxn modelId="{65E755C2-CA4D-4C7B-9864-E24F8A9E53FE}" type="presParOf" srcId="{E63010CD-BBAB-4E3A-9552-8DC0489142ED}" destId="{48A92E7F-4C2C-49E6-91CC-6A2FC952F668}" srcOrd="0" destOrd="0" presId="urn:microsoft.com/office/officeart/2005/8/layout/hierarchy3#1"/>
    <dgm:cxn modelId="{C20C4B10-7B9B-4F67-B5EE-0D295091C175}" type="presParOf" srcId="{48A92E7F-4C2C-49E6-91CC-6A2FC952F668}" destId="{BD7DA21A-8B02-4DE1-8237-F278F743281F}" srcOrd="0" destOrd="0" presId="urn:microsoft.com/office/officeart/2005/8/layout/hierarchy3#1"/>
    <dgm:cxn modelId="{CEA05ABD-820E-45DD-BEF7-ECC7A87C30F6}" type="presParOf" srcId="{48A92E7F-4C2C-49E6-91CC-6A2FC952F668}" destId="{1F79094D-90B4-4C0A-97F6-425D8F5C3CB7}" srcOrd="1" destOrd="0" presId="urn:microsoft.com/office/officeart/2005/8/layout/hierarchy3#1"/>
    <dgm:cxn modelId="{680CD350-76C1-4557-9465-CCD7062D2522}" type="presParOf" srcId="{E63010CD-BBAB-4E3A-9552-8DC0489142ED}" destId="{E4831746-912A-403A-A377-901F6456B98C}" srcOrd="1" destOrd="0" presId="urn:microsoft.com/office/officeart/2005/8/layout/hierarchy3#1"/>
    <dgm:cxn modelId="{377E9906-2DAF-4DFF-B893-BEEE7551F1E8}" type="presParOf" srcId="{E4831746-912A-403A-A377-901F6456B98C}" destId="{7AC0E5F1-D303-4D23-809C-61A77A802063}" srcOrd="0" destOrd="0" presId="urn:microsoft.com/office/officeart/2005/8/layout/hierarchy3#1"/>
    <dgm:cxn modelId="{1A001E38-CF75-4E25-B92E-FF603AB551CF}" type="presParOf" srcId="{E4831746-912A-403A-A377-901F6456B98C}" destId="{FB091C17-E545-4781-AB57-AB5287EC2B34}" srcOrd="1" destOrd="0" presId="urn:microsoft.com/office/officeart/2005/8/layout/hierarchy3#1"/>
    <dgm:cxn modelId="{250FD35E-8B45-46EF-88CF-FAF0E5B2D350}" type="presParOf" srcId="{E4831746-912A-403A-A377-901F6456B98C}" destId="{B2E4534B-AF03-49F7-A139-626C60E6314C}" srcOrd="2" destOrd="0" presId="urn:microsoft.com/office/officeart/2005/8/layout/hierarchy3#1"/>
    <dgm:cxn modelId="{0309BE9B-AEAF-47EC-8212-061CE4473424}" type="presParOf" srcId="{E4831746-912A-403A-A377-901F6456B98C}" destId="{6B262A72-B2A9-42CA-BBB5-7B8CA3E8BF0B}" srcOrd="3" destOrd="0" presId="urn:microsoft.com/office/officeart/2005/8/layout/hierarchy3#1"/>
    <dgm:cxn modelId="{CECF747D-5235-4971-AB36-6CE858A09C98}" type="presParOf" srcId="{E4831746-912A-403A-A377-901F6456B98C}" destId="{615B9A73-CC34-4413-9025-AD9BCB8B04F3}" srcOrd="4" destOrd="0" presId="urn:microsoft.com/office/officeart/2005/8/layout/hierarchy3#1"/>
    <dgm:cxn modelId="{FC1BE0B1-8A97-4190-A009-84D4D9474BE3}" type="presParOf" srcId="{E4831746-912A-403A-A377-901F6456B98C}" destId="{BB09A24E-1749-4B4C-8633-ED775E2CED3F}" srcOrd="5" destOrd="0" presId="urn:microsoft.com/office/officeart/2005/8/layout/hierarchy3#1"/>
    <dgm:cxn modelId="{57F71D33-1E78-4007-BF32-393D1F8FDA68}" type="presParOf" srcId="{E4831746-912A-403A-A377-901F6456B98C}" destId="{78C99F5E-7069-45C7-B81C-DA56C7C9E450}" srcOrd="6" destOrd="0" presId="urn:microsoft.com/office/officeart/2005/8/layout/hierarchy3#1"/>
    <dgm:cxn modelId="{5BF89139-DB57-4070-90F9-84BB45072210}" type="presParOf" srcId="{E4831746-912A-403A-A377-901F6456B98C}" destId="{90DDD14A-8A80-40AF-ADB9-AD597A6A2A3D}" srcOrd="7" destOrd="0" presId="urn:microsoft.com/office/officeart/2005/8/layout/hierarchy3#1"/>
    <dgm:cxn modelId="{756FDF9D-9F10-4205-96C8-FD23F85EC1BE}" type="presParOf" srcId="{E4831746-912A-403A-A377-901F6456B98C}" destId="{37C8BB01-8E03-406E-9F6E-7AA4A16317AF}" srcOrd="8" destOrd="0" presId="urn:microsoft.com/office/officeart/2005/8/layout/hierarchy3#1"/>
    <dgm:cxn modelId="{4603A5F9-C06D-4119-BF74-4F962572EF0E}" type="presParOf" srcId="{E4831746-912A-403A-A377-901F6456B98C}" destId="{390022AB-2A48-45DF-B968-FB93E857C640}" srcOrd="9" destOrd="0" presId="urn:microsoft.com/office/officeart/2005/8/layout/hierarchy3#1"/>
    <dgm:cxn modelId="{FA63A648-077B-4325-8895-5F1EF18C6C6F}" type="presParOf" srcId="{C68B0D24-6F87-482B-A82D-83EBCEF40F75}" destId="{45ACA3AC-F62B-4B96-858D-AB28E3936C25}" srcOrd="2" destOrd="0" presId="urn:microsoft.com/office/officeart/2005/8/layout/hierarchy3#1"/>
    <dgm:cxn modelId="{3F6EEECA-85A7-429C-BA7E-25DB80E88EC9}" type="presParOf" srcId="{45ACA3AC-F62B-4B96-858D-AB28E3936C25}" destId="{1D1A0E8B-459D-4830-ADEB-1E47E5F9AFF7}" srcOrd="0" destOrd="0" presId="urn:microsoft.com/office/officeart/2005/8/layout/hierarchy3#1"/>
    <dgm:cxn modelId="{342971C5-8927-46A1-9576-980E33EAF4E0}" type="presParOf" srcId="{1D1A0E8B-459D-4830-ADEB-1E47E5F9AFF7}" destId="{9D8FD467-FF76-41A1-96EC-72DEDC6C34FC}" srcOrd="0" destOrd="0" presId="urn:microsoft.com/office/officeart/2005/8/layout/hierarchy3#1"/>
    <dgm:cxn modelId="{367640C9-DA09-4C84-9D7A-5EE750C2A33F}" type="presParOf" srcId="{1D1A0E8B-459D-4830-ADEB-1E47E5F9AFF7}" destId="{9F9D7765-5DAF-4C1F-A8FF-736810D0372F}" srcOrd="1" destOrd="0" presId="urn:microsoft.com/office/officeart/2005/8/layout/hierarchy3#1"/>
    <dgm:cxn modelId="{1486D493-6B23-4C39-AFE5-6E30747402AD}" type="presParOf" srcId="{45ACA3AC-F62B-4B96-858D-AB28E3936C25}" destId="{E338AD19-ABA7-44B8-84EB-59680AAF8B8D}" srcOrd="1" destOrd="0" presId="urn:microsoft.com/office/officeart/2005/8/layout/hierarchy3#1"/>
    <dgm:cxn modelId="{8EC68A2A-FC09-417F-807A-52C5533B8591}" type="presParOf" srcId="{E338AD19-ABA7-44B8-84EB-59680AAF8B8D}" destId="{E587977E-471F-4D01-85B0-929A98DE1CB4}" srcOrd="0" destOrd="0" presId="urn:microsoft.com/office/officeart/2005/8/layout/hierarchy3#1"/>
    <dgm:cxn modelId="{C5DCDB80-D87F-4142-BF5B-787199302690}" type="presParOf" srcId="{E338AD19-ABA7-44B8-84EB-59680AAF8B8D}" destId="{C2855878-A18C-4058-8472-7248012BE37F}" srcOrd="1" destOrd="0" presId="urn:microsoft.com/office/officeart/2005/8/layout/hierarchy3#1"/>
    <dgm:cxn modelId="{C44E24C5-7288-4AA6-9D76-A18A723D9349}" type="presParOf" srcId="{E338AD19-ABA7-44B8-84EB-59680AAF8B8D}" destId="{A03C0998-145C-4B5C-823D-9BE66E7042A9}" srcOrd="2" destOrd="0" presId="urn:microsoft.com/office/officeart/2005/8/layout/hierarchy3#1"/>
    <dgm:cxn modelId="{FAFFAAF3-8C77-4C45-BE80-4ECF8398DCC5}" type="presParOf" srcId="{E338AD19-ABA7-44B8-84EB-59680AAF8B8D}" destId="{5260B68A-A628-4FA0-832B-DB647575A797}" srcOrd="3" destOrd="0" presId="urn:microsoft.com/office/officeart/2005/8/layout/hierarchy3#1"/>
    <dgm:cxn modelId="{DF922039-DD10-43F5-B6D9-13D35012D242}" type="presParOf" srcId="{E338AD19-ABA7-44B8-84EB-59680AAF8B8D}" destId="{24C1F951-DFBA-4131-A7C8-E1B6652706C9}" srcOrd="4" destOrd="0" presId="urn:microsoft.com/office/officeart/2005/8/layout/hierarchy3#1"/>
    <dgm:cxn modelId="{E7185F1F-58B0-4AA2-A34A-B0CA62D7A5E7}" type="presParOf" srcId="{E338AD19-ABA7-44B8-84EB-59680AAF8B8D}" destId="{C9D3CDBA-6C8B-4CB8-8F18-0A14CEEF6EBA}" srcOrd="5" destOrd="0" presId="urn:microsoft.com/office/officeart/2005/8/layout/hierarchy3#1"/>
    <dgm:cxn modelId="{5D46CF68-17EC-45DD-9CAD-AAC9DB28DDA9}" type="presParOf" srcId="{E338AD19-ABA7-44B8-84EB-59680AAF8B8D}" destId="{DA1E1D2A-A804-44F3-B9DF-F315A82D8F65}" srcOrd="6" destOrd="0" presId="urn:microsoft.com/office/officeart/2005/8/layout/hierarchy3#1"/>
    <dgm:cxn modelId="{79A86B6A-9D29-40F0-93EA-C1C31A40D24B}" type="presParOf" srcId="{E338AD19-ABA7-44B8-84EB-59680AAF8B8D}" destId="{F99D6BC9-681B-4170-93F2-804D69B25648}" srcOrd="7" destOrd="0" presId="urn:microsoft.com/office/officeart/2005/8/layout/hierarchy3#1"/>
    <dgm:cxn modelId="{FDDE032C-85E0-4868-8BF6-69D37002582F}" type="presParOf" srcId="{E338AD19-ABA7-44B8-84EB-59680AAF8B8D}" destId="{3A021A6B-FD6E-45EB-8047-7B87FF80FD61}" srcOrd="8" destOrd="0" presId="urn:microsoft.com/office/officeart/2005/8/layout/hierarchy3#1"/>
    <dgm:cxn modelId="{040B3925-6214-4C1D-ACEB-81F91E04BB56}" type="presParOf" srcId="{E338AD19-ABA7-44B8-84EB-59680AAF8B8D}" destId="{095ABB1F-3DF3-49B2-AFDB-0B3CBA3D357E}" srcOrd="9" destOrd="0" presId="urn:microsoft.com/office/officeart/2005/8/layout/hierarchy3#1"/>
    <dgm:cxn modelId="{40960A25-3F17-4BB8-8D2C-920CF42A6EAF}" type="presParOf" srcId="{C68B0D24-6F87-482B-A82D-83EBCEF40F75}" destId="{85017B2D-33A4-4668-9411-19DC01B3973D}" srcOrd="3" destOrd="0" presId="urn:microsoft.com/office/officeart/2005/8/layout/hierarchy3#1"/>
    <dgm:cxn modelId="{1960446E-37B5-4E18-93F3-5FA0FFB2DC88}" type="presParOf" srcId="{85017B2D-33A4-4668-9411-19DC01B3973D}" destId="{C54BBBB2-509A-4D8F-98B7-7103E563285D}" srcOrd="0" destOrd="0" presId="urn:microsoft.com/office/officeart/2005/8/layout/hierarchy3#1"/>
    <dgm:cxn modelId="{B59350F9-0358-4DC4-B177-E0B1F8E7D589}" type="presParOf" srcId="{C54BBBB2-509A-4D8F-98B7-7103E563285D}" destId="{E910793E-C5DB-4638-A4F2-80070E68CA62}" srcOrd="0" destOrd="0" presId="urn:microsoft.com/office/officeart/2005/8/layout/hierarchy3#1"/>
    <dgm:cxn modelId="{60076613-7391-45C3-8002-B179ED91A7BF}" type="presParOf" srcId="{C54BBBB2-509A-4D8F-98B7-7103E563285D}" destId="{CE8F08E6-D5DE-4B5A-9C11-30AA4757C419}" srcOrd="1" destOrd="0" presId="urn:microsoft.com/office/officeart/2005/8/layout/hierarchy3#1"/>
    <dgm:cxn modelId="{0B09C511-5EA0-4C47-B81F-C401E88EE91D}" type="presParOf" srcId="{85017B2D-33A4-4668-9411-19DC01B3973D}" destId="{907F6C81-053E-4645-9996-073F85097CC9}" srcOrd="1" destOrd="0" presId="urn:microsoft.com/office/officeart/2005/8/layout/hierarchy3#1"/>
    <dgm:cxn modelId="{09D74146-C5EF-4613-A473-373E5252B595}" type="presParOf" srcId="{907F6C81-053E-4645-9996-073F85097CC9}" destId="{03D031D4-74F2-44AB-A89A-F37F6489074F}" srcOrd="0" destOrd="0" presId="urn:microsoft.com/office/officeart/2005/8/layout/hierarchy3#1"/>
    <dgm:cxn modelId="{C11BCCFF-AFAA-4AAE-A94A-AA48357D2591}" type="presParOf" srcId="{907F6C81-053E-4645-9996-073F85097CC9}" destId="{B5D43079-9BD3-4932-8C07-8DC3E3E7B1BF}" srcOrd="1" destOrd="0" presId="urn:microsoft.com/office/officeart/2005/8/layout/hierarchy3#1"/>
    <dgm:cxn modelId="{B595685C-2632-44A6-8342-AC7B0F67FB0E}" type="presParOf" srcId="{907F6C81-053E-4645-9996-073F85097CC9}" destId="{6EA62B73-E6BC-4A17-BE50-6A30DD633581}" srcOrd="2" destOrd="0" presId="urn:microsoft.com/office/officeart/2005/8/layout/hierarchy3#1"/>
    <dgm:cxn modelId="{8EBB6680-966B-4E97-8D51-E4E588A00216}" type="presParOf" srcId="{907F6C81-053E-4645-9996-073F85097CC9}" destId="{C7216FA7-4C58-4042-9037-3FC3DFEADD40}" srcOrd="3" destOrd="0" presId="urn:microsoft.com/office/officeart/2005/8/layout/hierarchy3#1"/>
    <dgm:cxn modelId="{B1B5664F-F62E-4AA3-9AF4-74B66BCC4922}" type="presParOf" srcId="{907F6C81-053E-4645-9996-073F85097CC9}" destId="{0D942F4D-2E30-4E27-8F2C-32AB8C699B48}" srcOrd="4" destOrd="0" presId="urn:microsoft.com/office/officeart/2005/8/layout/hierarchy3#1"/>
    <dgm:cxn modelId="{D7D42776-C39A-4DB4-A86D-EAA093ECC0B3}" type="presParOf" srcId="{907F6C81-053E-4645-9996-073F85097CC9}" destId="{B0FAD586-5E46-4081-BC8D-A0E1064B7297}" srcOrd="5" destOrd="0" presId="urn:microsoft.com/office/officeart/2005/8/layout/hierarchy3#1"/>
    <dgm:cxn modelId="{77BFCC55-40E2-4021-A9B8-81E61752E10B}" type="presParOf" srcId="{907F6C81-053E-4645-9996-073F85097CC9}" destId="{ED5D8D12-D769-4BF4-9019-C6F973B3983B}" srcOrd="6" destOrd="0" presId="urn:microsoft.com/office/officeart/2005/8/layout/hierarchy3#1"/>
    <dgm:cxn modelId="{D54CF336-3617-4567-9209-E146885EBD41}" type="presParOf" srcId="{907F6C81-053E-4645-9996-073F85097CC9}" destId="{F44D6A6B-CC68-40C7-A90D-69F84BED36A1}" srcOrd="7" destOrd="0" presId="urn:microsoft.com/office/officeart/2005/8/layout/hierarchy3#1"/>
    <dgm:cxn modelId="{AC1BC4CB-CAE1-40F2-89F0-4BEDF104237B}" type="presParOf" srcId="{907F6C81-053E-4645-9996-073F85097CC9}" destId="{F051C2A2-A52B-492E-8710-5B001EB948A5}" srcOrd="8" destOrd="0" presId="urn:microsoft.com/office/officeart/2005/8/layout/hierarchy3#1"/>
    <dgm:cxn modelId="{5C041768-69A3-483C-BA6F-0162F636B8D8}" type="presParOf" srcId="{907F6C81-053E-4645-9996-073F85097CC9}" destId="{E83DD010-44A7-4736-B29D-6E2B87DA421F}" srcOrd="9" destOrd="0" presId="urn:microsoft.com/office/officeart/2005/8/layout/hierarchy3#1"/>
    <dgm:cxn modelId="{2887DC41-36B8-4BBA-AB76-4D64EF64E0C6}" type="presParOf" srcId="{C68B0D24-6F87-482B-A82D-83EBCEF40F75}" destId="{598F0F1B-05A3-4064-A2DA-846875F7EE8E}" srcOrd="4" destOrd="0" presId="urn:microsoft.com/office/officeart/2005/8/layout/hierarchy3#1"/>
    <dgm:cxn modelId="{5BC94FFC-27ED-47BD-9F68-5EC97C32EB32}" type="presParOf" srcId="{598F0F1B-05A3-4064-A2DA-846875F7EE8E}" destId="{CA8AB79F-763F-4770-8587-34438DDF5CE8}" srcOrd="0" destOrd="0" presId="urn:microsoft.com/office/officeart/2005/8/layout/hierarchy3#1"/>
    <dgm:cxn modelId="{160AFA18-4C3E-4D8F-93F3-B5E35FF35DBC}" type="presParOf" srcId="{CA8AB79F-763F-4770-8587-34438DDF5CE8}" destId="{42F940BB-46BC-48E2-AD31-102343C9B634}" srcOrd="0" destOrd="0" presId="urn:microsoft.com/office/officeart/2005/8/layout/hierarchy3#1"/>
    <dgm:cxn modelId="{584AC09E-FF54-4FE3-9313-55AF659F7646}" type="presParOf" srcId="{CA8AB79F-763F-4770-8587-34438DDF5CE8}" destId="{E673BAEE-B006-4BC2-BB8C-C1E44A659F81}" srcOrd="1" destOrd="0" presId="urn:microsoft.com/office/officeart/2005/8/layout/hierarchy3#1"/>
    <dgm:cxn modelId="{74A16CB2-38D1-43F8-BC0C-9A5A2F6B7823}" type="presParOf" srcId="{598F0F1B-05A3-4064-A2DA-846875F7EE8E}" destId="{2CD00DF1-2904-4556-A37C-535AC0C9680D}" srcOrd="1" destOrd="0" presId="urn:microsoft.com/office/officeart/2005/8/layout/hierarchy3#1"/>
    <dgm:cxn modelId="{6D35D3AF-DA55-4976-966E-A841E615DACD}" type="presParOf" srcId="{2CD00DF1-2904-4556-A37C-535AC0C9680D}" destId="{3F7D82CC-1D0B-416F-9149-2AADAB865208}" srcOrd="0" destOrd="0" presId="urn:microsoft.com/office/officeart/2005/8/layout/hierarchy3#1"/>
    <dgm:cxn modelId="{0DD51734-1FD2-4350-8257-2D41E2C6B7B5}" type="presParOf" srcId="{2CD00DF1-2904-4556-A37C-535AC0C9680D}" destId="{6AFA97CA-FC83-4428-8291-E947DA07E96D}" srcOrd="1" destOrd="0" presId="urn:microsoft.com/office/officeart/2005/8/layout/hierarchy3#1"/>
    <dgm:cxn modelId="{B8B74E6C-542D-4C4F-8939-A3F72F98E56D}" type="presParOf" srcId="{2CD00DF1-2904-4556-A37C-535AC0C9680D}" destId="{2049D86E-4220-43BD-A96F-343DF2157EFA}" srcOrd="2" destOrd="0" presId="urn:microsoft.com/office/officeart/2005/8/layout/hierarchy3#1"/>
    <dgm:cxn modelId="{141F1321-403D-4C2E-82F8-A5575E6C1EF8}" type="presParOf" srcId="{2CD00DF1-2904-4556-A37C-535AC0C9680D}" destId="{06FD89B4-BB2A-4060-AC70-29226BFFC9DC}" srcOrd="3" destOrd="0" presId="urn:microsoft.com/office/officeart/2005/8/layout/hierarchy3#1"/>
    <dgm:cxn modelId="{985583D6-B463-4F6D-977D-962B1B60CCA4}" type="presParOf" srcId="{2CD00DF1-2904-4556-A37C-535AC0C9680D}" destId="{2CE5EA94-CD98-467A-8C99-395E5952D0C2}" srcOrd="4" destOrd="0" presId="urn:microsoft.com/office/officeart/2005/8/layout/hierarchy3#1"/>
    <dgm:cxn modelId="{73057E67-2E2C-4A3A-968D-3487CC9AF364}" type="presParOf" srcId="{2CD00DF1-2904-4556-A37C-535AC0C9680D}" destId="{90B69056-7D06-432F-A103-A12B039B6AF8}" srcOrd="5" destOrd="0" presId="urn:microsoft.com/office/officeart/2005/8/layout/hierarchy3#1"/>
    <dgm:cxn modelId="{32D8DDDA-FC73-475E-8A85-41B3CB0256CF}" type="presParOf" srcId="{2CD00DF1-2904-4556-A37C-535AC0C9680D}" destId="{5A959705-E6A2-46A9-A161-BE52EE74050F}" srcOrd="6" destOrd="0" presId="urn:microsoft.com/office/officeart/2005/8/layout/hierarchy3#1"/>
    <dgm:cxn modelId="{F60E2B02-AA1C-4667-BA0F-01832529C352}" type="presParOf" srcId="{2CD00DF1-2904-4556-A37C-535AC0C9680D}" destId="{3A011CC0-470B-4E51-9C07-65226DA75841}" srcOrd="7" destOrd="0" presId="urn:microsoft.com/office/officeart/2005/8/layout/hierarchy3#1"/>
    <dgm:cxn modelId="{6B8A54FF-750B-4BB1-BA24-FC88644C2728}" type="presParOf" srcId="{2CD00DF1-2904-4556-A37C-535AC0C9680D}" destId="{8602D5BD-08B1-426B-ABB7-9D85C78600A0}" srcOrd="8" destOrd="0" presId="urn:microsoft.com/office/officeart/2005/8/layout/hierarchy3#1"/>
    <dgm:cxn modelId="{140CB1E1-75C9-4EF1-A22B-67B48CCB96CD}" type="presParOf" srcId="{2CD00DF1-2904-4556-A37C-535AC0C9680D}" destId="{F7A3A7B1-E868-4412-AE43-CB6C84F2F2F1}" srcOrd="9" destOrd="0" presId="urn:microsoft.com/office/officeart/2005/8/layout/hierarchy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80800B4-1FBF-40B5-ADFC-7EA2C7FBB8A3}" type="doc">
      <dgm:prSet loTypeId="urn:microsoft.com/office/officeart/2005/8/layout/lProcess2" loCatId="list" qsTypeId="urn:microsoft.com/office/officeart/2005/8/quickstyle/3d3" qsCatId="3D" csTypeId="urn:microsoft.com/office/officeart/2005/8/colors/accent0_3" csCatId="mainScheme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B47AABE2-E506-47B1-9FDC-5350F096957E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600" b="1">
              <a:latin typeface="Times New Roman"/>
              <a:cs typeface="Times New Roman"/>
            </a:rPr>
            <a:t>Налоговые льготы в 2025 году</a:t>
          </a:r>
          <a:endParaRPr/>
        </a:p>
      </dgm:t>
    </dgm:pt>
    <dgm:pt modelId="{7797A275-30DB-46CF-A4CA-C401EF7EEEAB}" type="parTrans" cxnId="{BBE16854-AD03-45EC-AAAC-83B9723A6FA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662599B-CEF9-4173-962B-9FC23F510BD3}" type="sibTrans" cxnId="{BBE16854-AD03-45EC-AAAC-83B9723A6FA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27BA36C-6C52-4E76-BCB0-0800A35A5B75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>
              <a:latin typeface="Times New Roman"/>
              <a:cs typeface="Times New Roman"/>
            </a:rPr>
            <a:t>Земельный налог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10 153,0 тыс. руб.</a:t>
          </a:r>
          <a:endParaRPr/>
        </a:p>
      </dgm:t>
    </dgm:pt>
    <dgm:pt modelId="{AFD1E97F-4295-4F27-A09E-2407A5DD6121}" type="parTrans" cxnId="{20F15BAB-C580-470A-A059-43B496AD3EC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696BE0D-DA1A-4203-A967-12E6218DAF2B}" type="sibTrans" cxnId="{20F15BAB-C580-470A-A059-43B496AD3EC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EFA18A8-9488-4FC8-B82B-F8516982031C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>
              <a:latin typeface="Times New Roman"/>
              <a:cs typeface="Times New Roman"/>
            </a:rPr>
            <a:t>Налог на имущество физических лиц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1 154,8 тыс. руб.</a:t>
          </a:r>
          <a:endParaRPr/>
        </a:p>
      </dgm:t>
    </dgm:pt>
    <dgm:pt modelId="{445DC7E2-3065-4BD8-9882-E301F9C2869D}" type="parTrans" cxnId="{550136E8-3D87-49C2-9D99-AD8F75DBBBF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00C4835-4FC5-4228-9C1F-F3732483A264}" type="sibTrans" cxnId="{550136E8-3D87-49C2-9D99-AD8F75DBBBF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4879898-4025-4FB5-B81F-91DEAECC91D6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600" b="1">
              <a:latin typeface="Times New Roman"/>
              <a:cs typeface="Times New Roman"/>
            </a:rPr>
            <a:t>Налоговые льготы в 2026 году</a:t>
          </a:r>
          <a:endParaRPr/>
        </a:p>
      </dgm:t>
    </dgm:pt>
    <dgm:pt modelId="{17FA33BC-8808-42A4-BA87-125C43BC3A68}" type="parTrans" cxnId="{C36DF622-7B73-4B36-BEFA-3614AC3A00D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23CA0EE-AC7B-4148-87E3-9F0DB64218E1}" type="sibTrans" cxnId="{C36DF622-7B73-4B36-BEFA-3614AC3A00D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4AD630D-73B4-4C15-8182-FE51D6F68C53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500">
              <a:latin typeface="Times New Roman"/>
              <a:cs typeface="Times New Roman"/>
            </a:rPr>
            <a:t>Земельный </a:t>
          </a:r>
          <a:r>
            <a:rPr lang="ru-RU" sz="1600">
              <a:latin typeface="Times New Roman"/>
              <a:cs typeface="Times New Roman"/>
            </a:rPr>
            <a:t>налог</a:t>
          </a:r>
          <a:endParaRPr/>
        </a:p>
        <a:p>
          <a:pPr>
            <a:defRPr/>
          </a:pPr>
          <a:r>
            <a:rPr lang="ru-RU" sz="1500">
              <a:latin typeface="Times New Roman"/>
              <a:cs typeface="Times New Roman"/>
            </a:rPr>
            <a:t>  10 153,0 тыс. руб.</a:t>
          </a:r>
          <a:endParaRPr/>
        </a:p>
      </dgm:t>
    </dgm:pt>
    <dgm:pt modelId="{92640E9A-E0AC-46B0-A8DA-E8D35DE678D6}" type="parTrans" cxnId="{4DA39EB6-D768-4AC3-83BD-F87671CA6E4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7BE9E22-4721-4864-AE2C-7C2A0F92FD4B}" type="sibTrans" cxnId="{4DA39EB6-D768-4AC3-83BD-F87671CA6E4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3520524-D572-4447-ADE5-045F47B2F793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>
              <a:latin typeface="Times New Roman"/>
              <a:cs typeface="Times New Roman"/>
            </a:rPr>
            <a:t>Налог на имущество физических лиц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769,9 тыс. руб.</a:t>
          </a:r>
          <a:endParaRPr/>
        </a:p>
      </dgm:t>
    </dgm:pt>
    <dgm:pt modelId="{07E9955C-0DF4-4D2A-882D-6A2A81A14FF6}" type="parTrans" cxnId="{1C622DF0-CE0E-4C60-8686-653FE816B33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A59DFBE-CC0D-4C5E-A0B5-9FFFC4E93949}" type="sibTrans" cxnId="{1C622DF0-CE0E-4C60-8686-653FE816B33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28253210-6F73-4BA3-A525-D32F5C305982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600" b="1">
              <a:latin typeface="Times New Roman"/>
              <a:cs typeface="Times New Roman"/>
            </a:rPr>
            <a:t>Налоговые льготы в 2027 году</a:t>
          </a:r>
          <a:endParaRPr/>
        </a:p>
      </dgm:t>
    </dgm:pt>
    <dgm:pt modelId="{3EB2CCD7-ADE3-4CE8-BC8E-1BFD320E7567}" type="parTrans" cxnId="{6EA2F34A-A672-4462-9747-50D2AADA86D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5FD3E3D-AFF8-4A71-9116-D346DAC80E2A}" type="sibTrans" cxnId="{6EA2F34A-A672-4462-9747-50D2AADA86D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90E9C48D-18B2-41DE-8E3E-D486CF493E78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>
              <a:latin typeface="Times New Roman"/>
              <a:cs typeface="Times New Roman"/>
            </a:rPr>
            <a:t>Земельный</a:t>
          </a:r>
          <a:r>
            <a:rPr lang="ru-RU" sz="1500">
              <a:latin typeface="Times New Roman"/>
              <a:cs typeface="Times New Roman"/>
            </a:rPr>
            <a:t> налог</a:t>
          </a:r>
          <a:endParaRPr/>
        </a:p>
        <a:p>
          <a:pPr>
            <a:defRPr/>
          </a:pPr>
          <a:r>
            <a:rPr lang="ru-RU" sz="1500">
              <a:latin typeface="Times New Roman"/>
              <a:cs typeface="Times New Roman"/>
            </a:rPr>
            <a:t>10 153,0 тыс. руб.</a:t>
          </a:r>
          <a:endParaRPr/>
        </a:p>
      </dgm:t>
    </dgm:pt>
    <dgm:pt modelId="{12309973-F18E-43C6-81EB-5DDEFE5470D6}" type="parTrans" cxnId="{25D01BC7-94E5-4478-8715-4477AC7C28B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524D9B8-71F3-4067-A6A1-2F315B8FED8A}" type="sibTrans" cxnId="{25D01BC7-94E5-4478-8715-4477AC7C28B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A898DA4-7D83-446A-AC3B-C2A8139FA7A3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>
              <a:latin typeface="Times New Roman"/>
              <a:cs typeface="Times New Roman"/>
            </a:rPr>
            <a:t>Налог на имущество физических лиц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384,9 тыс. руб.</a:t>
          </a:r>
          <a:endParaRPr/>
        </a:p>
      </dgm:t>
    </dgm:pt>
    <dgm:pt modelId="{DA6B2BE1-70A4-4359-BA4F-7E2D96868046}" type="parTrans" cxnId="{F8BFE07C-3300-4CE4-A6F5-68AA84A211BF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6AA74E6-FE39-4985-A46B-CDDE10FA41F8}" type="sibTrans" cxnId="{F8BFE07C-3300-4CE4-A6F5-68AA84A211BF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DD1942F-324A-4518-93A8-31F6DC158192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500" b="1">
              <a:latin typeface="Times New Roman"/>
              <a:cs typeface="Times New Roman"/>
            </a:rPr>
            <a:t>Всего: </a:t>
          </a:r>
          <a:r>
            <a:rPr lang="ru-RU" sz="1500" b="1" i="0" u="none">
              <a:latin typeface="Times New Roman"/>
              <a:cs typeface="Times New Roman"/>
            </a:rPr>
            <a:t>10 922,9 тыс. руб.</a:t>
          </a:r>
          <a:endParaRPr lang="ru-RU" sz="1600" b="1">
            <a:latin typeface="Times New Roman"/>
            <a:cs typeface="Times New Roman"/>
          </a:endParaRPr>
        </a:p>
      </dgm:t>
    </dgm:pt>
    <dgm:pt modelId="{DD8BFF24-794C-458F-B826-DC05221EB1BF}" type="parTrans" cxnId="{F7C90EB3-533E-4E14-8E6D-52B74CB876A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EC782C2-8302-4500-A715-3374044A3F42}" type="sibTrans" cxnId="{F7C90EB3-533E-4E14-8E6D-52B74CB876A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E36BE9C-362B-4D35-B8AB-47314AD4DCE1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 b="1">
              <a:latin typeface="Times New Roman"/>
              <a:cs typeface="Times New Roman"/>
            </a:rPr>
            <a:t>Всего: </a:t>
          </a:r>
          <a:r>
            <a:rPr lang="ru-RU" sz="1600" b="1" i="0" u="none">
              <a:latin typeface="Times New Roman"/>
              <a:cs typeface="Times New Roman"/>
            </a:rPr>
            <a:t>11 307,8 тыс. руб.</a:t>
          </a:r>
          <a:endParaRPr lang="ru-RU" sz="1600" b="1">
            <a:latin typeface="Times New Roman"/>
            <a:cs typeface="Times New Roman"/>
          </a:endParaRPr>
        </a:p>
      </dgm:t>
    </dgm:pt>
    <dgm:pt modelId="{441862BB-9178-4CFA-A2BB-BE9349122F45}" type="parTrans" cxnId="{E659F769-A4B9-46D4-B632-A31F71D63A2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764AC40-664B-4666-8657-882416E82807}" type="sibTrans" cxnId="{E659F769-A4B9-46D4-B632-A31F71D63A2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089F9D5D-CF50-4816-B7CF-245B73F6E99C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 b="1">
              <a:latin typeface="Times New Roman"/>
              <a:cs typeface="Times New Roman"/>
            </a:rPr>
            <a:t>Всего: </a:t>
          </a:r>
          <a:r>
            <a:rPr lang="ru-RU" sz="1600" b="1" i="0" u="none">
              <a:latin typeface="Times New Roman"/>
              <a:cs typeface="Times New Roman"/>
            </a:rPr>
            <a:t>10 537,9 тыс. руб.</a:t>
          </a:r>
          <a:endParaRPr lang="ru-RU" sz="1600" b="1">
            <a:latin typeface="Times New Roman"/>
            <a:cs typeface="Times New Roman"/>
          </a:endParaRPr>
        </a:p>
      </dgm:t>
    </dgm:pt>
    <dgm:pt modelId="{034FB8BE-7D95-417C-A456-C61D8D83E44A}" type="parTrans" cxnId="{629A1403-25D4-4A2D-876F-D685B9458821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08F74E78-C381-48DB-8ECF-A3FFE300A440}" type="sibTrans" cxnId="{629A1403-25D4-4A2D-876F-D685B9458821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E24F00B-17C1-4F70-8623-7A361DEB11B9}" type="pres">
      <dgm:prSet presAssocID="{680800B4-1FBF-40B5-ADFC-7EA2C7FBB8A3}" presName="theList" presStyleCnt="0">
        <dgm:presLayoutVars>
          <dgm:dir/>
          <dgm:animLvl val="lvl"/>
          <dgm:resizeHandles val="exact"/>
        </dgm:presLayoutVars>
      </dgm:prSet>
      <dgm:spPr bwMode="auto"/>
    </dgm:pt>
    <dgm:pt modelId="{83B329A9-C964-4287-B946-A9D4E20E0D97}" type="pres">
      <dgm:prSet presAssocID="{B47AABE2-E506-47B1-9FDC-5350F096957E}" presName="compNode" presStyleCnt="0"/>
      <dgm:spPr bwMode="auto"/>
    </dgm:pt>
    <dgm:pt modelId="{9D88B2A6-0DF2-40FD-A249-E3FD819A6FB2}" type="pres">
      <dgm:prSet presAssocID="{B47AABE2-E506-47B1-9FDC-5350F096957E}" presName="aNode" presStyleLbl="bgShp" presStyleIdx="0" presStyleCnt="3" custLinFactNeighborX="1794" custLinFactNeighborY="-795"/>
      <dgm:spPr bwMode="auto"/>
    </dgm:pt>
    <dgm:pt modelId="{1684E311-87C3-4394-BB3E-29F767C22CA8}" type="pres">
      <dgm:prSet presAssocID="{B47AABE2-E506-47B1-9FDC-5350F096957E}" presName="textNode" presStyleLbl="bgShp" presStyleIdx="0" presStyleCnt="3"/>
      <dgm:spPr bwMode="auto"/>
    </dgm:pt>
    <dgm:pt modelId="{81CD5AE2-D8DA-4657-9715-41519A53B837}" type="pres">
      <dgm:prSet presAssocID="{B47AABE2-E506-47B1-9FDC-5350F096957E}" presName="compChildNode" presStyleCnt="0"/>
      <dgm:spPr bwMode="auto"/>
    </dgm:pt>
    <dgm:pt modelId="{B16E284B-33CB-42A0-9227-1688329439FE}" type="pres">
      <dgm:prSet presAssocID="{B47AABE2-E506-47B1-9FDC-5350F096957E}" presName="theInnerList" presStyleCnt="0"/>
      <dgm:spPr bwMode="auto"/>
    </dgm:pt>
    <dgm:pt modelId="{AFA30E97-0192-4CB5-9ECF-13FE14D804B6}" type="pres">
      <dgm:prSet presAssocID="{C27BA36C-6C52-4E76-BCB0-0800A35A5B75}" presName="childNode" presStyleLbl="node1" presStyleIdx="0" presStyleCnt="9" custLinFactNeighborX="1409" custLinFactNeighborY="-26302">
        <dgm:presLayoutVars>
          <dgm:bulletEnabled val="1"/>
        </dgm:presLayoutVars>
      </dgm:prSet>
      <dgm:spPr bwMode="auto"/>
    </dgm:pt>
    <dgm:pt modelId="{39E077B6-0CF0-49A7-9D45-0C25DF969D3F}" type="pres">
      <dgm:prSet presAssocID="{C27BA36C-6C52-4E76-BCB0-0800A35A5B75}" presName="aSpace2" presStyleCnt="0"/>
      <dgm:spPr bwMode="auto"/>
    </dgm:pt>
    <dgm:pt modelId="{5EB61C7D-5709-407A-A5A9-9616E1A84DB9}" type="pres">
      <dgm:prSet presAssocID="{5EFA18A8-9488-4FC8-B82B-F8516982031C}" presName="childNode" presStyleLbl="node1" presStyleIdx="1" presStyleCnt="9" custLinFactNeighborX="1409" custLinFactNeighborY="-26302">
        <dgm:presLayoutVars>
          <dgm:bulletEnabled val="1"/>
        </dgm:presLayoutVars>
      </dgm:prSet>
      <dgm:spPr bwMode="auto"/>
    </dgm:pt>
    <dgm:pt modelId="{84A85ECF-B290-4419-8020-E97A2F7A0A8A}" type="pres">
      <dgm:prSet presAssocID="{5EFA18A8-9488-4FC8-B82B-F8516982031C}" presName="aSpace2" presStyleCnt="0"/>
      <dgm:spPr bwMode="auto"/>
    </dgm:pt>
    <dgm:pt modelId="{B5DE29FF-578E-4BF9-8006-487E364D5403}" type="pres">
      <dgm:prSet presAssocID="{7E36BE9C-362B-4D35-B8AB-47314AD4DCE1}" presName="childNode" presStyleLbl="node1" presStyleIdx="2" presStyleCnt="9" custLinFactNeighborX="1409" custLinFactNeighborY="-26302">
        <dgm:presLayoutVars>
          <dgm:bulletEnabled val="1"/>
        </dgm:presLayoutVars>
      </dgm:prSet>
      <dgm:spPr bwMode="auto"/>
    </dgm:pt>
    <dgm:pt modelId="{089D7EF0-BE5A-497C-A7BB-A04B2DAE8A4D}" type="pres">
      <dgm:prSet presAssocID="{B47AABE2-E506-47B1-9FDC-5350F096957E}" presName="aSpace" presStyleCnt="0"/>
      <dgm:spPr bwMode="auto"/>
    </dgm:pt>
    <dgm:pt modelId="{7AEAF0C0-089D-4468-B135-6F269DAF242F}" type="pres">
      <dgm:prSet presAssocID="{F4879898-4025-4FB5-B81F-91DEAECC91D6}" presName="compNode" presStyleCnt="0"/>
      <dgm:spPr bwMode="auto"/>
    </dgm:pt>
    <dgm:pt modelId="{17FCC316-48EA-43B7-B473-E58CCE0037BA}" type="pres">
      <dgm:prSet presAssocID="{F4879898-4025-4FB5-B81F-91DEAECC91D6}" presName="aNode" presStyleLbl="bgShp" presStyleIdx="1" presStyleCnt="3" custLinFactNeighborX="1957" custLinFactNeighborY="-795"/>
      <dgm:spPr bwMode="auto"/>
    </dgm:pt>
    <dgm:pt modelId="{B57CCE39-8EDE-44B7-9E67-D506949891CF}" type="pres">
      <dgm:prSet presAssocID="{F4879898-4025-4FB5-B81F-91DEAECC91D6}" presName="textNode" presStyleLbl="bgShp" presStyleIdx="1" presStyleCnt="3"/>
      <dgm:spPr bwMode="auto"/>
    </dgm:pt>
    <dgm:pt modelId="{89A9A36F-8822-48A7-8589-5C00607732F8}" type="pres">
      <dgm:prSet presAssocID="{F4879898-4025-4FB5-B81F-91DEAECC91D6}" presName="compChildNode" presStyleCnt="0"/>
      <dgm:spPr bwMode="auto"/>
    </dgm:pt>
    <dgm:pt modelId="{14F38D48-0418-47CD-867B-D4A72EECA367}" type="pres">
      <dgm:prSet presAssocID="{F4879898-4025-4FB5-B81F-91DEAECC91D6}" presName="theInnerList" presStyleCnt="0"/>
      <dgm:spPr bwMode="auto"/>
    </dgm:pt>
    <dgm:pt modelId="{632DD45F-40EA-4F1C-917A-D7DB16111640}" type="pres">
      <dgm:prSet presAssocID="{14AD630D-73B4-4C15-8182-FE51D6F68C53}" presName="childNode" presStyleLbl="node1" presStyleIdx="3" presStyleCnt="9" custLinFactNeighborX="1409" custLinFactNeighborY="-26302">
        <dgm:presLayoutVars>
          <dgm:bulletEnabled val="1"/>
        </dgm:presLayoutVars>
      </dgm:prSet>
      <dgm:spPr bwMode="auto"/>
    </dgm:pt>
    <dgm:pt modelId="{079FC326-959A-42DF-BC44-0BFC5633D60A}" type="pres">
      <dgm:prSet presAssocID="{14AD630D-73B4-4C15-8182-FE51D6F68C53}" presName="aSpace2" presStyleCnt="0"/>
      <dgm:spPr bwMode="auto"/>
    </dgm:pt>
    <dgm:pt modelId="{2B2F4382-79EB-4F3F-A373-B565AE3774A1}" type="pres">
      <dgm:prSet presAssocID="{F3520524-D572-4447-ADE5-045F47B2F793}" presName="childNode" presStyleLbl="node1" presStyleIdx="4" presStyleCnt="9" custLinFactNeighborX="1409" custLinFactNeighborY="-26302">
        <dgm:presLayoutVars>
          <dgm:bulletEnabled val="1"/>
        </dgm:presLayoutVars>
      </dgm:prSet>
      <dgm:spPr bwMode="auto"/>
    </dgm:pt>
    <dgm:pt modelId="{993C3BA4-19BD-4A83-84AD-E2104B6B8D9C}" type="pres">
      <dgm:prSet presAssocID="{F3520524-D572-4447-ADE5-045F47B2F793}" presName="aSpace2" presStyleCnt="0"/>
      <dgm:spPr bwMode="auto"/>
    </dgm:pt>
    <dgm:pt modelId="{AEDF4E1C-1D68-49B3-9C78-7987318DC38C}" type="pres">
      <dgm:prSet presAssocID="{4DD1942F-324A-4518-93A8-31F6DC158192}" presName="childNode" presStyleLbl="node1" presStyleIdx="5" presStyleCnt="9" custLinFactNeighborX="1409" custLinFactNeighborY="-26302">
        <dgm:presLayoutVars>
          <dgm:bulletEnabled val="1"/>
        </dgm:presLayoutVars>
      </dgm:prSet>
      <dgm:spPr bwMode="auto"/>
    </dgm:pt>
    <dgm:pt modelId="{C181832A-E5D2-43C6-8D62-242703F94603}" type="pres">
      <dgm:prSet presAssocID="{F4879898-4025-4FB5-B81F-91DEAECC91D6}" presName="aSpace" presStyleCnt="0"/>
      <dgm:spPr bwMode="auto"/>
    </dgm:pt>
    <dgm:pt modelId="{D8873BD4-DEAE-4AE0-AF92-C7F7B045770A}" type="pres">
      <dgm:prSet presAssocID="{28253210-6F73-4BA3-A525-D32F5C305982}" presName="compNode" presStyleCnt="0"/>
      <dgm:spPr bwMode="auto"/>
    </dgm:pt>
    <dgm:pt modelId="{DE5415D5-ACD4-4B89-8D92-55F652C895A3}" type="pres">
      <dgm:prSet presAssocID="{28253210-6F73-4BA3-A525-D32F5C305982}" presName="aNode" presStyleLbl="bgShp" presStyleIdx="2" presStyleCnt="3" custLinFactNeighborX="1127" custLinFactNeighborY="-795"/>
      <dgm:spPr bwMode="auto"/>
    </dgm:pt>
    <dgm:pt modelId="{498DE290-8BA2-436D-98F2-F4E42CF67AC9}" type="pres">
      <dgm:prSet presAssocID="{28253210-6F73-4BA3-A525-D32F5C305982}" presName="textNode" presStyleLbl="bgShp" presStyleIdx="2" presStyleCnt="3"/>
      <dgm:spPr bwMode="auto"/>
    </dgm:pt>
    <dgm:pt modelId="{591D50CE-465E-40A9-A52E-64DA7FBC7D34}" type="pres">
      <dgm:prSet presAssocID="{28253210-6F73-4BA3-A525-D32F5C305982}" presName="compChildNode" presStyleCnt="0"/>
      <dgm:spPr bwMode="auto"/>
    </dgm:pt>
    <dgm:pt modelId="{8C4AC22B-595D-4D9A-8385-EEB5033F7879}" type="pres">
      <dgm:prSet presAssocID="{28253210-6F73-4BA3-A525-D32F5C305982}" presName="theInnerList" presStyleCnt="0"/>
      <dgm:spPr bwMode="auto"/>
    </dgm:pt>
    <dgm:pt modelId="{4D0ECF85-ADAA-4EB0-BEBF-0760907662EA}" type="pres">
      <dgm:prSet presAssocID="{90E9C48D-18B2-41DE-8E3E-D486CF493E78}" presName="childNode" presStyleLbl="node1" presStyleIdx="6" presStyleCnt="9" custLinFactNeighborX="1409" custLinFactNeighborY="-26302">
        <dgm:presLayoutVars>
          <dgm:bulletEnabled val="1"/>
        </dgm:presLayoutVars>
      </dgm:prSet>
      <dgm:spPr bwMode="auto"/>
    </dgm:pt>
    <dgm:pt modelId="{0F797BB4-3F29-496B-8D53-37FF515AB4AC}" type="pres">
      <dgm:prSet presAssocID="{90E9C48D-18B2-41DE-8E3E-D486CF493E78}" presName="aSpace2" presStyleCnt="0"/>
      <dgm:spPr bwMode="auto"/>
    </dgm:pt>
    <dgm:pt modelId="{1A44C726-9EB0-4980-B6EF-ECE0381C6BE0}" type="pres">
      <dgm:prSet presAssocID="{AA898DA4-7D83-446A-AC3B-C2A8139FA7A3}" presName="childNode" presStyleLbl="node1" presStyleIdx="7" presStyleCnt="9" custLinFactNeighborX="1409" custLinFactNeighborY="-26302">
        <dgm:presLayoutVars>
          <dgm:bulletEnabled val="1"/>
        </dgm:presLayoutVars>
      </dgm:prSet>
      <dgm:spPr bwMode="auto"/>
    </dgm:pt>
    <dgm:pt modelId="{EC66E42F-A96A-4B04-B880-25475E35FBEA}" type="pres">
      <dgm:prSet presAssocID="{AA898DA4-7D83-446A-AC3B-C2A8139FA7A3}" presName="aSpace2" presStyleCnt="0"/>
      <dgm:spPr bwMode="auto"/>
    </dgm:pt>
    <dgm:pt modelId="{66F55A1F-0527-49E3-87BB-B283E03968BC}" type="pres">
      <dgm:prSet presAssocID="{089F9D5D-CF50-4816-B7CF-245B73F6E99C}" presName="childNode" presStyleLbl="node1" presStyleIdx="8" presStyleCnt="9" custLinFactNeighborX="1409" custLinFactNeighborY="-26302">
        <dgm:presLayoutVars>
          <dgm:bulletEnabled val="1"/>
        </dgm:presLayoutVars>
      </dgm:prSet>
      <dgm:spPr bwMode="auto"/>
    </dgm:pt>
  </dgm:ptLst>
  <dgm:cxnLst>
    <dgm:cxn modelId="{629A1403-25D4-4A2D-876F-D685B9458821}" srcId="{28253210-6F73-4BA3-A525-D32F5C305982}" destId="{089F9D5D-CF50-4816-B7CF-245B73F6E99C}" srcOrd="2" destOrd="0" parTransId="{034FB8BE-7D95-417C-A456-C61D8D83E44A}" sibTransId="{08F74E78-C381-48DB-8ECF-A3FFE300A440}"/>
    <dgm:cxn modelId="{F363920C-A90E-4058-9860-286475FDCC04}" type="presOf" srcId="{5EFA18A8-9488-4FC8-B82B-F8516982031C}" destId="{5EB61C7D-5709-407A-A5A9-9616E1A84DB9}" srcOrd="0" destOrd="0" presId="urn:microsoft.com/office/officeart/2005/8/layout/lProcess2"/>
    <dgm:cxn modelId="{C36DF622-7B73-4B36-BEFA-3614AC3A00D0}" srcId="{680800B4-1FBF-40B5-ADFC-7EA2C7FBB8A3}" destId="{F4879898-4025-4FB5-B81F-91DEAECC91D6}" srcOrd="1" destOrd="0" parTransId="{17FA33BC-8808-42A4-BA87-125C43BC3A68}" sibTransId="{E23CA0EE-AC7B-4148-87E3-9F0DB64218E1}"/>
    <dgm:cxn modelId="{579A0823-BEC2-4598-9411-4AAD956AAFFA}" type="presOf" srcId="{28253210-6F73-4BA3-A525-D32F5C305982}" destId="{498DE290-8BA2-436D-98F2-F4E42CF67AC9}" srcOrd="1" destOrd="0" presId="urn:microsoft.com/office/officeart/2005/8/layout/lProcess2"/>
    <dgm:cxn modelId="{DB7FA436-CD0A-448C-9024-0FDEE531D655}" type="presOf" srcId="{F4879898-4025-4FB5-B81F-91DEAECC91D6}" destId="{17FCC316-48EA-43B7-B473-E58CCE0037BA}" srcOrd="0" destOrd="0" presId="urn:microsoft.com/office/officeart/2005/8/layout/lProcess2"/>
    <dgm:cxn modelId="{E659F769-A4B9-46D4-B632-A31F71D63A28}" srcId="{B47AABE2-E506-47B1-9FDC-5350F096957E}" destId="{7E36BE9C-362B-4D35-B8AB-47314AD4DCE1}" srcOrd="2" destOrd="0" parTransId="{441862BB-9178-4CFA-A2BB-BE9349122F45}" sibTransId="{7764AC40-664B-4666-8657-882416E82807}"/>
    <dgm:cxn modelId="{6EA2F34A-A672-4462-9747-50D2AADA86D3}" srcId="{680800B4-1FBF-40B5-ADFC-7EA2C7FBB8A3}" destId="{28253210-6F73-4BA3-A525-D32F5C305982}" srcOrd="2" destOrd="0" parTransId="{3EB2CCD7-ADE3-4CE8-BC8E-1BFD320E7567}" sibTransId="{15FD3E3D-AFF8-4A71-9116-D346DAC80E2A}"/>
    <dgm:cxn modelId="{6F0ECF4D-E65B-413C-AE07-C93F8B4238B9}" type="presOf" srcId="{4DD1942F-324A-4518-93A8-31F6DC158192}" destId="{AEDF4E1C-1D68-49B3-9C78-7987318DC38C}" srcOrd="0" destOrd="0" presId="urn:microsoft.com/office/officeart/2005/8/layout/lProcess2"/>
    <dgm:cxn modelId="{35E59C70-5B63-4849-A43F-4C970310FB4D}" type="presOf" srcId="{C27BA36C-6C52-4E76-BCB0-0800A35A5B75}" destId="{AFA30E97-0192-4CB5-9ECF-13FE14D804B6}" srcOrd="0" destOrd="0" presId="urn:microsoft.com/office/officeart/2005/8/layout/lProcess2"/>
    <dgm:cxn modelId="{BBE16854-AD03-45EC-AAAC-83B9723A6FA2}" srcId="{680800B4-1FBF-40B5-ADFC-7EA2C7FBB8A3}" destId="{B47AABE2-E506-47B1-9FDC-5350F096957E}" srcOrd="0" destOrd="0" parTransId="{7797A275-30DB-46CF-A4CA-C401EF7EEEAB}" sibTransId="{8662599B-CEF9-4173-962B-9FC23F510BD3}"/>
    <dgm:cxn modelId="{33133C75-4B11-4205-AFD9-A8678B66521B}" type="presOf" srcId="{F4879898-4025-4FB5-B81F-91DEAECC91D6}" destId="{B57CCE39-8EDE-44B7-9E67-D506949891CF}" srcOrd="1" destOrd="0" presId="urn:microsoft.com/office/officeart/2005/8/layout/lProcess2"/>
    <dgm:cxn modelId="{F8BFE07C-3300-4CE4-A6F5-68AA84A211BF}" srcId="{28253210-6F73-4BA3-A525-D32F5C305982}" destId="{AA898DA4-7D83-446A-AC3B-C2A8139FA7A3}" srcOrd="1" destOrd="0" parTransId="{DA6B2BE1-70A4-4359-BA4F-7E2D96868046}" sibTransId="{F6AA74E6-FE39-4985-A46B-CDDE10FA41F8}"/>
    <dgm:cxn modelId="{6B6D7D84-70D0-47E7-BAF6-731773D0E834}" type="presOf" srcId="{7E36BE9C-362B-4D35-B8AB-47314AD4DCE1}" destId="{B5DE29FF-578E-4BF9-8006-487E364D5403}" srcOrd="0" destOrd="0" presId="urn:microsoft.com/office/officeart/2005/8/layout/lProcess2"/>
    <dgm:cxn modelId="{CEAB1985-A6EB-4418-B5C9-2509D3298159}" type="presOf" srcId="{F3520524-D572-4447-ADE5-045F47B2F793}" destId="{2B2F4382-79EB-4F3F-A373-B565AE3774A1}" srcOrd="0" destOrd="0" presId="urn:microsoft.com/office/officeart/2005/8/layout/lProcess2"/>
    <dgm:cxn modelId="{4EC24F8E-C605-4CBA-999A-85E1CA37F287}" type="presOf" srcId="{AA898DA4-7D83-446A-AC3B-C2A8139FA7A3}" destId="{1A44C726-9EB0-4980-B6EF-ECE0381C6BE0}" srcOrd="0" destOrd="0" presId="urn:microsoft.com/office/officeart/2005/8/layout/lProcess2"/>
    <dgm:cxn modelId="{20F15BAB-C580-470A-A059-43B496AD3ECD}" srcId="{B47AABE2-E506-47B1-9FDC-5350F096957E}" destId="{C27BA36C-6C52-4E76-BCB0-0800A35A5B75}" srcOrd="0" destOrd="0" parTransId="{AFD1E97F-4295-4F27-A09E-2407A5DD6121}" sibTransId="{E696BE0D-DA1A-4203-A967-12E6218DAF2B}"/>
    <dgm:cxn modelId="{3037FEAC-B18B-46A4-A94F-CAD1DE3D8400}" type="presOf" srcId="{680800B4-1FBF-40B5-ADFC-7EA2C7FBB8A3}" destId="{6E24F00B-17C1-4F70-8623-7A361DEB11B9}" srcOrd="0" destOrd="0" presId="urn:microsoft.com/office/officeart/2005/8/layout/lProcess2"/>
    <dgm:cxn modelId="{F7C90EB3-533E-4E14-8E6D-52B74CB876A0}" srcId="{F4879898-4025-4FB5-B81F-91DEAECC91D6}" destId="{4DD1942F-324A-4518-93A8-31F6DC158192}" srcOrd="2" destOrd="0" parTransId="{DD8BFF24-794C-458F-B826-DC05221EB1BF}" sibTransId="{6EC782C2-8302-4500-A715-3374044A3F42}"/>
    <dgm:cxn modelId="{4DA39EB6-D768-4AC3-83BD-F87671CA6E47}" srcId="{F4879898-4025-4FB5-B81F-91DEAECC91D6}" destId="{14AD630D-73B4-4C15-8182-FE51D6F68C53}" srcOrd="0" destOrd="0" parTransId="{92640E9A-E0AC-46B0-A8DA-E8D35DE678D6}" sibTransId="{67BE9E22-4721-4864-AE2C-7C2A0F92FD4B}"/>
    <dgm:cxn modelId="{25D01BC7-94E5-4478-8715-4477AC7C28B2}" srcId="{28253210-6F73-4BA3-A525-D32F5C305982}" destId="{90E9C48D-18B2-41DE-8E3E-D486CF493E78}" srcOrd="0" destOrd="0" parTransId="{12309973-F18E-43C6-81EB-5DDEFE5470D6}" sibTransId="{4524D9B8-71F3-4067-A6A1-2F315B8FED8A}"/>
    <dgm:cxn modelId="{C6551BC8-F9EC-4ED8-8A05-4864D03628B0}" type="presOf" srcId="{14AD630D-73B4-4C15-8182-FE51D6F68C53}" destId="{632DD45F-40EA-4F1C-917A-D7DB16111640}" srcOrd="0" destOrd="0" presId="urn:microsoft.com/office/officeart/2005/8/layout/lProcess2"/>
    <dgm:cxn modelId="{8D5EACD8-2D34-4EB7-A38C-5CC6A35ECE33}" type="presOf" srcId="{B47AABE2-E506-47B1-9FDC-5350F096957E}" destId="{9D88B2A6-0DF2-40FD-A249-E3FD819A6FB2}" srcOrd="0" destOrd="0" presId="urn:microsoft.com/office/officeart/2005/8/layout/lProcess2"/>
    <dgm:cxn modelId="{0BADF2E6-58ED-4056-AFCA-35EE3B894073}" type="presOf" srcId="{B47AABE2-E506-47B1-9FDC-5350F096957E}" destId="{1684E311-87C3-4394-BB3E-29F767C22CA8}" srcOrd="1" destOrd="0" presId="urn:microsoft.com/office/officeart/2005/8/layout/lProcess2"/>
    <dgm:cxn modelId="{550136E8-3D87-49C2-9D99-AD8F75DBBBFD}" srcId="{B47AABE2-E506-47B1-9FDC-5350F096957E}" destId="{5EFA18A8-9488-4FC8-B82B-F8516982031C}" srcOrd="1" destOrd="0" parTransId="{445DC7E2-3065-4BD8-9882-E301F9C2869D}" sibTransId="{E00C4835-4FC5-4228-9C1F-F3732483A264}"/>
    <dgm:cxn modelId="{1C622DF0-CE0E-4C60-8686-653FE816B337}" srcId="{F4879898-4025-4FB5-B81F-91DEAECC91D6}" destId="{F3520524-D572-4447-ADE5-045F47B2F793}" srcOrd="1" destOrd="0" parTransId="{07E9955C-0DF4-4D2A-882D-6A2A81A14FF6}" sibTransId="{1A59DFBE-CC0D-4C5E-A0B5-9FFFC4E93949}"/>
    <dgm:cxn modelId="{A61083F4-F73D-4B70-8D1E-43A1FB4F9DE0}" type="presOf" srcId="{089F9D5D-CF50-4816-B7CF-245B73F6E99C}" destId="{66F55A1F-0527-49E3-87BB-B283E03968BC}" srcOrd="0" destOrd="0" presId="urn:microsoft.com/office/officeart/2005/8/layout/lProcess2"/>
    <dgm:cxn modelId="{12789AF8-7DCF-49B3-8C9F-CDD37069983E}" type="presOf" srcId="{90E9C48D-18B2-41DE-8E3E-D486CF493E78}" destId="{4D0ECF85-ADAA-4EB0-BEBF-0760907662EA}" srcOrd="0" destOrd="0" presId="urn:microsoft.com/office/officeart/2005/8/layout/lProcess2"/>
    <dgm:cxn modelId="{1CB1D5F9-7430-44F5-A823-96211EF27401}" type="presOf" srcId="{28253210-6F73-4BA3-A525-D32F5C305982}" destId="{DE5415D5-ACD4-4B89-8D92-55F652C895A3}" srcOrd="0" destOrd="0" presId="urn:microsoft.com/office/officeart/2005/8/layout/lProcess2"/>
    <dgm:cxn modelId="{960DD229-D5DD-43AF-849E-2DE5AF9FF0CF}" type="presParOf" srcId="{6E24F00B-17C1-4F70-8623-7A361DEB11B9}" destId="{83B329A9-C964-4287-B946-A9D4E20E0D97}" srcOrd="0" destOrd="0" presId="urn:microsoft.com/office/officeart/2005/8/layout/lProcess2"/>
    <dgm:cxn modelId="{0C875AA4-C2F2-453B-BF51-8023187696BF}" type="presParOf" srcId="{83B329A9-C964-4287-B946-A9D4E20E0D97}" destId="{9D88B2A6-0DF2-40FD-A249-E3FD819A6FB2}" srcOrd="0" destOrd="0" presId="urn:microsoft.com/office/officeart/2005/8/layout/lProcess2"/>
    <dgm:cxn modelId="{64261780-1F78-4C81-8517-D3BA0A27B6B5}" type="presParOf" srcId="{83B329A9-C964-4287-B946-A9D4E20E0D97}" destId="{1684E311-87C3-4394-BB3E-29F767C22CA8}" srcOrd="1" destOrd="0" presId="urn:microsoft.com/office/officeart/2005/8/layout/lProcess2"/>
    <dgm:cxn modelId="{EAAB970C-3025-453B-A47A-F0480687D118}" type="presParOf" srcId="{83B329A9-C964-4287-B946-A9D4E20E0D97}" destId="{81CD5AE2-D8DA-4657-9715-41519A53B837}" srcOrd="2" destOrd="0" presId="urn:microsoft.com/office/officeart/2005/8/layout/lProcess2"/>
    <dgm:cxn modelId="{42476950-A003-4796-9D07-C5C1C2ECCF5F}" type="presParOf" srcId="{81CD5AE2-D8DA-4657-9715-41519A53B837}" destId="{B16E284B-33CB-42A0-9227-1688329439FE}" srcOrd="0" destOrd="0" presId="urn:microsoft.com/office/officeart/2005/8/layout/lProcess2"/>
    <dgm:cxn modelId="{23E851B1-56B5-454E-8AAC-B9B17832CFCD}" type="presParOf" srcId="{B16E284B-33CB-42A0-9227-1688329439FE}" destId="{AFA30E97-0192-4CB5-9ECF-13FE14D804B6}" srcOrd="0" destOrd="0" presId="urn:microsoft.com/office/officeart/2005/8/layout/lProcess2"/>
    <dgm:cxn modelId="{8838B3F8-2286-4664-A110-3CD639663164}" type="presParOf" srcId="{B16E284B-33CB-42A0-9227-1688329439FE}" destId="{39E077B6-0CF0-49A7-9D45-0C25DF969D3F}" srcOrd="1" destOrd="0" presId="urn:microsoft.com/office/officeart/2005/8/layout/lProcess2"/>
    <dgm:cxn modelId="{408A9AB2-9010-4B70-A772-805F564A621E}" type="presParOf" srcId="{B16E284B-33CB-42A0-9227-1688329439FE}" destId="{5EB61C7D-5709-407A-A5A9-9616E1A84DB9}" srcOrd="2" destOrd="0" presId="urn:microsoft.com/office/officeart/2005/8/layout/lProcess2"/>
    <dgm:cxn modelId="{834A0CDD-10EE-444B-AB7F-AFE7E5388152}" type="presParOf" srcId="{B16E284B-33CB-42A0-9227-1688329439FE}" destId="{84A85ECF-B290-4419-8020-E97A2F7A0A8A}" srcOrd="3" destOrd="0" presId="urn:microsoft.com/office/officeart/2005/8/layout/lProcess2"/>
    <dgm:cxn modelId="{5AD3F9E5-6218-4EBC-809A-3A49779C06F4}" type="presParOf" srcId="{B16E284B-33CB-42A0-9227-1688329439FE}" destId="{B5DE29FF-578E-4BF9-8006-487E364D5403}" srcOrd="4" destOrd="0" presId="urn:microsoft.com/office/officeart/2005/8/layout/lProcess2"/>
    <dgm:cxn modelId="{D28928A1-7127-4C2B-8C31-D2D9C2951105}" type="presParOf" srcId="{6E24F00B-17C1-4F70-8623-7A361DEB11B9}" destId="{089D7EF0-BE5A-497C-A7BB-A04B2DAE8A4D}" srcOrd="1" destOrd="0" presId="urn:microsoft.com/office/officeart/2005/8/layout/lProcess2"/>
    <dgm:cxn modelId="{4A65F6E3-F875-44C4-8231-58F814356498}" type="presParOf" srcId="{6E24F00B-17C1-4F70-8623-7A361DEB11B9}" destId="{7AEAF0C0-089D-4468-B135-6F269DAF242F}" srcOrd="2" destOrd="0" presId="urn:microsoft.com/office/officeart/2005/8/layout/lProcess2"/>
    <dgm:cxn modelId="{8CB5096D-548B-4FBB-8C16-364F15358597}" type="presParOf" srcId="{7AEAF0C0-089D-4468-B135-6F269DAF242F}" destId="{17FCC316-48EA-43B7-B473-E58CCE0037BA}" srcOrd="0" destOrd="0" presId="urn:microsoft.com/office/officeart/2005/8/layout/lProcess2"/>
    <dgm:cxn modelId="{894D2BF6-EE37-4EC8-9163-CAFA9710E3CA}" type="presParOf" srcId="{7AEAF0C0-089D-4468-B135-6F269DAF242F}" destId="{B57CCE39-8EDE-44B7-9E67-D506949891CF}" srcOrd="1" destOrd="0" presId="urn:microsoft.com/office/officeart/2005/8/layout/lProcess2"/>
    <dgm:cxn modelId="{EF43C71E-C06F-4832-9CE5-533D8C9EF291}" type="presParOf" srcId="{7AEAF0C0-089D-4468-B135-6F269DAF242F}" destId="{89A9A36F-8822-48A7-8589-5C00607732F8}" srcOrd="2" destOrd="0" presId="urn:microsoft.com/office/officeart/2005/8/layout/lProcess2"/>
    <dgm:cxn modelId="{AC1F5E6B-FF22-4CD7-9E39-92B34A34C453}" type="presParOf" srcId="{89A9A36F-8822-48A7-8589-5C00607732F8}" destId="{14F38D48-0418-47CD-867B-D4A72EECA367}" srcOrd="0" destOrd="0" presId="urn:microsoft.com/office/officeart/2005/8/layout/lProcess2"/>
    <dgm:cxn modelId="{012DC4E5-78BC-4ADD-AF88-6DED2E035E6D}" type="presParOf" srcId="{14F38D48-0418-47CD-867B-D4A72EECA367}" destId="{632DD45F-40EA-4F1C-917A-D7DB16111640}" srcOrd="0" destOrd="0" presId="urn:microsoft.com/office/officeart/2005/8/layout/lProcess2"/>
    <dgm:cxn modelId="{8B16FDA4-CC0F-4D8E-9099-91155D93B66C}" type="presParOf" srcId="{14F38D48-0418-47CD-867B-D4A72EECA367}" destId="{079FC326-959A-42DF-BC44-0BFC5633D60A}" srcOrd="1" destOrd="0" presId="urn:microsoft.com/office/officeart/2005/8/layout/lProcess2"/>
    <dgm:cxn modelId="{00B0E279-37A4-4893-AEAB-63883A554042}" type="presParOf" srcId="{14F38D48-0418-47CD-867B-D4A72EECA367}" destId="{2B2F4382-79EB-4F3F-A373-B565AE3774A1}" srcOrd="2" destOrd="0" presId="urn:microsoft.com/office/officeart/2005/8/layout/lProcess2"/>
    <dgm:cxn modelId="{04B0B93F-7E9B-43FA-92E2-215F944713BA}" type="presParOf" srcId="{14F38D48-0418-47CD-867B-D4A72EECA367}" destId="{993C3BA4-19BD-4A83-84AD-E2104B6B8D9C}" srcOrd="3" destOrd="0" presId="urn:microsoft.com/office/officeart/2005/8/layout/lProcess2"/>
    <dgm:cxn modelId="{8F76DEBA-33B8-4155-9CC6-3245EEEECB15}" type="presParOf" srcId="{14F38D48-0418-47CD-867B-D4A72EECA367}" destId="{AEDF4E1C-1D68-49B3-9C78-7987318DC38C}" srcOrd="4" destOrd="0" presId="urn:microsoft.com/office/officeart/2005/8/layout/lProcess2"/>
    <dgm:cxn modelId="{418B0A86-7961-4F15-9937-2C2F2308EAFB}" type="presParOf" srcId="{6E24F00B-17C1-4F70-8623-7A361DEB11B9}" destId="{C181832A-E5D2-43C6-8D62-242703F94603}" srcOrd="3" destOrd="0" presId="urn:microsoft.com/office/officeart/2005/8/layout/lProcess2"/>
    <dgm:cxn modelId="{2183502B-8E8B-43E7-8C48-65F41ED229D9}" type="presParOf" srcId="{6E24F00B-17C1-4F70-8623-7A361DEB11B9}" destId="{D8873BD4-DEAE-4AE0-AF92-C7F7B045770A}" srcOrd="4" destOrd="0" presId="urn:microsoft.com/office/officeart/2005/8/layout/lProcess2"/>
    <dgm:cxn modelId="{59BC8CB0-F57F-4F0C-B6C2-66DD897B136F}" type="presParOf" srcId="{D8873BD4-DEAE-4AE0-AF92-C7F7B045770A}" destId="{DE5415D5-ACD4-4B89-8D92-55F652C895A3}" srcOrd="0" destOrd="0" presId="urn:microsoft.com/office/officeart/2005/8/layout/lProcess2"/>
    <dgm:cxn modelId="{69B089AF-CBC0-458E-A615-2E17D7458BD9}" type="presParOf" srcId="{D8873BD4-DEAE-4AE0-AF92-C7F7B045770A}" destId="{498DE290-8BA2-436D-98F2-F4E42CF67AC9}" srcOrd="1" destOrd="0" presId="urn:microsoft.com/office/officeart/2005/8/layout/lProcess2"/>
    <dgm:cxn modelId="{15BE6B6F-847E-44F3-8CA1-B5B7940E83C1}" type="presParOf" srcId="{D8873BD4-DEAE-4AE0-AF92-C7F7B045770A}" destId="{591D50CE-465E-40A9-A52E-64DA7FBC7D34}" srcOrd="2" destOrd="0" presId="urn:microsoft.com/office/officeart/2005/8/layout/lProcess2"/>
    <dgm:cxn modelId="{F52C3746-3FF5-4EA1-BF25-0CE206B0AD5E}" type="presParOf" srcId="{591D50CE-465E-40A9-A52E-64DA7FBC7D34}" destId="{8C4AC22B-595D-4D9A-8385-EEB5033F7879}" srcOrd="0" destOrd="0" presId="urn:microsoft.com/office/officeart/2005/8/layout/lProcess2"/>
    <dgm:cxn modelId="{4C77628D-633A-4255-8A5B-B7F7FB56D090}" type="presParOf" srcId="{8C4AC22B-595D-4D9A-8385-EEB5033F7879}" destId="{4D0ECF85-ADAA-4EB0-BEBF-0760907662EA}" srcOrd="0" destOrd="0" presId="urn:microsoft.com/office/officeart/2005/8/layout/lProcess2"/>
    <dgm:cxn modelId="{9FB1D29C-400E-4E5F-93D0-2E2BF1AD0FC4}" type="presParOf" srcId="{8C4AC22B-595D-4D9A-8385-EEB5033F7879}" destId="{0F797BB4-3F29-496B-8D53-37FF515AB4AC}" srcOrd="1" destOrd="0" presId="urn:microsoft.com/office/officeart/2005/8/layout/lProcess2"/>
    <dgm:cxn modelId="{DCB73147-E7B1-40BC-8B69-8F4B03B10C58}" type="presParOf" srcId="{8C4AC22B-595D-4D9A-8385-EEB5033F7879}" destId="{1A44C726-9EB0-4980-B6EF-ECE0381C6BE0}" srcOrd="2" destOrd="0" presId="urn:microsoft.com/office/officeart/2005/8/layout/lProcess2"/>
    <dgm:cxn modelId="{EF2A76D0-5732-4591-A0D7-86C932AA4474}" type="presParOf" srcId="{8C4AC22B-595D-4D9A-8385-EEB5033F7879}" destId="{EC66E42F-A96A-4B04-B880-25475E35FBEA}" srcOrd="3" destOrd="0" presId="urn:microsoft.com/office/officeart/2005/8/layout/lProcess2"/>
    <dgm:cxn modelId="{28EF9EA5-D58A-48FF-824E-2E26E8DF501D}" type="presParOf" srcId="{8C4AC22B-595D-4D9A-8385-EEB5033F7879}" destId="{66F55A1F-0527-49E3-87BB-B283E03968BC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4671DFA-B377-4ADD-B521-AC8E82E3A6FC}" type="doc">
      <dgm:prSet loTypeId="urn:microsoft.com/office/officeart/2008/layout/VerticalCurvedList" loCatId="list" qsTypeId="urn:microsoft.com/office/officeart/2005/8/quickstyle/3d3" qsCatId="3D" csTypeId="urn:microsoft.com/office/officeart/2005/8/colors/accent1_4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3B247C47-3F54-4FB2-8D59-DAA752FEEB0B}">
      <dgm:prSet phldrT="[Текст]" custT="1"/>
      <dgm:spPr bwMode="auto"/>
      <dgm:t>
        <a:bodyPr/>
        <a:lstStyle/>
        <a:p>
          <a:pPr>
            <a:defRPr/>
          </a:pPr>
          <a:r>
            <a:rPr lang="ru-RU" sz="1800">
              <a:latin typeface="Times New Roman"/>
              <a:cs typeface="Times New Roman"/>
            </a:rPr>
            <a:t>сохранение установленных соотношений по уровню оплаты труда отдельных категорий работников муниципальных учреждений, попадающих под указы Президента Российской Федерации от 2012 года </a:t>
          </a:r>
          <a:endParaRPr lang="ru-RU" sz="1800"/>
        </a:p>
      </dgm:t>
    </dgm:pt>
    <dgm:pt modelId="{BB50ED30-CC03-4AA5-B596-D8AC71EA16D3}" type="parTrans" cxnId="{96B1C726-BCD2-4E5B-ACBB-7F862D1B8621}">
      <dgm:prSet/>
      <dgm:spPr bwMode="auto"/>
      <dgm:t>
        <a:bodyPr/>
        <a:lstStyle/>
        <a:p>
          <a:pPr>
            <a:defRPr/>
          </a:pPr>
          <a:endParaRPr lang="ru-RU" sz="1600"/>
        </a:p>
      </dgm:t>
    </dgm:pt>
    <dgm:pt modelId="{C744A171-20B5-4251-BF26-C28CF4BB731F}" type="sibTrans" cxnId="{96B1C726-BCD2-4E5B-ACBB-7F862D1B8621}">
      <dgm:prSet/>
      <dgm:spPr bwMode="auto"/>
      <dgm:t>
        <a:bodyPr/>
        <a:lstStyle/>
        <a:p>
          <a:pPr>
            <a:defRPr/>
          </a:pPr>
          <a:endParaRPr lang="ru-RU" sz="1600"/>
        </a:p>
      </dgm:t>
    </dgm:pt>
    <dgm:pt modelId="{6D74145E-E5AF-42A8-856F-C65088527CE2}">
      <dgm:prSet phldrT="[Текст]" custT="1"/>
      <dgm:spPr bwMode="auto"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>
            <a:defRPr/>
          </a:pPr>
          <a:r>
            <a:rPr lang="ru-RU" sz="1800">
              <a:latin typeface="Times New Roman"/>
              <a:cs typeface="Times New Roman"/>
            </a:rPr>
            <a:t>поддержка доступа негосударственных организаций (некоммерческих, коммерческих) к предоставлению услуг в социальной сфере в городе Покачи</a:t>
          </a:r>
          <a:endParaRPr lang="ru-RU" sz="1800"/>
        </a:p>
      </dgm:t>
    </dgm:pt>
    <dgm:pt modelId="{CA5392ED-EF62-4991-A6DF-8BB90A2D3ADF}" type="parTrans" cxnId="{BC0F605C-3F97-4C60-889C-CB88E2B6A8E9}">
      <dgm:prSet/>
      <dgm:spPr bwMode="auto"/>
      <dgm:t>
        <a:bodyPr/>
        <a:lstStyle/>
        <a:p>
          <a:pPr>
            <a:defRPr/>
          </a:pPr>
          <a:endParaRPr lang="ru-RU" sz="1600"/>
        </a:p>
      </dgm:t>
    </dgm:pt>
    <dgm:pt modelId="{AE784A79-5433-4891-B893-20BFAD691FF4}" type="sibTrans" cxnId="{BC0F605C-3F97-4C60-889C-CB88E2B6A8E9}">
      <dgm:prSet/>
      <dgm:spPr bwMode="auto"/>
      <dgm:t>
        <a:bodyPr/>
        <a:lstStyle/>
        <a:p>
          <a:pPr>
            <a:defRPr/>
          </a:pPr>
          <a:endParaRPr lang="ru-RU" sz="1600"/>
        </a:p>
      </dgm:t>
    </dgm:pt>
    <dgm:pt modelId="{BFA585DC-0F0A-4E7E-A68B-F39A3792CD25}">
      <dgm:prSet phldrT="[Текст]" custT="1"/>
      <dgm:spPr bwMode="auto">
        <a:solidFill>
          <a:srgbClr val="0070C0"/>
        </a:solidFill>
      </dgm:spPr>
      <dgm:t>
        <a:bodyPr/>
        <a:lstStyle/>
        <a:p>
          <a:pPr>
            <a:defRPr/>
          </a:pPr>
          <a:r>
            <a:rPr lang="ru-RU" sz="1800">
              <a:latin typeface="Times New Roman"/>
              <a:cs typeface="Times New Roman"/>
            </a:rPr>
            <a:t>реализации основных положений Указа Президента Российской Федерации от 7 мая 2024 года № 309 «О национальных целях развития Российской Федерации на период до 2030 года и на перспективу до 2036 года»</a:t>
          </a:r>
          <a:endParaRPr/>
        </a:p>
      </dgm:t>
    </dgm:pt>
    <dgm:pt modelId="{C561A34C-0023-493E-9E50-CD0A5F4EFDB2}" type="parTrans" cxnId="{47D5A355-BC8A-47B1-868A-C487CE013257}">
      <dgm:prSet/>
      <dgm:spPr bwMode="auto"/>
      <dgm:t>
        <a:bodyPr/>
        <a:lstStyle/>
        <a:p>
          <a:pPr>
            <a:defRPr/>
          </a:pPr>
          <a:endParaRPr lang="ru-RU" sz="1600"/>
        </a:p>
      </dgm:t>
    </dgm:pt>
    <dgm:pt modelId="{6D17B5FC-4251-4EAF-97E3-2B1E02B64FCC}" type="sibTrans" cxnId="{47D5A355-BC8A-47B1-868A-C487CE013257}">
      <dgm:prSet/>
      <dgm:spPr bwMode="auto"/>
      <dgm:t>
        <a:bodyPr/>
        <a:lstStyle/>
        <a:p>
          <a:pPr>
            <a:defRPr/>
          </a:pPr>
          <a:endParaRPr lang="ru-RU" sz="1600"/>
        </a:p>
      </dgm:t>
    </dgm:pt>
    <dgm:pt modelId="{4510CC51-C802-441C-970C-13BCD73983FF}">
      <dgm:prSet phldrT="[Текст]" custT="1"/>
      <dgm:spPr bwMode="auto"/>
      <dgm:t>
        <a:bodyPr/>
        <a:lstStyle/>
        <a:p>
          <a:pPr>
            <a:defRPr/>
          </a:pPr>
          <a:r>
            <a:rPr lang="ru-RU" sz="1800">
              <a:latin typeface="Times New Roman"/>
              <a:cs typeface="Times New Roman"/>
            </a:rPr>
            <a:t>обеспечение расходов на оплату труда исходя из среднего показателя фактически занятых ставок; «Указники» - исходя из среднесписочной численности </a:t>
          </a:r>
          <a:endParaRPr/>
        </a:p>
      </dgm:t>
    </dgm:pt>
    <dgm:pt modelId="{658F5A7B-2254-48EE-8540-B0E0ED41F0C7}" type="parTrans" cxnId="{A21C8758-677D-469D-81F7-5B189F2596E1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2328041-4645-441E-8CB8-4FC092F97C5E}" type="sibTrans" cxnId="{A21C8758-677D-469D-81F7-5B189F2596E1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02952FA4-DCF9-4F06-872C-809FA0717E42}">
      <dgm:prSet phldrT="[Текст]" custT="1"/>
      <dgm:spPr bwMode="auto"/>
      <dgm:t>
        <a:bodyPr/>
        <a:lstStyle/>
        <a:p>
          <a:pPr>
            <a:defRPr/>
          </a:pPr>
          <a:r>
            <a:rPr lang="ru-RU" sz="1600">
              <a:latin typeface="Times New Roman"/>
              <a:cs typeface="Times New Roman"/>
            </a:rPr>
            <a:t>обеспечение индексации ФОТ на 4% с 01.10.2025 категорий работников, не попадающих под указы Президента Российской Федерации от 2012 года,  соблюдение минимального размера оплаты труда (49 368,0 рублей</a:t>
          </a:r>
          <a:r>
            <a:rPr lang="ru-RU" sz="1800">
              <a:latin typeface="Times New Roman"/>
              <a:cs typeface="Times New Roman"/>
            </a:rPr>
            <a:t>) </a:t>
          </a:r>
          <a:endParaRPr/>
        </a:p>
      </dgm:t>
    </dgm:pt>
    <dgm:pt modelId="{2B668D65-7DA1-4102-A439-8B7F0C76E26B}" type="parTrans" cxnId="{26E802AD-18A4-4ABE-BEF6-E1D59C047CB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47603B7-F3BD-47A1-BB42-1B344C76CA0F}" type="sibTrans" cxnId="{26E802AD-18A4-4ABE-BEF6-E1D59C047CB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99126ABC-DBAA-4A22-AD00-F36988EC2416}" type="pres">
      <dgm:prSet presAssocID="{D4671DFA-B377-4ADD-B521-AC8E82E3A6FC}" presName="Name0" presStyleCnt="0">
        <dgm:presLayoutVars>
          <dgm:chMax val="7"/>
          <dgm:chPref val="7"/>
          <dgm:dir/>
        </dgm:presLayoutVars>
      </dgm:prSet>
      <dgm:spPr bwMode="auto"/>
    </dgm:pt>
    <dgm:pt modelId="{6B4CEE66-17C0-4668-A4DE-D161971C6672}" type="pres">
      <dgm:prSet presAssocID="{D4671DFA-B377-4ADD-B521-AC8E82E3A6FC}" presName="Name1" presStyleCnt="0"/>
      <dgm:spPr bwMode="auto"/>
    </dgm:pt>
    <dgm:pt modelId="{4507705E-9C11-4658-8E7F-C4E7EB0CD758}" type="pres">
      <dgm:prSet presAssocID="{D4671DFA-B377-4ADD-B521-AC8E82E3A6FC}" presName="cycle" presStyleCnt="0"/>
      <dgm:spPr bwMode="auto"/>
    </dgm:pt>
    <dgm:pt modelId="{78847747-5E4B-4E07-9843-B6D257F2AE78}" type="pres">
      <dgm:prSet presAssocID="{D4671DFA-B377-4ADD-B521-AC8E82E3A6FC}" presName="srcNode" presStyleLbl="node1" presStyleIdx="0" presStyleCnt="5"/>
      <dgm:spPr bwMode="auto"/>
    </dgm:pt>
    <dgm:pt modelId="{3D91EF81-4143-44E7-98AE-66CD7CEB34A6}" type="pres">
      <dgm:prSet presAssocID="{D4671DFA-B377-4ADD-B521-AC8E82E3A6FC}" presName="conn" presStyleLbl="parChTrans1D2" presStyleIdx="0" presStyleCnt="1"/>
      <dgm:spPr bwMode="auto"/>
    </dgm:pt>
    <dgm:pt modelId="{E68AC911-38AD-438F-A2D5-B4CF088515DE}" type="pres">
      <dgm:prSet presAssocID="{D4671DFA-B377-4ADD-B521-AC8E82E3A6FC}" presName="extraNode" presStyleLbl="node1" presStyleIdx="0" presStyleCnt="5"/>
      <dgm:spPr bwMode="auto"/>
    </dgm:pt>
    <dgm:pt modelId="{4514E2AB-9C6C-4CF3-8892-D267A7ACD063}" type="pres">
      <dgm:prSet presAssocID="{D4671DFA-B377-4ADD-B521-AC8E82E3A6FC}" presName="dstNode" presStyleLbl="node1" presStyleIdx="0" presStyleCnt="5"/>
      <dgm:spPr bwMode="auto"/>
    </dgm:pt>
    <dgm:pt modelId="{93B61A48-AEA7-4D90-A833-5C87914AE99C}" type="pres">
      <dgm:prSet presAssocID="{3B247C47-3F54-4FB2-8D59-DAA752FEEB0B}" presName="text_1" presStyleLbl="node1" presStyleIdx="0" presStyleCnt="5">
        <dgm:presLayoutVars>
          <dgm:bulletEnabled val="1"/>
        </dgm:presLayoutVars>
      </dgm:prSet>
      <dgm:spPr bwMode="auto"/>
    </dgm:pt>
    <dgm:pt modelId="{AECD150C-60E3-490E-BCAC-436C0D8B1709}" type="pres">
      <dgm:prSet presAssocID="{3B247C47-3F54-4FB2-8D59-DAA752FEEB0B}" presName="accent_1" presStyleCnt="0"/>
      <dgm:spPr bwMode="auto"/>
    </dgm:pt>
    <dgm:pt modelId="{7520187D-3E73-47B7-B853-362AA5C4AF6B}" type="pres">
      <dgm:prSet presAssocID="{3B247C47-3F54-4FB2-8D59-DAA752FEEB0B}" presName="accentRepeatNode" presStyleLbl="solidFgAcc1" presStyleIdx="0" presStyleCnt="5"/>
      <dgm:spPr bwMode="auto"/>
    </dgm:pt>
    <dgm:pt modelId="{9F19FBE0-A68C-41E6-A868-399109528AE7}" type="pres">
      <dgm:prSet presAssocID="{02952FA4-DCF9-4F06-872C-809FA0717E42}" presName="text_2" presStyleLbl="node1" presStyleIdx="1" presStyleCnt="5">
        <dgm:presLayoutVars>
          <dgm:bulletEnabled val="1"/>
        </dgm:presLayoutVars>
      </dgm:prSet>
      <dgm:spPr bwMode="auto"/>
    </dgm:pt>
    <dgm:pt modelId="{14A9FAFC-8654-4774-9FD8-27499A2526CD}" type="pres">
      <dgm:prSet presAssocID="{02952FA4-DCF9-4F06-872C-809FA0717E42}" presName="accent_2" presStyleCnt="0"/>
      <dgm:spPr bwMode="auto"/>
    </dgm:pt>
    <dgm:pt modelId="{64117266-D6F3-4276-841E-38D272111842}" type="pres">
      <dgm:prSet presAssocID="{02952FA4-DCF9-4F06-872C-809FA0717E42}" presName="accentRepeatNode" presStyleLbl="solidFgAcc1" presStyleIdx="1" presStyleCnt="5"/>
      <dgm:spPr bwMode="auto"/>
    </dgm:pt>
    <dgm:pt modelId="{16279C9A-1E45-4CEC-AF95-50B8FB853665}" type="pres">
      <dgm:prSet presAssocID="{4510CC51-C802-441C-970C-13BCD73983FF}" presName="text_3" presStyleLbl="node1" presStyleIdx="2" presStyleCnt="5">
        <dgm:presLayoutVars>
          <dgm:bulletEnabled val="1"/>
        </dgm:presLayoutVars>
      </dgm:prSet>
      <dgm:spPr bwMode="auto"/>
    </dgm:pt>
    <dgm:pt modelId="{36FF1A2C-E7F3-4BB3-8FFE-44247EB7B2F1}" type="pres">
      <dgm:prSet presAssocID="{4510CC51-C802-441C-970C-13BCD73983FF}" presName="accent_3" presStyleCnt="0"/>
      <dgm:spPr bwMode="auto"/>
    </dgm:pt>
    <dgm:pt modelId="{3DF5F377-35B1-4A8E-958E-826F6FA19E18}" type="pres">
      <dgm:prSet presAssocID="{4510CC51-C802-441C-970C-13BCD73983FF}" presName="accentRepeatNode" presStyleLbl="solidFgAcc1" presStyleIdx="2" presStyleCnt="5"/>
      <dgm:spPr bwMode="auto"/>
    </dgm:pt>
    <dgm:pt modelId="{0A7DB504-C489-4EE3-AF7C-DADDF8B7D9B3}" type="pres">
      <dgm:prSet presAssocID="{6D74145E-E5AF-42A8-856F-C65088527CE2}" presName="text_4" presStyleLbl="node1" presStyleIdx="3" presStyleCnt="5">
        <dgm:presLayoutVars>
          <dgm:bulletEnabled val="1"/>
        </dgm:presLayoutVars>
      </dgm:prSet>
      <dgm:spPr bwMode="auto"/>
    </dgm:pt>
    <dgm:pt modelId="{DFEF0E12-7C34-4AA1-90C5-6832696F53BC}" type="pres">
      <dgm:prSet presAssocID="{6D74145E-E5AF-42A8-856F-C65088527CE2}" presName="accent_4" presStyleCnt="0"/>
      <dgm:spPr bwMode="auto"/>
    </dgm:pt>
    <dgm:pt modelId="{EF016EFB-C5D1-4EB7-AC07-244A3EC251EC}" type="pres">
      <dgm:prSet presAssocID="{6D74145E-E5AF-42A8-856F-C65088527CE2}" presName="accentRepeatNode" presStyleLbl="solidFgAcc1" presStyleIdx="3" presStyleCnt="5"/>
      <dgm:spPr bwMode="auto"/>
    </dgm:pt>
    <dgm:pt modelId="{F9D4CA28-E139-4A5D-9771-63A7E9B6D2F7}" type="pres">
      <dgm:prSet presAssocID="{BFA585DC-0F0A-4E7E-A68B-F39A3792CD25}" presName="text_5" presStyleLbl="node1" presStyleIdx="4" presStyleCnt="5">
        <dgm:presLayoutVars>
          <dgm:bulletEnabled val="1"/>
        </dgm:presLayoutVars>
      </dgm:prSet>
      <dgm:spPr bwMode="auto"/>
    </dgm:pt>
    <dgm:pt modelId="{90B4099C-61BD-46CA-8CE0-D7600DC86360}" type="pres">
      <dgm:prSet presAssocID="{BFA585DC-0F0A-4E7E-A68B-F39A3792CD25}" presName="accent_5" presStyleCnt="0"/>
      <dgm:spPr bwMode="auto"/>
    </dgm:pt>
    <dgm:pt modelId="{FFD50D26-EB54-49DE-B2CC-84988D2CB4E0}" type="pres">
      <dgm:prSet presAssocID="{BFA585DC-0F0A-4E7E-A68B-F39A3792CD25}" presName="accentRepeatNode" presStyleLbl="solidFgAcc1" presStyleIdx="4" presStyleCnt="5"/>
      <dgm:spPr bwMode="auto"/>
    </dgm:pt>
  </dgm:ptLst>
  <dgm:cxnLst>
    <dgm:cxn modelId="{AF579302-680A-496E-9CEC-38268F56E0B4}" type="presOf" srcId="{4510CC51-C802-441C-970C-13BCD73983FF}" destId="{16279C9A-1E45-4CEC-AF95-50B8FB853665}" srcOrd="0" destOrd="0" presId="urn:microsoft.com/office/officeart/2008/layout/VerticalCurvedList"/>
    <dgm:cxn modelId="{F51F1D19-A300-47D8-B8EC-EDEB646EA82C}" type="presOf" srcId="{BFA585DC-0F0A-4E7E-A68B-F39A3792CD25}" destId="{F9D4CA28-E139-4A5D-9771-63A7E9B6D2F7}" srcOrd="0" destOrd="0" presId="urn:microsoft.com/office/officeart/2008/layout/VerticalCurvedList"/>
    <dgm:cxn modelId="{96B1C726-BCD2-4E5B-ACBB-7F862D1B8621}" srcId="{D4671DFA-B377-4ADD-B521-AC8E82E3A6FC}" destId="{3B247C47-3F54-4FB2-8D59-DAA752FEEB0B}" srcOrd="0" destOrd="0" parTransId="{BB50ED30-CC03-4AA5-B596-D8AC71EA16D3}" sibTransId="{C744A171-20B5-4251-BF26-C28CF4BB731F}"/>
    <dgm:cxn modelId="{BC0F605C-3F97-4C60-889C-CB88E2B6A8E9}" srcId="{D4671DFA-B377-4ADD-B521-AC8E82E3A6FC}" destId="{6D74145E-E5AF-42A8-856F-C65088527CE2}" srcOrd="3" destOrd="0" parTransId="{CA5392ED-EF62-4991-A6DF-8BB90A2D3ADF}" sibTransId="{AE784A79-5433-4891-B893-20BFAD691FF4}"/>
    <dgm:cxn modelId="{D7AF3842-5836-4687-8B51-D492DC2CDB35}" type="presOf" srcId="{C744A171-20B5-4251-BF26-C28CF4BB731F}" destId="{3D91EF81-4143-44E7-98AE-66CD7CEB34A6}" srcOrd="0" destOrd="0" presId="urn:microsoft.com/office/officeart/2008/layout/VerticalCurvedList"/>
    <dgm:cxn modelId="{182BDE47-6260-4955-8E7F-C71F2761D060}" type="presOf" srcId="{02952FA4-DCF9-4F06-872C-809FA0717E42}" destId="{9F19FBE0-A68C-41E6-A868-399109528AE7}" srcOrd="0" destOrd="0" presId="urn:microsoft.com/office/officeart/2008/layout/VerticalCurvedList"/>
    <dgm:cxn modelId="{47D5A355-BC8A-47B1-868A-C487CE013257}" srcId="{D4671DFA-B377-4ADD-B521-AC8E82E3A6FC}" destId="{BFA585DC-0F0A-4E7E-A68B-F39A3792CD25}" srcOrd="4" destOrd="0" parTransId="{C561A34C-0023-493E-9E50-CD0A5F4EFDB2}" sibTransId="{6D17B5FC-4251-4EAF-97E3-2B1E02B64FCC}"/>
    <dgm:cxn modelId="{A21C8758-677D-469D-81F7-5B189F2596E1}" srcId="{D4671DFA-B377-4ADD-B521-AC8E82E3A6FC}" destId="{4510CC51-C802-441C-970C-13BCD73983FF}" srcOrd="2" destOrd="0" parTransId="{658F5A7B-2254-48EE-8540-B0E0ED41F0C7}" sibTransId="{A2328041-4645-441E-8CB8-4FC092F97C5E}"/>
    <dgm:cxn modelId="{4261338C-6976-486C-87C7-0B8BCC805B72}" type="presOf" srcId="{3B247C47-3F54-4FB2-8D59-DAA752FEEB0B}" destId="{93B61A48-AEA7-4D90-A833-5C87914AE99C}" srcOrd="0" destOrd="0" presId="urn:microsoft.com/office/officeart/2008/layout/VerticalCurvedList"/>
    <dgm:cxn modelId="{26E802AD-18A4-4ABE-BEF6-E1D59C047CB8}" srcId="{D4671DFA-B377-4ADD-B521-AC8E82E3A6FC}" destId="{02952FA4-DCF9-4F06-872C-809FA0717E42}" srcOrd="1" destOrd="0" parTransId="{2B668D65-7DA1-4102-A439-8B7F0C76E26B}" sibTransId="{747603B7-F3BD-47A1-BB42-1B344C76CA0F}"/>
    <dgm:cxn modelId="{637900C7-3B36-4FB4-B41B-10167EBB42C9}" type="presOf" srcId="{6D74145E-E5AF-42A8-856F-C65088527CE2}" destId="{0A7DB504-C489-4EE3-AF7C-DADDF8B7D9B3}" srcOrd="0" destOrd="0" presId="urn:microsoft.com/office/officeart/2008/layout/VerticalCurvedList"/>
    <dgm:cxn modelId="{FEF5BFC9-3EF4-466B-9A0E-DBB403D460F3}" type="presOf" srcId="{D4671DFA-B377-4ADD-B521-AC8E82E3A6FC}" destId="{99126ABC-DBAA-4A22-AD00-F36988EC2416}" srcOrd="0" destOrd="0" presId="urn:microsoft.com/office/officeart/2008/layout/VerticalCurvedList"/>
    <dgm:cxn modelId="{B28FB319-9F84-4451-88A3-F03619E90ACE}" type="presParOf" srcId="{99126ABC-DBAA-4A22-AD00-F36988EC2416}" destId="{6B4CEE66-17C0-4668-A4DE-D161971C6672}" srcOrd="0" destOrd="0" presId="urn:microsoft.com/office/officeart/2008/layout/VerticalCurvedList"/>
    <dgm:cxn modelId="{75F78A87-B611-4EB5-AB9A-ACF8DF693BCC}" type="presParOf" srcId="{6B4CEE66-17C0-4668-A4DE-D161971C6672}" destId="{4507705E-9C11-4658-8E7F-C4E7EB0CD758}" srcOrd="0" destOrd="0" presId="urn:microsoft.com/office/officeart/2008/layout/VerticalCurvedList"/>
    <dgm:cxn modelId="{6A080024-7FAD-46B0-ABB3-4877CA019A6B}" type="presParOf" srcId="{4507705E-9C11-4658-8E7F-C4E7EB0CD758}" destId="{78847747-5E4B-4E07-9843-B6D257F2AE78}" srcOrd="0" destOrd="0" presId="urn:microsoft.com/office/officeart/2008/layout/VerticalCurvedList"/>
    <dgm:cxn modelId="{A65D6046-1AF6-4E5B-8646-2DCB4AD52B7C}" type="presParOf" srcId="{4507705E-9C11-4658-8E7F-C4E7EB0CD758}" destId="{3D91EF81-4143-44E7-98AE-66CD7CEB34A6}" srcOrd="1" destOrd="0" presId="urn:microsoft.com/office/officeart/2008/layout/VerticalCurvedList"/>
    <dgm:cxn modelId="{E0ADF77D-73A1-4C76-951D-582904B7995A}" type="presParOf" srcId="{4507705E-9C11-4658-8E7F-C4E7EB0CD758}" destId="{E68AC911-38AD-438F-A2D5-B4CF088515DE}" srcOrd="2" destOrd="0" presId="urn:microsoft.com/office/officeart/2008/layout/VerticalCurvedList"/>
    <dgm:cxn modelId="{AAC2C76F-6619-404E-857B-AFEAE7A160BF}" type="presParOf" srcId="{4507705E-9C11-4658-8E7F-C4E7EB0CD758}" destId="{4514E2AB-9C6C-4CF3-8892-D267A7ACD063}" srcOrd="3" destOrd="0" presId="urn:microsoft.com/office/officeart/2008/layout/VerticalCurvedList"/>
    <dgm:cxn modelId="{6BD9422C-3A93-4A69-B9FC-64F2C1C94E2E}" type="presParOf" srcId="{6B4CEE66-17C0-4668-A4DE-D161971C6672}" destId="{93B61A48-AEA7-4D90-A833-5C87914AE99C}" srcOrd="1" destOrd="0" presId="urn:microsoft.com/office/officeart/2008/layout/VerticalCurvedList"/>
    <dgm:cxn modelId="{0DFF8F0C-F31A-49F0-A679-F5F4FA8DE56A}" type="presParOf" srcId="{6B4CEE66-17C0-4668-A4DE-D161971C6672}" destId="{AECD150C-60E3-490E-BCAC-436C0D8B1709}" srcOrd="2" destOrd="0" presId="urn:microsoft.com/office/officeart/2008/layout/VerticalCurvedList"/>
    <dgm:cxn modelId="{2F9982A2-8524-4207-B5EA-191E0A885DC1}" type="presParOf" srcId="{AECD150C-60E3-490E-BCAC-436C0D8B1709}" destId="{7520187D-3E73-47B7-B853-362AA5C4AF6B}" srcOrd="0" destOrd="0" presId="urn:microsoft.com/office/officeart/2008/layout/VerticalCurvedList"/>
    <dgm:cxn modelId="{44B56D8D-030C-4C5B-8C3A-A780FFF26FDC}" type="presParOf" srcId="{6B4CEE66-17C0-4668-A4DE-D161971C6672}" destId="{9F19FBE0-A68C-41E6-A868-399109528AE7}" srcOrd="3" destOrd="0" presId="urn:microsoft.com/office/officeart/2008/layout/VerticalCurvedList"/>
    <dgm:cxn modelId="{4D4877B9-DBD5-4AF1-9C3C-156182E9D208}" type="presParOf" srcId="{6B4CEE66-17C0-4668-A4DE-D161971C6672}" destId="{14A9FAFC-8654-4774-9FD8-27499A2526CD}" srcOrd="4" destOrd="0" presId="urn:microsoft.com/office/officeart/2008/layout/VerticalCurvedList"/>
    <dgm:cxn modelId="{3EEE6755-3701-4E3D-BC19-4775CE747A83}" type="presParOf" srcId="{14A9FAFC-8654-4774-9FD8-27499A2526CD}" destId="{64117266-D6F3-4276-841E-38D272111842}" srcOrd="0" destOrd="0" presId="urn:microsoft.com/office/officeart/2008/layout/VerticalCurvedList"/>
    <dgm:cxn modelId="{4C733682-31D6-432B-A087-6F3D45F641AC}" type="presParOf" srcId="{6B4CEE66-17C0-4668-A4DE-D161971C6672}" destId="{16279C9A-1E45-4CEC-AF95-50B8FB853665}" srcOrd="5" destOrd="0" presId="urn:microsoft.com/office/officeart/2008/layout/VerticalCurvedList"/>
    <dgm:cxn modelId="{3CFD000B-9D99-4907-82A6-3AC54C816135}" type="presParOf" srcId="{6B4CEE66-17C0-4668-A4DE-D161971C6672}" destId="{36FF1A2C-E7F3-4BB3-8FFE-44247EB7B2F1}" srcOrd="6" destOrd="0" presId="urn:microsoft.com/office/officeart/2008/layout/VerticalCurvedList"/>
    <dgm:cxn modelId="{D4FF8209-6471-4C7D-A1DD-593DB7CB4F63}" type="presParOf" srcId="{36FF1A2C-E7F3-4BB3-8FFE-44247EB7B2F1}" destId="{3DF5F377-35B1-4A8E-958E-826F6FA19E18}" srcOrd="0" destOrd="0" presId="urn:microsoft.com/office/officeart/2008/layout/VerticalCurvedList"/>
    <dgm:cxn modelId="{D2041E07-A599-4374-9E74-6B9EE893FB15}" type="presParOf" srcId="{6B4CEE66-17C0-4668-A4DE-D161971C6672}" destId="{0A7DB504-C489-4EE3-AF7C-DADDF8B7D9B3}" srcOrd="7" destOrd="0" presId="urn:microsoft.com/office/officeart/2008/layout/VerticalCurvedList"/>
    <dgm:cxn modelId="{57802702-E6B8-43DC-B217-5BF1FEA1E6E3}" type="presParOf" srcId="{6B4CEE66-17C0-4668-A4DE-D161971C6672}" destId="{DFEF0E12-7C34-4AA1-90C5-6832696F53BC}" srcOrd="8" destOrd="0" presId="urn:microsoft.com/office/officeart/2008/layout/VerticalCurvedList"/>
    <dgm:cxn modelId="{6F6DE1CA-1C88-4037-A50A-D66044693744}" type="presParOf" srcId="{DFEF0E12-7C34-4AA1-90C5-6832696F53BC}" destId="{EF016EFB-C5D1-4EB7-AC07-244A3EC251EC}" srcOrd="0" destOrd="0" presId="urn:microsoft.com/office/officeart/2008/layout/VerticalCurvedList"/>
    <dgm:cxn modelId="{CCD94C3D-895B-4CA1-AA6F-B13C242C1DF4}" type="presParOf" srcId="{6B4CEE66-17C0-4668-A4DE-D161971C6672}" destId="{F9D4CA28-E139-4A5D-9771-63A7E9B6D2F7}" srcOrd="9" destOrd="0" presId="urn:microsoft.com/office/officeart/2008/layout/VerticalCurvedList"/>
    <dgm:cxn modelId="{7156182B-5E8D-408D-8B12-A9A556E9DBC2}" type="presParOf" srcId="{6B4CEE66-17C0-4668-A4DE-D161971C6672}" destId="{90B4099C-61BD-46CA-8CE0-D7600DC86360}" srcOrd="10" destOrd="0" presId="urn:microsoft.com/office/officeart/2008/layout/VerticalCurvedList"/>
    <dgm:cxn modelId="{F09EA6CA-E626-4D38-A9AE-B2FF41C44B8F}" type="presParOf" srcId="{90B4099C-61BD-46CA-8CE0-D7600DC86360}" destId="{FFD50D26-EB54-49DE-B2CC-84988D2CB4E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D7963C8-E485-4A7F-A99D-C2E1CE568337}" type="doc">
      <dgm:prSet loTypeId="urn:microsoft.com/office/officeart/2005/8/layout/lProcess2" loCatId="list" qsTypeId="urn:microsoft.com/office/officeart/2005/8/quickstyle/3d2" qsCatId="3D" csTypeId="urn:microsoft.com/office/officeart/2005/8/colors/colorful5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9182BECA-C4F2-4B2E-BA2E-78A532F8A8B7}">
      <dgm:prSet phldrT="[Текст]" custT="1"/>
      <dgm:spPr bwMode="auto"/>
      <dgm:t>
        <a:bodyPr/>
        <a:lstStyle/>
        <a:p>
          <a:pPr>
            <a:defRPr/>
          </a:pPr>
          <a:r>
            <a:rPr lang="ru-RU" sz="2000">
              <a:latin typeface="Times New Roman"/>
              <a:cs typeface="Times New Roman"/>
            </a:rPr>
            <a:t>Инициативные проекты</a:t>
          </a:r>
          <a:endParaRPr/>
        </a:p>
      </dgm:t>
    </dgm:pt>
    <dgm:pt modelId="{59F07490-8C88-4A65-A5B7-C62F5B93DB29}" type="parTrans" cxnId="{1A377E47-A571-4B28-9E68-AC7162B39EE2}">
      <dgm:prSet/>
      <dgm:spPr bwMode="auto"/>
      <dgm:t>
        <a:bodyPr/>
        <a:lstStyle/>
        <a:p>
          <a:pPr>
            <a:defRPr/>
          </a:pPr>
          <a:endParaRPr lang="ru-RU" sz="1800">
            <a:latin typeface="Times New Roman"/>
            <a:cs typeface="Times New Roman"/>
          </a:endParaRPr>
        </a:p>
      </dgm:t>
    </dgm:pt>
    <dgm:pt modelId="{D196A225-AA47-414C-A92C-B77576F78D49}" type="sibTrans" cxnId="{1A377E47-A571-4B28-9E68-AC7162B39EE2}">
      <dgm:prSet/>
      <dgm:spPr bwMode="auto"/>
      <dgm:t>
        <a:bodyPr/>
        <a:lstStyle/>
        <a:p>
          <a:pPr>
            <a:defRPr/>
          </a:pPr>
          <a:endParaRPr lang="ru-RU" sz="1800">
            <a:latin typeface="Times New Roman"/>
            <a:cs typeface="Times New Roman"/>
          </a:endParaRPr>
        </a:p>
      </dgm:t>
    </dgm:pt>
    <dgm:pt modelId="{92ABF2B9-BF86-4148-B982-B8AAADF2F892}">
      <dgm:prSet phldrT="[Текст]" custT="1"/>
      <dgm:spPr bwMode="auto"/>
      <dgm:t>
        <a:bodyPr/>
        <a:lstStyle/>
        <a:p>
          <a:pPr algn="ctr">
            <a:defRPr/>
          </a:pPr>
          <a:r>
            <a:rPr lang="ru-RU" sz="1800">
              <a:latin typeface="Times New Roman"/>
              <a:cs typeface="Times New Roman"/>
            </a:rPr>
            <a:t>Реализация инициативных проектов внесенных инициаторами проектов – 484,0 тыс. руб.</a:t>
          </a:r>
          <a:endParaRPr/>
        </a:p>
      </dgm:t>
    </dgm:pt>
    <dgm:pt modelId="{0F8B2EBD-009B-44C6-9972-748159631FCB}" type="parTrans" cxnId="{F54C669F-69BF-4FFB-8AFA-DE7632B87AF0}">
      <dgm:prSet/>
      <dgm:spPr bwMode="auto"/>
      <dgm:t>
        <a:bodyPr/>
        <a:lstStyle/>
        <a:p>
          <a:pPr>
            <a:defRPr/>
          </a:pPr>
          <a:endParaRPr lang="ru-RU" sz="1800">
            <a:latin typeface="Times New Roman"/>
            <a:cs typeface="Times New Roman"/>
          </a:endParaRPr>
        </a:p>
      </dgm:t>
    </dgm:pt>
    <dgm:pt modelId="{FA762D83-D717-4B97-8D31-04FD269CBCB8}" type="sibTrans" cxnId="{F54C669F-69BF-4FFB-8AFA-DE7632B87AF0}">
      <dgm:prSet/>
      <dgm:spPr bwMode="auto"/>
      <dgm:t>
        <a:bodyPr/>
        <a:lstStyle/>
        <a:p>
          <a:pPr>
            <a:defRPr/>
          </a:pPr>
          <a:endParaRPr lang="ru-RU" sz="1800">
            <a:latin typeface="Times New Roman"/>
            <a:cs typeface="Times New Roman"/>
          </a:endParaRPr>
        </a:p>
      </dgm:t>
    </dgm:pt>
    <dgm:pt modelId="{39D9F6F6-ABB0-46D7-B896-F43D55B625EA}" type="pres">
      <dgm:prSet presAssocID="{1D7963C8-E485-4A7F-A99D-C2E1CE568337}" presName="theList" presStyleCnt="0">
        <dgm:presLayoutVars>
          <dgm:dir/>
          <dgm:animLvl val="lvl"/>
          <dgm:resizeHandles val="exact"/>
        </dgm:presLayoutVars>
      </dgm:prSet>
      <dgm:spPr bwMode="auto"/>
    </dgm:pt>
    <dgm:pt modelId="{9018005F-015A-497E-A7BE-BB861E58A208}" type="pres">
      <dgm:prSet presAssocID="{9182BECA-C4F2-4B2E-BA2E-78A532F8A8B7}" presName="compNode" presStyleCnt="0"/>
      <dgm:spPr bwMode="auto"/>
    </dgm:pt>
    <dgm:pt modelId="{C74C930C-BB3F-4F9F-99F4-49671DE39D95}" type="pres">
      <dgm:prSet presAssocID="{9182BECA-C4F2-4B2E-BA2E-78A532F8A8B7}" presName="aNode" presStyleLbl="bgShp" presStyleIdx="0" presStyleCnt="1" custScaleX="84904" custLinFactNeighborX="-10336" custLinFactNeighborY="370"/>
      <dgm:spPr bwMode="auto"/>
    </dgm:pt>
    <dgm:pt modelId="{3863C533-2C55-4177-8B58-446B7415F857}" type="pres">
      <dgm:prSet presAssocID="{9182BECA-C4F2-4B2E-BA2E-78A532F8A8B7}" presName="textNode" presStyleLbl="bgShp" presStyleIdx="0" presStyleCnt="1"/>
      <dgm:spPr bwMode="auto"/>
    </dgm:pt>
    <dgm:pt modelId="{C1B92524-F3F0-493D-8A4D-E122E8CDB02B}" type="pres">
      <dgm:prSet presAssocID="{9182BECA-C4F2-4B2E-BA2E-78A532F8A8B7}" presName="compChildNode" presStyleCnt="0"/>
      <dgm:spPr bwMode="auto"/>
    </dgm:pt>
    <dgm:pt modelId="{6EFC1AB0-B7C1-4D16-82E3-80A760B78A5E}" type="pres">
      <dgm:prSet presAssocID="{9182BECA-C4F2-4B2E-BA2E-78A532F8A8B7}" presName="theInnerList" presStyleCnt="0"/>
      <dgm:spPr bwMode="auto"/>
    </dgm:pt>
    <dgm:pt modelId="{F3FD8572-7FF8-4C61-B86B-D6288FA0D360}" type="pres">
      <dgm:prSet presAssocID="{92ABF2B9-BF86-4148-B982-B8AAADF2F892}" presName="childNode" presStyleLbl="node1" presStyleIdx="0" presStyleCnt="1" custScaleX="81238" custLinFactNeighborX="-9620" custLinFactNeighborY="-7088">
        <dgm:presLayoutVars>
          <dgm:bulletEnabled val="1"/>
        </dgm:presLayoutVars>
      </dgm:prSet>
      <dgm:spPr bwMode="auto"/>
    </dgm:pt>
  </dgm:ptLst>
  <dgm:cxnLst>
    <dgm:cxn modelId="{1A377E47-A571-4B28-9E68-AC7162B39EE2}" srcId="{1D7963C8-E485-4A7F-A99D-C2E1CE568337}" destId="{9182BECA-C4F2-4B2E-BA2E-78A532F8A8B7}" srcOrd="0" destOrd="0" parTransId="{59F07490-8C88-4A65-A5B7-C62F5B93DB29}" sibTransId="{D196A225-AA47-414C-A92C-B77576F78D49}"/>
    <dgm:cxn modelId="{BB68C46C-F32F-44EC-9845-1BDA2ECC952F}" type="presOf" srcId="{9182BECA-C4F2-4B2E-BA2E-78A532F8A8B7}" destId="{3863C533-2C55-4177-8B58-446B7415F857}" srcOrd="1" destOrd="0" presId="urn:microsoft.com/office/officeart/2005/8/layout/lProcess2"/>
    <dgm:cxn modelId="{2191D783-D667-475A-B5E8-4711360F7610}" type="presOf" srcId="{92ABF2B9-BF86-4148-B982-B8AAADF2F892}" destId="{F3FD8572-7FF8-4C61-B86B-D6288FA0D360}" srcOrd="0" destOrd="0" presId="urn:microsoft.com/office/officeart/2005/8/layout/lProcess2"/>
    <dgm:cxn modelId="{F54C669F-69BF-4FFB-8AFA-DE7632B87AF0}" srcId="{9182BECA-C4F2-4B2E-BA2E-78A532F8A8B7}" destId="{92ABF2B9-BF86-4148-B982-B8AAADF2F892}" srcOrd="0" destOrd="0" parTransId="{0F8B2EBD-009B-44C6-9972-748159631FCB}" sibTransId="{FA762D83-D717-4B97-8D31-04FD269CBCB8}"/>
    <dgm:cxn modelId="{3E07C4B3-8CE4-49D4-BB46-0DFDC137E16E}" type="presOf" srcId="{1D7963C8-E485-4A7F-A99D-C2E1CE568337}" destId="{39D9F6F6-ABB0-46D7-B896-F43D55B625EA}" srcOrd="0" destOrd="0" presId="urn:microsoft.com/office/officeart/2005/8/layout/lProcess2"/>
    <dgm:cxn modelId="{9AF9F0FE-FA43-44ED-B201-987EA6F43478}" type="presOf" srcId="{9182BECA-C4F2-4B2E-BA2E-78A532F8A8B7}" destId="{C74C930C-BB3F-4F9F-99F4-49671DE39D95}" srcOrd="0" destOrd="0" presId="urn:microsoft.com/office/officeart/2005/8/layout/lProcess2"/>
    <dgm:cxn modelId="{B36566D6-16D7-40B0-B73F-68E1311D8B21}" type="presParOf" srcId="{39D9F6F6-ABB0-46D7-B896-F43D55B625EA}" destId="{9018005F-015A-497E-A7BE-BB861E58A208}" srcOrd="0" destOrd="0" presId="urn:microsoft.com/office/officeart/2005/8/layout/lProcess2"/>
    <dgm:cxn modelId="{B0E48986-1DF3-42FE-9AFD-74A947018C25}" type="presParOf" srcId="{9018005F-015A-497E-A7BE-BB861E58A208}" destId="{C74C930C-BB3F-4F9F-99F4-49671DE39D95}" srcOrd="0" destOrd="0" presId="urn:microsoft.com/office/officeart/2005/8/layout/lProcess2"/>
    <dgm:cxn modelId="{0FF6187A-DB22-4439-8E79-BDDC2B752E85}" type="presParOf" srcId="{9018005F-015A-497E-A7BE-BB861E58A208}" destId="{3863C533-2C55-4177-8B58-446B7415F857}" srcOrd="1" destOrd="0" presId="urn:microsoft.com/office/officeart/2005/8/layout/lProcess2"/>
    <dgm:cxn modelId="{FC2EFFC0-4DF6-4EA2-B7F9-CF4DABB2CA38}" type="presParOf" srcId="{9018005F-015A-497E-A7BE-BB861E58A208}" destId="{C1B92524-F3F0-493D-8A4D-E122E8CDB02B}" srcOrd="2" destOrd="0" presId="urn:microsoft.com/office/officeart/2005/8/layout/lProcess2"/>
    <dgm:cxn modelId="{C2312189-6685-4330-8B63-B38FC50105EF}" type="presParOf" srcId="{C1B92524-F3F0-493D-8A4D-E122E8CDB02B}" destId="{6EFC1AB0-B7C1-4D16-82E3-80A760B78A5E}" srcOrd="0" destOrd="0" presId="urn:microsoft.com/office/officeart/2005/8/layout/lProcess2"/>
    <dgm:cxn modelId="{DFC6B663-1A9F-4E95-85CD-D07A4A25BB3A}" type="presParOf" srcId="{6EFC1AB0-B7C1-4D16-82E3-80A760B78A5E}" destId="{F3FD8572-7FF8-4C61-B86B-D6288FA0D36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4FD6BA1-9927-4F09-A860-74DDB3AA9726}" type="doc">
      <dgm:prSet loTypeId="urn:microsoft.com/office/officeart/2005/8/layout/lProcess3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F61A965-EF47-4922-A89A-1F89E52912E3}">
      <dgm:prSet phldrT="[Текст]" custT="1"/>
      <dgm:spPr/>
      <dgm:t>
        <a:bodyPr/>
        <a:lstStyle/>
        <a:p>
          <a:pPr rtl="0"/>
          <a:r>
            <a:rPr lang="ru-RU" sz="2000" u="none" strike="noStrike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в сфере культуры и спорта</a:t>
          </a:r>
          <a:endParaRPr lang="ru-RU" sz="20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3D266C1-23BA-4C7B-A3FE-62A89982A8B4}" type="parTrans" cxnId="{5FE88E93-7D25-4522-9F44-208D04BFDEC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AA1740-0FA3-482C-AAF5-7D50C26A61EC}" type="sibTrans" cxnId="{5FE88E93-7D25-4522-9F44-208D04BFDEC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241265-FCE1-4ED4-9DE0-DDD12DE4C3B5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344 761,0</a:t>
          </a:r>
        </a:p>
      </dgm:t>
    </dgm:pt>
    <dgm:pt modelId="{67CAFA70-AB16-4C31-9D0E-CE3A656FE97D}" type="parTrans" cxnId="{C135243F-70EA-40FD-B828-B2994BA9F62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95920A-C59C-4BD3-9122-901376170703}" type="sibTrans" cxnId="{C135243F-70EA-40FD-B828-B2994BA9F62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2C6B01-85F6-4E12-881F-E52E249EF2AE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281 426,6</a:t>
          </a:r>
        </a:p>
      </dgm:t>
    </dgm:pt>
    <dgm:pt modelId="{8516C018-1C06-4535-A4C3-7C52BE322E6D}" type="parTrans" cxnId="{09EC4D08-B55F-419F-8609-45E32E35DF7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BC7A15-E7E1-4214-829F-1B12874FC3EF}" type="sibTrans" cxnId="{09EC4D08-B55F-419F-8609-45E32E35DF7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B9A903-DB42-44BD-A9EE-6D42133A4FF0}">
      <dgm:prSet phldrT="[Текст]" custT="1"/>
      <dgm:spPr/>
      <dgm:t>
        <a:bodyPr/>
        <a:lstStyle/>
        <a:p>
          <a:pPr rtl="0"/>
          <a:r>
            <a:rPr lang="ru-RU" sz="2000" u="none" strike="noStrike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в сфере образования</a:t>
          </a:r>
          <a:endParaRPr lang="ru-RU" sz="20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9A23741-A769-4C34-9D18-720C4A5BA380}" type="parTrans" cxnId="{077D6DBE-E5BF-4131-8A03-CBA2F3958A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7D2B10-167D-4382-895F-A2195DDF172B}" type="sibTrans" cxnId="{077D6DBE-E5BF-4131-8A03-CBA2F3958A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E8C56D-F456-4B96-947B-ED2EE31A2ECB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1 375 412,2</a:t>
          </a:r>
        </a:p>
      </dgm:t>
    </dgm:pt>
    <dgm:pt modelId="{663D3A95-308E-446E-AB98-95AAD29B102C}" type="parTrans" cxnId="{0A706406-C148-4298-B0AF-BA117258C63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53BACC-B868-470C-8620-51881C7D82AE}" type="sibTrans" cxnId="{0A706406-C148-4298-B0AF-BA117258C63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C0FC0A-5B7F-43B2-8892-558E49C32A2B}">
      <dgm:prSet phldrT="[Текст]" custT="1"/>
      <dgm:spPr/>
      <dgm:t>
        <a:bodyPr/>
        <a:lstStyle/>
        <a:p>
          <a:pPr rtl="0"/>
          <a:r>
            <a:rPr lang="ru-RU" sz="2000" u="none" strike="noStrike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в сфере обеспечения жильем</a:t>
          </a:r>
          <a:endParaRPr lang="ru-RU" sz="20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D54F54E-61A7-482F-B63F-544786D8B8BD}" type="parTrans" cxnId="{4529937A-708F-4428-BB56-D78BC9448D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178C8B-2D69-431C-9824-BACE3E422C87}" type="sibTrans" cxnId="{4529937A-708F-4428-BB56-D78BC9448D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58D3D0-9A8B-4756-807A-C35DADED1920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12 250,5</a:t>
          </a:r>
        </a:p>
      </dgm:t>
    </dgm:pt>
    <dgm:pt modelId="{053AC62A-CABF-4828-AEAD-5ACA8E92ECEC}" type="parTrans" cxnId="{19D934C3-E222-46A9-B598-13F120825E3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3C08F4-A8F2-4A1D-AADE-25F4FC1632B6}" type="sibTrans" cxnId="{19D934C3-E222-46A9-B598-13F120825E3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33FE7A-64AC-46A9-A398-6B7494179BA9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284 607,0</a:t>
          </a:r>
        </a:p>
      </dgm:t>
    </dgm:pt>
    <dgm:pt modelId="{E17F82D7-10DF-4A08-9FE5-1A1F4C6CF74D}" type="parTrans" cxnId="{0E501521-6E1F-4450-A5E8-2E39E93A12A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25EDE9-5926-4599-B3CA-477CED027894}" type="sibTrans" cxnId="{0E501521-6E1F-4450-A5E8-2E39E93A12A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6DF1B0-1E3C-469F-B3A7-FA6324BD8F10}">
      <dgm:prSet custT="1"/>
      <dgm:spPr/>
      <dgm:t>
        <a:bodyPr/>
        <a:lstStyle/>
        <a:p>
          <a:pPr rtl="0"/>
          <a:r>
            <a:rPr lang="ru-RU" sz="2000" u="none" strike="noStrike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в сфере содействия трудоустройству граждан</a:t>
          </a:r>
          <a:endParaRPr lang="ru-RU" sz="20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41A114A-E631-4E77-8D4E-DB7B2CAA67DC}" type="parTrans" cxnId="{4043AFC6-6F91-4520-A38A-BC64567ECAC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E19E61-8AE5-402A-AC15-BF843AE05335}" type="sibTrans" cxnId="{4043AFC6-6F91-4520-A38A-BC64567ECAC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823138-1886-44C2-9448-7F3CA8621ACC}">
      <dgm:prSet custT="1"/>
      <dgm:spPr/>
      <dgm:t>
        <a:bodyPr/>
        <a:lstStyle/>
        <a:p>
          <a:r>
            <a: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создание доступности маломобильным группам населения</a:t>
          </a:r>
        </a:p>
      </dgm:t>
    </dgm:pt>
    <dgm:pt modelId="{C1496269-B423-42CA-B050-91D94471F0EB}" type="parTrans" cxnId="{AF676503-90EB-4497-B6C1-36A359C95AA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D4EF09-63A1-49E4-AA79-DC3F4949FC55}" type="sibTrans" cxnId="{AF676503-90EB-4497-B6C1-36A359C95AA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3EC9D0-187F-479B-973E-501C6FC031F1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128,4</a:t>
          </a:r>
        </a:p>
      </dgm:t>
    </dgm:pt>
    <dgm:pt modelId="{D9CF45D5-713D-4F82-9EB3-77DBA0CCB535}" type="parTrans" cxnId="{37065753-F7B7-4F35-8FFB-F51AE3D56C5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643A7E-2A55-4036-B416-75C3CAB0DCA0}" type="sibTrans" cxnId="{37065753-F7B7-4F35-8FFB-F51AE3D56C5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B109BC-2376-4639-8BB2-2BC38A62CE42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3 827,5</a:t>
          </a:r>
        </a:p>
      </dgm:t>
    </dgm:pt>
    <dgm:pt modelId="{5C7CA305-74E3-4292-9D9D-B294746CFC59}" type="parTrans" cxnId="{41F913F1-B32D-4E01-8815-8E40E1BC7BC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647C0C-2A8E-404F-95A6-63617AC71510}" type="sibTrans" cxnId="{41F913F1-B32D-4E01-8815-8E40E1BC7BC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DAF8C9-303F-4E3A-853D-5B1CBC9C6C69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1 013 437,5</a:t>
          </a:r>
        </a:p>
      </dgm:t>
    </dgm:pt>
    <dgm:pt modelId="{36471D63-636F-4A18-B8EA-406B4E63680C}" type="parTrans" cxnId="{8ED9C581-52E7-4899-B3EE-868F1734E75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6DFA71-6672-4816-B585-575290E46A54}" type="sibTrans" cxnId="{8ED9C581-52E7-4899-B3EE-868F1734E75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FCDC38-23AF-4890-8E65-B7BD698958DF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1 014 988,3</a:t>
          </a:r>
          <a:endParaRPr lang="ru-RU" sz="1600" b="0" i="0" u="none" strike="noStrik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66BFAA-269C-4370-A8E0-C2BC765FB11D}" type="parTrans" cxnId="{FA54D888-1A11-49CE-A268-481461509D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94D720-68E3-467B-BFA5-856A7446CFBB}" type="sibTrans" cxnId="{FA54D888-1A11-49CE-A268-481461509D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34C89F-1064-432C-9602-69FF590FDCAB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13 461,2</a:t>
          </a:r>
        </a:p>
      </dgm:t>
    </dgm:pt>
    <dgm:pt modelId="{13BF3C18-1CE8-447E-B8BD-D6E15ED72AA7}" type="parTrans" cxnId="{792481C9-1AC2-4D44-9E58-0DBE46507AA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B3A35F-EFFB-48F3-9F4B-ADDD335D9DF2}" type="sibTrans" cxnId="{792481C9-1AC2-4D44-9E58-0DBE46507AA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0E87BB-F7A8-47A9-8A53-D196F0EA327C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13 402,2</a:t>
          </a:r>
        </a:p>
      </dgm:t>
    </dgm:pt>
    <dgm:pt modelId="{DE1436D9-AEFA-4B36-8FB3-BB98A62A37F5}" type="parTrans" cxnId="{C5673E39-DF9C-4BA9-8B6C-8CF9D9F5DFD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91065A-5455-4C6C-AE37-9C3B223F7E9E}" type="sibTrans" cxnId="{C5673E39-DF9C-4BA9-8B6C-8CF9D9F5DFD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3730C2-A059-40CF-A8ED-A020C19C99F7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112,6</a:t>
          </a:r>
        </a:p>
      </dgm:t>
    </dgm:pt>
    <dgm:pt modelId="{1C8C1804-16D3-472E-9D9B-FF353E4B3334}" type="parTrans" cxnId="{58B05517-D750-43D0-BA00-23F83784FC5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2092D6-66CA-4C28-B35E-C8A85796B1B5}" type="sibTrans" cxnId="{58B05517-D750-43D0-BA00-23F83784FC5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A8E608-C622-46AF-BD46-D9AB88E0CDA4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113,9</a:t>
          </a:r>
        </a:p>
      </dgm:t>
    </dgm:pt>
    <dgm:pt modelId="{4B244EEF-80E0-4169-8C27-2FF7870A5E00}" type="parTrans" cxnId="{E0E99888-B693-41F1-9B62-62E8CAAB372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39C04C-9E3B-4F27-B944-AB2068E066EE}" type="sibTrans" cxnId="{E0E99888-B693-41F1-9B62-62E8CAAB372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763A27-B5B1-4953-A019-33A49C82B438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3 855,9</a:t>
          </a:r>
        </a:p>
      </dgm:t>
    </dgm:pt>
    <dgm:pt modelId="{7AF21E5F-7624-4963-97E6-AD6348065FB4}" type="parTrans" cxnId="{1457E56C-3E9E-44E4-8DE8-DEF614BA113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84B393-3D23-40A0-98AA-10302E244E3D}" type="sibTrans" cxnId="{1457E56C-3E9E-44E4-8DE8-DEF614BA113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C3EF6B-6E5B-4A12-8E72-94598FBEA9FD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3 803,9</a:t>
          </a:r>
        </a:p>
      </dgm:t>
    </dgm:pt>
    <dgm:pt modelId="{C2DCC2CD-286F-4654-AFBB-762AC76107BB}" type="parTrans" cxnId="{1BEDC3F6-7271-4C4A-A59F-881213EAE66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BA3663-10C4-4518-8300-90CCE81EDB93}" type="sibTrans" cxnId="{1BEDC3F6-7271-4C4A-A59F-881213EAE66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183FC9-CAFB-438F-AF91-55849832A4A3}">
      <dgm:prSet custT="1"/>
      <dgm:spPr/>
      <dgm:t>
        <a:bodyPr/>
        <a:lstStyle/>
        <a:p>
          <a:r>
            <a: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</a:t>
          </a:r>
        </a:p>
      </dgm:t>
    </dgm:pt>
    <dgm:pt modelId="{4D083FCF-C228-4788-BE75-E1FA968E00ED}" type="parTrans" cxnId="{7E4B6880-A576-4745-AF83-96D74497B83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247592-99C6-4EBE-8AF0-1490BDD82216}" type="sibTrans" cxnId="{7E4B6880-A576-4745-AF83-96D74497B83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7BE983-A0CB-4446-AE83-C02011C9A262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1 736 379,6</a:t>
          </a:r>
        </a:p>
      </dgm:t>
    </dgm:pt>
    <dgm:pt modelId="{8064FDA6-BE64-4B7C-98EE-FA2FDA5CD305}" type="parTrans" cxnId="{64DE6D74-EFA7-4178-9AB4-A0A76048A45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9F793C-C711-4DC1-9A21-94441FDDA951}" type="sibTrans" cxnId="{64DE6D74-EFA7-4178-9AB4-A0A76048A45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70C195-D227-4A1E-956A-7729DEB6AA37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1 312 293,8</a:t>
          </a:r>
        </a:p>
      </dgm:t>
    </dgm:pt>
    <dgm:pt modelId="{00E4C236-CAC1-4C06-9E2E-AF2CCC5A8605}" type="parTrans" cxnId="{9407F3BF-92EA-4805-B3CD-4F15621029A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700275-6158-4AFC-B6BF-753D4D98612E}" type="sibTrans" cxnId="{9407F3BF-92EA-4805-B3CD-4F15621029A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D3EE74-9D6E-4EB9-862A-B80E06E41B97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1 316 915,3</a:t>
          </a:r>
        </a:p>
      </dgm:t>
    </dgm:pt>
    <dgm:pt modelId="{2B56BEEC-83BA-4600-8E1C-2822EB6C790F}" type="parTrans" cxnId="{0433AEA5-6BD9-46F5-AA68-8CB480550E4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2B0B08-9F92-410B-B134-24A29367420F}" type="sibTrans" cxnId="{0433AEA5-6BD9-46F5-AA68-8CB480550E4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90F8D6-DD16-484B-9D09-504F137CC535}" type="pres">
      <dgm:prSet presAssocID="{F4FD6BA1-9927-4F09-A860-74DDB3AA9726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5BC919B-9553-497C-BFDA-C46C4940669D}" type="pres">
      <dgm:prSet presAssocID="{CF61A965-EF47-4922-A89A-1F89E52912E3}" presName="horFlow" presStyleCnt="0"/>
      <dgm:spPr/>
    </dgm:pt>
    <dgm:pt modelId="{31C41C19-D854-447E-8F41-79BBC44C6978}" type="pres">
      <dgm:prSet presAssocID="{CF61A965-EF47-4922-A89A-1F89E52912E3}" presName="bigChev" presStyleLbl="node1" presStyleIdx="0" presStyleCnt="6" custScaleX="332172"/>
      <dgm:spPr/>
    </dgm:pt>
    <dgm:pt modelId="{4F5F556A-ECCF-4526-AF16-9E35528CC30E}" type="pres">
      <dgm:prSet presAssocID="{67CAFA70-AB16-4C31-9D0E-CE3A656FE97D}" presName="parTrans" presStyleCnt="0"/>
      <dgm:spPr/>
    </dgm:pt>
    <dgm:pt modelId="{9C84CB8B-6FC8-4EDF-A6E4-2D3CE6C5A37D}" type="pres">
      <dgm:prSet presAssocID="{D6241265-FCE1-4ED4-9DE0-DDD12DE4C3B5}" presName="node" presStyleLbl="alignAccFollowNode1" presStyleIdx="0" presStyleCnt="18" custScaleX="204135">
        <dgm:presLayoutVars>
          <dgm:bulletEnabled val="1"/>
        </dgm:presLayoutVars>
      </dgm:prSet>
      <dgm:spPr/>
    </dgm:pt>
    <dgm:pt modelId="{2AA1FA3A-2896-4463-BFDF-42C80C2FC97F}" type="pres">
      <dgm:prSet presAssocID="{9995920A-C59C-4BD3-9122-901376170703}" presName="sibTrans" presStyleCnt="0"/>
      <dgm:spPr/>
    </dgm:pt>
    <dgm:pt modelId="{85234BEE-A0D1-429C-B8EF-CD5E853966CC}" type="pres">
      <dgm:prSet presAssocID="{CE2C6B01-85F6-4E12-881F-E52E249EF2AE}" presName="node" presStyleLbl="alignAccFollowNode1" presStyleIdx="1" presStyleCnt="18" custScaleX="187174">
        <dgm:presLayoutVars>
          <dgm:bulletEnabled val="1"/>
        </dgm:presLayoutVars>
      </dgm:prSet>
      <dgm:spPr/>
    </dgm:pt>
    <dgm:pt modelId="{BD9909F5-8ED2-4DBD-9416-B69593AE3145}" type="pres">
      <dgm:prSet presAssocID="{B0BC7A15-E7E1-4214-829F-1B12874FC3EF}" presName="sibTrans" presStyleCnt="0"/>
      <dgm:spPr/>
    </dgm:pt>
    <dgm:pt modelId="{86E75079-AC31-4025-B8CC-AE09B23A7D22}" type="pres">
      <dgm:prSet presAssocID="{CB33FE7A-64AC-46A9-A398-6B7494179BA9}" presName="node" presStyleLbl="alignAccFollowNode1" presStyleIdx="2" presStyleCnt="18" custScaleX="196173">
        <dgm:presLayoutVars>
          <dgm:bulletEnabled val="1"/>
        </dgm:presLayoutVars>
      </dgm:prSet>
      <dgm:spPr/>
    </dgm:pt>
    <dgm:pt modelId="{A95556F9-92B6-415D-98EC-6C7EAE05277B}" type="pres">
      <dgm:prSet presAssocID="{CF61A965-EF47-4922-A89A-1F89E52912E3}" presName="vSp" presStyleCnt="0"/>
      <dgm:spPr/>
    </dgm:pt>
    <dgm:pt modelId="{B8F861F9-5032-4439-A01F-F65A233167EA}" type="pres">
      <dgm:prSet presAssocID="{26B9A903-DB42-44BD-A9EE-6D42133A4FF0}" presName="horFlow" presStyleCnt="0"/>
      <dgm:spPr/>
    </dgm:pt>
    <dgm:pt modelId="{7E35F8FF-E51C-449D-BF1B-B430F963A04B}" type="pres">
      <dgm:prSet presAssocID="{26B9A903-DB42-44BD-A9EE-6D42133A4FF0}" presName="bigChev" presStyleLbl="node1" presStyleIdx="1" presStyleCnt="6" custScaleX="294761"/>
      <dgm:spPr/>
    </dgm:pt>
    <dgm:pt modelId="{A6DF792A-8F62-45BF-AB9E-182B45A6667A}" type="pres">
      <dgm:prSet presAssocID="{663D3A95-308E-446E-AB98-95AAD29B102C}" presName="parTrans" presStyleCnt="0"/>
      <dgm:spPr/>
    </dgm:pt>
    <dgm:pt modelId="{5B460DBC-ED02-4565-BB8B-62CAAA4DF7D5}" type="pres">
      <dgm:prSet presAssocID="{7BE8C56D-F456-4B96-947B-ED2EE31A2ECB}" presName="node" presStyleLbl="alignAccFollowNode1" presStyleIdx="3" presStyleCnt="18" custScaleX="204101">
        <dgm:presLayoutVars>
          <dgm:bulletEnabled val="1"/>
        </dgm:presLayoutVars>
      </dgm:prSet>
      <dgm:spPr/>
    </dgm:pt>
    <dgm:pt modelId="{E73476F6-F323-411F-881B-E32AD1CFF39C}" type="pres">
      <dgm:prSet presAssocID="{1153BACC-B868-470C-8620-51881C7D82AE}" presName="sibTrans" presStyleCnt="0"/>
      <dgm:spPr/>
    </dgm:pt>
    <dgm:pt modelId="{2E9BB3C7-0F41-4750-8873-BFD75ECECB17}" type="pres">
      <dgm:prSet presAssocID="{DFDAF8C9-303F-4E3A-853D-5B1CBC9C6C69}" presName="node" presStyleLbl="alignAccFollowNode1" presStyleIdx="4" presStyleCnt="18" custScaleX="214369">
        <dgm:presLayoutVars>
          <dgm:bulletEnabled val="1"/>
        </dgm:presLayoutVars>
      </dgm:prSet>
      <dgm:spPr/>
    </dgm:pt>
    <dgm:pt modelId="{22D9A7C5-DC68-4C80-9AC4-82B832771AB5}" type="pres">
      <dgm:prSet presAssocID="{946DFA71-6672-4816-B585-575290E46A54}" presName="sibTrans" presStyleCnt="0"/>
      <dgm:spPr/>
    </dgm:pt>
    <dgm:pt modelId="{2503C302-3AC8-43AE-8BC0-D98B0F826F58}" type="pres">
      <dgm:prSet presAssocID="{04FCDC38-23AF-4890-8E65-B7BD698958DF}" presName="node" presStyleLbl="alignAccFollowNode1" presStyleIdx="5" presStyleCnt="18" custScaleX="214698">
        <dgm:presLayoutVars>
          <dgm:bulletEnabled val="1"/>
        </dgm:presLayoutVars>
      </dgm:prSet>
      <dgm:spPr/>
    </dgm:pt>
    <dgm:pt modelId="{E668A51B-9E31-407C-BC83-8B1976B29256}" type="pres">
      <dgm:prSet presAssocID="{26B9A903-DB42-44BD-A9EE-6D42133A4FF0}" presName="vSp" presStyleCnt="0"/>
      <dgm:spPr/>
    </dgm:pt>
    <dgm:pt modelId="{1CBD2CDA-1A9E-4BCE-83B0-9587A4016DA5}" type="pres">
      <dgm:prSet presAssocID="{BDC0FC0A-5B7F-43B2-8892-558E49C32A2B}" presName="horFlow" presStyleCnt="0"/>
      <dgm:spPr/>
    </dgm:pt>
    <dgm:pt modelId="{DF6C119F-FE64-4573-82CD-602DAEF8C263}" type="pres">
      <dgm:prSet presAssocID="{BDC0FC0A-5B7F-43B2-8892-558E49C32A2B}" presName="bigChev" presStyleLbl="node1" presStyleIdx="2" presStyleCnt="6" custScaleX="331726"/>
      <dgm:spPr/>
    </dgm:pt>
    <dgm:pt modelId="{DF7E8E9F-EED6-443A-BB7A-B3938AB69088}" type="pres">
      <dgm:prSet presAssocID="{053AC62A-CABF-4828-AEAD-5ACA8E92ECEC}" presName="parTrans" presStyleCnt="0"/>
      <dgm:spPr/>
    </dgm:pt>
    <dgm:pt modelId="{538B1C6A-5EA6-418A-85A7-D8B23DEB63C3}" type="pres">
      <dgm:prSet presAssocID="{9A58D3D0-9A8B-4756-807A-C35DADED1920}" presName="node" presStyleLbl="alignAccFollowNode1" presStyleIdx="6" presStyleCnt="18" custScaleX="213548">
        <dgm:presLayoutVars>
          <dgm:bulletEnabled val="1"/>
        </dgm:presLayoutVars>
      </dgm:prSet>
      <dgm:spPr/>
    </dgm:pt>
    <dgm:pt modelId="{ED1C2DD6-300B-4DA1-B76A-F3D4A33974EC}" type="pres">
      <dgm:prSet presAssocID="{A73C08F4-A8F2-4A1D-AADE-25F4FC1632B6}" presName="sibTrans" presStyleCnt="0"/>
      <dgm:spPr/>
    </dgm:pt>
    <dgm:pt modelId="{D7D08062-8C8A-49A8-BA83-1B1528399460}" type="pres">
      <dgm:prSet presAssocID="{2934C89F-1064-432C-9602-69FF590FDCAB}" presName="node" presStyleLbl="alignAccFollowNode1" presStyleIdx="7" presStyleCnt="18" custScaleX="178686">
        <dgm:presLayoutVars>
          <dgm:bulletEnabled val="1"/>
        </dgm:presLayoutVars>
      </dgm:prSet>
      <dgm:spPr/>
    </dgm:pt>
    <dgm:pt modelId="{39A8F07A-5EF3-4C5A-A600-C02F870892CD}" type="pres">
      <dgm:prSet presAssocID="{0FB3A35F-EFFB-48F3-9F4B-ADDD335D9DF2}" presName="sibTrans" presStyleCnt="0"/>
      <dgm:spPr/>
    </dgm:pt>
    <dgm:pt modelId="{5D77807B-226F-4B0C-AD63-FA1107FBCB2A}" type="pres">
      <dgm:prSet presAssocID="{F80E87BB-F7A8-47A9-8A53-D196F0EA327C}" presName="node" presStyleLbl="alignAccFollowNode1" presStyleIdx="8" presStyleCnt="18" custScaleX="186906">
        <dgm:presLayoutVars>
          <dgm:bulletEnabled val="1"/>
        </dgm:presLayoutVars>
      </dgm:prSet>
      <dgm:spPr/>
    </dgm:pt>
    <dgm:pt modelId="{7E1554CC-0103-45E9-8CDA-AA04A29F8DA3}" type="pres">
      <dgm:prSet presAssocID="{BDC0FC0A-5B7F-43B2-8892-558E49C32A2B}" presName="vSp" presStyleCnt="0"/>
      <dgm:spPr/>
    </dgm:pt>
    <dgm:pt modelId="{A225C2A0-6810-4A79-BE75-A5176FEEEDE5}" type="pres">
      <dgm:prSet presAssocID="{CB823138-1886-44C2-9448-7F3CA8621ACC}" presName="horFlow" presStyleCnt="0"/>
      <dgm:spPr/>
    </dgm:pt>
    <dgm:pt modelId="{D9943FED-9F61-42A9-A479-23B8A98AAEBE}" type="pres">
      <dgm:prSet presAssocID="{CB823138-1886-44C2-9448-7F3CA8621ACC}" presName="bigChev" presStyleLbl="node1" presStyleIdx="3" presStyleCnt="6" custScaleX="337112"/>
      <dgm:spPr/>
    </dgm:pt>
    <dgm:pt modelId="{19B1AC9D-26DF-44D6-B519-3D2D40A92835}" type="pres">
      <dgm:prSet presAssocID="{D9CF45D5-713D-4F82-9EB3-77DBA0CCB535}" presName="parTrans" presStyleCnt="0"/>
      <dgm:spPr/>
    </dgm:pt>
    <dgm:pt modelId="{E71426CE-643C-4353-8F23-72D1F222214D}" type="pres">
      <dgm:prSet presAssocID="{C93EC9D0-187F-479B-973E-501C6FC031F1}" presName="node" presStyleLbl="alignAccFollowNode1" presStyleIdx="9" presStyleCnt="18" custScaleX="208496">
        <dgm:presLayoutVars>
          <dgm:bulletEnabled val="1"/>
        </dgm:presLayoutVars>
      </dgm:prSet>
      <dgm:spPr/>
    </dgm:pt>
    <dgm:pt modelId="{78502914-55FF-40CE-9280-E84A01408706}" type="pres">
      <dgm:prSet presAssocID="{38643A7E-2A55-4036-B416-75C3CAB0DCA0}" presName="sibTrans" presStyleCnt="0"/>
      <dgm:spPr/>
    </dgm:pt>
    <dgm:pt modelId="{6AFEAB95-6704-4DDA-B600-92F8470B677C}" type="pres">
      <dgm:prSet presAssocID="{733730C2-A059-40CF-A8ED-A020C19C99F7}" presName="node" presStyleLbl="alignAccFollowNode1" presStyleIdx="10" presStyleCnt="18" custScaleX="185246">
        <dgm:presLayoutVars>
          <dgm:bulletEnabled val="1"/>
        </dgm:presLayoutVars>
      </dgm:prSet>
      <dgm:spPr/>
    </dgm:pt>
    <dgm:pt modelId="{A31B269B-29F2-4FC1-9963-3DAE304578C6}" type="pres">
      <dgm:prSet presAssocID="{612092D6-66CA-4C28-B35E-C8A85796B1B5}" presName="sibTrans" presStyleCnt="0"/>
      <dgm:spPr/>
    </dgm:pt>
    <dgm:pt modelId="{BEE4C2F2-F5DF-4CB1-905F-C34F271E03BD}" type="pres">
      <dgm:prSet presAssocID="{24A8E608-C622-46AF-BD46-D9AB88E0CDA4}" presName="node" presStyleLbl="alignAccFollowNode1" presStyleIdx="11" presStyleCnt="18" custScaleX="184080">
        <dgm:presLayoutVars>
          <dgm:bulletEnabled val="1"/>
        </dgm:presLayoutVars>
      </dgm:prSet>
      <dgm:spPr/>
    </dgm:pt>
    <dgm:pt modelId="{64E66B30-CB68-49B3-B080-60F2C7BC63C2}" type="pres">
      <dgm:prSet presAssocID="{CB823138-1886-44C2-9448-7F3CA8621ACC}" presName="vSp" presStyleCnt="0"/>
      <dgm:spPr/>
    </dgm:pt>
    <dgm:pt modelId="{FB46EE5B-8C9D-438B-AE3A-0A6AEC2D341E}" type="pres">
      <dgm:prSet presAssocID="{346DF1B0-1E3C-469F-B3A7-FA6324BD8F10}" presName="horFlow" presStyleCnt="0"/>
      <dgm:spPr/>
    </dgm:pt>
    <dgm:pt modelId="{A072D45A-2831-4F42-9804-6E8821FF1687}" type="pres">
      <dgm:prSet presAssocID="{346DF1B0-1E3C-469F-B3A7-FA6324BD8F10}" presName="bigChev" presStyleLbl="node1" presStyleIdx="4" presStyleCnt="6" custScaleX="343318"/>
      <dgm:spPr/>
    </dgm:pt>
    <dgm:pt modelId="{3138C6B6-DA2D-4F40-9E36-2F3DB82C0F70}" type="pres">
      <dgm:prSet presAssocID="{5C7CA305-74E3-4292-9D9D-B294746CFC59}" presName="parTrans" presStyleCnt="0"/>
      <dgm:spPr/>
    </dgm:pt>
    <dgm:pt modelId="{4792F75F-5D0A-4665-9B74-F2712766C85A}" type="pres">
      <dgm:prSet presAssocID="{C2B109BC-2376-4639-8BB2-2BC38A62CE42}" presName="node" presStyleLbl="alignAccFollowNode1" presStyleIdx="12" presStyleCnt="18" custScaleX="202395">
        <dgm:presLayoutVars>
          <dgm:bulletEnabled val="1"/>
        </dgm:presLayoutVars>
      </dgm:prSet>
      <dgm:spPr/>
    </dgm:pt>
    <dgm:pt modelId="{B3219EAF-117C-443A-A906-C947C96AF806}" type="pres">
      <dgm:prSet presAssocID="{5C647C0C-2A8E-404F-95A6-63617AC71510}" presName="sibTrans" presStyleCnt="0"/>
      <dgm:spPr/>
    </dgm:pt>
    <dgm:pt modelId="{46DD2BAF-FC8E-4796-8A50-295EB5E88080}" type="pres">
      <dgm:prSet presAssocID="{8B763A27-B5B1-4953-A019-33A49C82B438}" presName="node" presStyleLbl="alignAccFollowNode1" presStyleIdx="13" presStyleCnt="18" custScaleX="189461">
        <dgm:presLayoutVars>
          <dgm:bulletEnabled val="1"/>
        </dgm:presLayoutVars>
      </dgm:prSet>
      <dgm:spPr/>
    </dgm:pt>
    <dgm:pt modelId="{CE5D349D-0479-4FE2-9942-1E1A3891F7E2}" type="pres">
      <dgm:prSet presAssocID="{AA84B393-3D23-40A0-98AA-10302E244E3D}" presName="sibTrans" presStyleCnt="0"/>
      <dgm:spPr/>
    </dgm:pt>
    <dgm:pt modelId="{45C01569-2F4C-472A-911F-A8F06C6C6F93}" type="pres">
      <dgm:prSet presAssocID="{5AC3EF6B-6E5B-4A12-8E72-94598FBEA9FD}" presName="node" presStyleLbl="alignAccFollowNode1" presStyleIdx="14" presStyleCnt="18" custScaleX="176623">
        <dgm:presLayoutVars>
          <dgm:bulletEnabled val="1"/>
        </dgm:presLayoutVars>
      </dgm:prSet>
      <dgm:spPr/>
    </dgm:pt>
    <dgm:pt modelId="{8BF92028-2408-4757-BF79-91131CEBBA1F}" type="pres">
      <dgm:prSet presAssocID="{346DF1B0-1E3C-469F-B3A7-FA6324BD8F10}" presName="vSp" presStyleCnt="0"/>
      <dgm:spPr/>
    </dgm:pt>
    <dgm:pt modelId="{95301B10-128B-4B5F-891B-3B449D72E87A}" type="pres">
      <dgm:prSet presAssocID="{1F183FC9-CAFB-438F-AF91-55849832A4A3}" presName="horFlow" presStyleCnt="0"/>
      <dgm:spPr/>
    </dgm:pt>
    <dgm:pt modelId="{84C2DA72-1B08-4A76-BF81-1E02C3D63355}" type="pres">
      <dgm:prSet presAssocID="{1F183FC9-CAFB-438F-AF91-55849832A4A3}" presName="bigChev" presStyleLbl="node1" presStyleIdx="5" presStyleCnt="6" custScaleX="315351"/>
      <dgm:spPr/>
    </dgm:pt>
    <dgm:pt modelId="{C04F57D8-35B2-4964-96EC-E566E092EB21}" type="pres">
      <dgm:prSet presAssocID="{8064FDA6-BE64-4B7C-98EE-FA2FDA5CD305}" presName="parTrans" presStyleCnt="0"/>
      <dgm:spPr/>
    </dgm:pt>
    <dgm:pt modelId="{9DAC6C54-517A-449E-B531-1FC317135ADC}" type="pres">
      <dgm:prSet presAssocID="{937BE983-A0CB-4446-AE83-C02011C9A262}" presName="node" presStyleLbl="alignAccFollowNode1" presStyleIdx="15" presStyleCnt="18" custScaleX="204317">
        <dgm:presLayoutVars>
          <dgm:bulletEnabled val="1"/>
        </dgm:presLayoutVars>
      </dgm:prSet>
      <dgm:spPr/>
    </dgm:pt>
    <dgm:pt modelId="{ED54569D-7369-41AC-9282-FE0427CCF9A0}" type="pres">
      <dgm:prSet presAssocID="{429F793C-C711-4DC1-9A21-94441FDDA951}" presName="sibTrans" presStyleCnt="0"/>
      <dgm:spPr/>
    </dgm:pt>
    <dgm:pt modelId="{91E5E92F-44FD-43B6-A08D-30743740836B}" type="pres">
      <dgm:prSet presAssocID="{B870C195-D227-4A1E-956A-7729DEB6AA37}" presName="node" presStyleLbl="alignAccFollowNode1" presStyleIdx="16" presStyleCnt="18" custScaleX="203106">
        <dgm:presLayoutVars>
          <dgm:bulletEnabled val="1"/>
        </dgm:presLayoutVars>
      </dgm:prSet>
      <dgm:spPr/>
    </dgm:pt>
    <dgm:pt modelId="{9B570CCF-43F2-41DF-B9F9-1C0480A4F64D}" type="pres">
      <dgm:prSet presAssocID="{92700275-6158-4AFC-B6BF-753D4D98612E}" presName="sibTrans" presStyleCnt="0"/>
      <dgm:spPr/>
    </dgm:pt>
    <dgm:pt modelId="{D94A7F81-321B-4D5F-B7F8-5800053BB95B}" type="pres">
      <dgm:prSet presAssocID="{26D3EE74-9D6E-4EB9-862A-B80E06E41B97}" presName="node" presStyleLbl="alignAccFollowNode1" presStyleIdx="17" presStyleCnt="18" custScaleX="199929">
        <dgm:presLayoutVars>
          <dgm:bulletEnabled val="1"/>
        </dgm:presLayoutVars>
      </dgm:prSet>
      <dgm:spPr/>
    </dgm:pt>
  </dgm:ptLst>
  <dgm:cxnLst>
    <dgm:cxn modelId="{AF676503-90EB-4497-B6C1-36A359C95AA5}" srcId="{F4FD6BA1-9927-4F09-A860-74DDB3AA9726}" destId="{CB823138-1886-44C2-9448-7F3CA8621ACC}" srcOrd="3" destOrd="0" parTransId="{C1496269-B423-42CA-B050-91D94471F0EB}" sibTransId="{17D4EF09-63A1-49E4-AA79-DC3F4949FC55}"/>
    <dgm:cxn modelId="{0A706406-C148-4298-B0AF-BA117258C632}" srcId="{26B9A903-DB42-44BD-A9EE-6D42133A4FF0}" destId="{7BE8C56D-F456-4B96-947B-ED2EE31A2ECB}" srcOrd="0" destOrd="0" parTransId="{663D3A95-308E-446E-AB98-95AAD29B102C}" sibTransId="{1153BACC-B868-470C-8620-51881C7D82AE}"/>
    <dgm:cxn modelId="{C1C73407-5FB0-4FED-874B-6FC595D5A110}" type="presOf" srcId="{04FCDC38-23AF-4890-8E65-B7BD698958DF}" destId="{2503C302-3AC8-43AE-8BC0-D98B0F826F58}" srcOrd="0" destOrd="0" presId="urn:microsoft.com/office/officeart/2005/8/layout/lProcess3"/>
    <dgm:cxn modelId="{09EC4D08-B55F-419F-8609-45E32E35DF7D}" srcId="{CF61A965-EF47-4922-A89A-1F89E52912E3}" destId="{CE2C6B01-85F6-4E12-881F-E52E249EF2AE}" srcOrd="1" destOrd="0" parTransId="{8516C018-1C06-4535-A4C3-7C52BE322E6D}" sibTransId="{B0BC7A15-E7E1-4214-829F-1B12874FC3EF}"/>
    <dgm:cxn modelId="{BC70A709-A3F7-4D10-8576-7EFAB8882604}" type="presOf" srcId="{7BE8C56D-F456-4B96-947B-ED2EE31A2ECB}" destId="{5B460DBC-ED02-4565-BB8B-62CAAA4DF7D5}" srcOrd="0" destOrd="0" presId="urn:microsoft.com/office/officeart/2005/8/layout/lProcess3"/>
    <dgm:cxn modelId="{58B05517-D750-43D0-BA00-23F83784FC53}" srcId="{CB823138-1886-44C2-9448-7F3CA8621ACC}" destId="{733730C2-A059-40CF-A8ED-A020C19C99F7}" srcOrd="1" destOrd="0" parTransId="{1C8C1804-16D3-472E-9D9B-FF353E4B3334}" sibTransId="{612092D6-66CA-4C28-B35E-C8A85796B1B5}"/>
    <dgm:cxn modelId="{0E501521-6E1F-4450-A5E8-2E39E93A12A0}" srcId="{CF61A965-EF47-4922-A89A-1F89E52912E3}" destId="{CB33FE7A-64AC-46A9-A398-6B7494179BA9}" srcOrd="2" destOrd="0" parTransId="{E17F82D7-10DF-4A08-9FE5-1A1F4C6CF74D}" sibTransId="{9F25EDE9-5926-4599-B3CA-477CED027894}"/>
    <dgm:cxn modelId="{21B08C26-C633-43BE-AA54-C4647244A82C}" type="presOf" srcId="{26D3EE74-9D6E-4EB9-862A-B80E06E41B97}" destId="{D94A7F81-321B-4D5F-B7F8-5800053BB95B}" srcOrd="0" destOrd="0" presId="urn:microsoft.com/office/officeart/2005/8/layout/lProcess3"/>
    <dgm:cxn modelId="{D112182A-C0F6-4951-AEC9-1D2115E49909}" type="presOf" srcId="{CB33FE7A-64AC-46A9-A398-6B7494179BA9}" destId="{86E75079-AC31-4025-B8CC-AE09B23A7D22}" srcOrd="0" destOrd="0" presId="urn:microsoft.com/office/officeart/2005/8/layout/lProcess3"/>
    <dgm:cxn modelId="{51BCFB34-F0DB-44E1-B2F0-2FC33CB8519E}" type="presOf" srcId="{CF61A965-EF47-4922-A89A-1F89E52912E3}" destId="{31C41C19-D854-447E-8F41-79BBC44C6978}" srcOrd="0" destOrd="0" presId="urn:microsoft.com/office/officeart/2005/8/layout/lProcess3"/>
    <dgm:cxn modelId="{DEDB2635-315E-4953-939E-3A434072074A}" type="presOf" srcId="{2934C89F-1064-432C-9602-69FF590FDCAB}" destId="{D7D08062-8C8A-49A8-BA83-1B1528399460}" srcOrd="0" destOrd="0" presId="urn:microsoft.com/office/officeart/2005/8/layout/lProcess3"/>
    <dgm:cxn modelId="{2C671438-E07B-4CA9-97EF-16E35215CAF5}" type="presOf" srcId="{F4FD6BA1-9927-4F09-A860-74DDB3AA9726}" destId="{A190F8D6-DD16-484B-9D09-504F137CC535}" srcOrd="0" destOrd="0" presId="urn:microsoft.com/office/officeart/2005/8/layout/lProcess3"/>
    <dgm:cxn modelId="{C5673E39-DF9C-4BA9-8B6C-8CF9D9F5DFDD}" srcId="{BDC0FC0A-5B7F-43B2-8892-558E49C32A2B}" destId="{F80E87BB-F7A8-47A9-8A53-D196F0EA327C}" srcOrd="2" destOrd="0" parTransId="{DE1436D9-AEFA-4B36-8FB3-BB98A62A37F5}" sibTransId="{2E91065A-5455-4C6C-AE37-9C3B223F7E9E}"/>
    <dgm:cxn modelId="{C135243F-70EA-40FD-B828-B2994BA9F623}" srcId="{CF61A965-EF47-4922-A89A-1F89E52912E3}" destId="{D6241265-FCE1-4ED4-9DE0-DDD12DE4C3B5}" srcOrd="0" destOrd="0" parTransId="{67CAFA70-AB16-4C31-9D0E-CE3A656FE97D}" sibTransId="{9995920A-C59C-4BD3-9122-901376170703}"/>
    <dgm:cxn modelId="{ADC9E441-B8BC-4E97-94BB-1B5904D6B959}" type="presOf" srcId="{D6241265-FCE1-4ED4-9DE0-DDD12DE4C3B5}" destId="{9C84CB8B-6FC8-4EDF-A6E4-2D3CE6C5A37D}" srcOrd="0" destOrd="0" presId="urn:microsoft.com/office/officeart/2005/8/layout/lProcess3"/>
    <dgm:cxn modelId="{18613543-83C0-49BA-B5C3-578EFB59AF30}" type="presOf" srcId="{CB823138-1886-44C2-9448-7F3CA8621ACC}" destId="{D9943FED-9F61-42A9-A479-23B8A98AAEBE}" srcOrd="0" destOrd="0" presId="urn:microsoft.com/office/officeart/2005/8/layout/lProcess3"/>
    <dgm:cxn modelId="{8C152866-22A3-49C1-A176-83FA3B5C168C}" type="presOf" srcId="{26B9A903-DB42-44BD-A9EE-6D42133A4FF0}" destId="{7E35F8FF-E51C-449D-BF1B-B430F963A04B}" srcOrd="0" destOrd="0" presId="urn:microsoft.com/office/officeart/2005/8/layout/lProcess3"/>
    <dgm:cxn modelId="{BBC53368-373F-44FE-A42F-D3E7DDA52A16}" type="presOf" srcId="{B870C195-D227-4A1E-956A-7729DEB6AA37}" destId="{91E5E92F-44FD-43B6-A08D-30743740836B}" srcOrd="0" destOrd="0" presId="urn:microsoft.com/office/officeart/2005/8/layout/lProcess3"/>
    <dgm:cxn modelId="{1457E56C-3E9E-44E4-8DE8-DEF614BA113E}" srcId="{346DF1B0-1E3C-469F-B3A7-FA6324BD8F10}" destId="{8B763A27-B5B1-4953-A019-33A49C82B438}" srcOrd="1" destOrd="0" parTransId="{7AF21E5F-7624-4963-97E6-AD6348065FB4}" sibTransId="{AA84B393-3D23-40A0-98AA-10302E244E3D}"/>
    <dgm:cxn modelId="{37065753-F7B7-4F35-8FFB-F51AE3D56C55}" srcId="{CB823138-1886-44C2-9448-7F3CA8621ACC}" destId="{C93EC9D0-187F-479B-973E-501C6FC031F1}" srcOrd="0" destOrd="0" parTransId="{D9CF45D5-713D-4F82-9EB3-77DBA0CCB535}" sibTransId="{38643A7E-2A55-4036-B416-75C3CAB0DCA0}"/>
    <dgm:cxn modelId="{39864B54-252F-4496-AB43-40F13997FDCE}" type="presOf" srcId="{C2B109BC-2376-4639-8BB2-2BC38A62CE42}" destId="{4792F75F-5D0A-4665-9B74-F2712766C85A}" srcOrd="0" destOrd="0" presId="urn:microsoft.com/office/officeart/2005/8/layout/lProcess3"/>
    <dgm:cxn modelId="{64DE6D74-EFA7-4178-9AB4-A0A76048A45A}" srcId="{1F183FC9-CAFB-438F-AF91-55849832A4A3}" destId="{937BE983-A0CB-4446-AE83-C02011C9A262}" srcOrd="0" destOrd="0" parTransId="{8064FDA6-BE64-4B7C-98EE-FA2FDA5CD305}" sibTransId="{429F793C-C711-4DC1-9A21-94441FDDA951}"/>
    <dgm:cxn modelId="{8C856275-00EC-44D0-ABBB-EE085F61B620}" type="presOf" srcId="{937BE983-A0CB-4446-AE83-C02011C9A262}" destId="{9DAC6C54-517A-449E-B531-1FC317135ADC}" srcOrd="0" destOrd="0" presId="urn:microsoft.com/office/officeart/2005/8/layout/lProcess3"/>
    <dgm:cxn modelId="{4529937A-708F-4428-BB56-D78BC9448D75}" srcId="{F4FD6BA1-9927-4F09-A860-74DDB3AA9726}" destId="{BDC0FC0A-5B7F-43B2-8892-558E49C32A2B}" srcOrd="2" destOrd="0" parTransId="{CD54F54E-61A7-482F-B63F-544786D8B8BD}" sibTransId="{B3178C8B-2D69-431C-9824-BACE3E422C87}"/>
    <dgm:cxn modelId="{7E4B6880-A576-4745-AF83-96D74497B83E}" srcId="{F4FD6BA1-9927-4F09-A860-74DDB3AA9726}" destId="{1F183FC9-CAFB-438F-AF91-55849832A4A3}" srcOrd="5" destOrd="0" parTransId="{4D083FCF-C228-4788-BE75-E1FA968E00ED}" sibTransId="{6B247592-99C6-4EBE-8AF0-1490BDD82216}"/>
    <dgm:cxn modelId="{9C3CFE80-CF85-41E7-9CA1-142803CC32EB}" type="presOf" srcId="{733730C2-A059-40CF-A8ED-A020C19C99F7}" destId="{6AFEAB95-6704-4DDA-B600-92F8470B677C}" srcOrd="0" destOrd="0" presId="urn:microsoft.com/office/officeart/2005/8/layout/lProcess3"/>
    <dgm:cxn modelId="{1B84BD81-56C9-4C70-BFB3-78EDCA4303AB}" type="presOf" srcId="{5AC3EF6B-6E5B-4A12-8E72-94598FBEA9FD}" destId="{45C01569-2F4C-472A-911F-A8F06C6C6F93}" srcOrd="0" destOrd="0" presId="urn:microsoft.com/office/officeart/2005/8/layout/lProcess3"/>
    <dgm:cxn modelId="{8ED9C581-52E7-4899-B3EE-868F1734E75F}" srcId="{26B9A903-DB42-44BD-A9EE-6D42133A4FF0}" destId="{DFDAF8C9-303F-4E3A-853D-5B1CBC9C6C69}" srcOrd="1" destOrd="0" parTransId="{36471D63-636F-4A18-B8EA-406B4E63680C}" sibTransId="{946DFA71-6672-4816-B585-575290E46A54}"/>
    <dgm:cxn modelId="{E0E99888-B693-41F1-9B62-62E8CAAB3728}" srcId="{CB823138-1886-44C2-9448-7F3CA8621ACC}" destId="{24A8E608-C622-46AF-BD46-D9AB88E0CDA4}" srcOrd="2" destOrd="0" parTransId="{4B244EEF-80E0-4169-8C27-2FF7870A5E00}" sibTransId="{EB39C04C-9E3B-4F27-B944-AB2068E066EE}"/>
    <dgm:cxn modelId="{FA54D888-1A11-49CE-A268-481461509DEB}" srcId="{26B9A903-DB42-44BD-A9EE-6D42133A4FF0}" destId="{04FCDC38-23AF-4890-8E65-B7BD698958DF}" srcOrd="2" destOrd="0" parTransId="{D266BFAA-269C-4370-A8E0-C2BC765FB11D}" sibTransId="{6794D720-68E3-467B-BFA5-856A7446CFBB}"/>
    <dgm:cxn modelId="{5FE88E93-7D25-4522-9F44-208D04BFDEC1}" srcId="{F4FD6BA1-9927-4F09-A860-74DDB3AA9726}" destId="{CF61A965-EF47-4922-A89A-1F89E52912E3}" srcOrd="0" destOrd="0" parTransId="{F3D266C1-23BA-4C7B-A3FE-62A89982A8B4}" sibTransId="{88AA1740-0FA3-482C-AAF5-7D50C26A61EC}"/>
    <dgm:cxn modelId="{ABE59F94-EC0A-4887-92E7-BC23C4C779B4}" type="presOf" srcId="{8B763A27-B5B1-4953-A019-33A49C82B438}" destId="{46DD2BAF-FC8E-4796-8A50-295EB5E88080}" srcOrd="0" destOrd="0" presId="urn:microsoft.com/office/officeart/2005/8/layout/lProcess3"/>
    <dgm:cxn modelId="{B236EB99-C34A-4B2A-BC8A-D5E9CC281C7B}" type="presOf" srcId="{1F183FC9-CAFB-438F-AF91-55849832A4A3}" destId="{84C2DA72-1B08-4A76-BF81-1E02C3D63355}" srcOrd="0" destOrd="0" presId="urn:microsoft.com/office/officeart/2005/8/layout/lProcess3"/>
    <dgm:cxn modelId="{651A329C-C840-4C68-8406-D611188E21D2}" type="presOf" srcId="{24A8E608-C622-46AF-BD46-D9AB88E0CDA4}" destId="{BEE4C2F2-F5DF-4CB1-905F-C34F271E03BD}" srcOrd="0" destOrd="0" presId="urn:microsoft.com/office/officeart/2005/8/layout/lProcess3"/>
    <dgm:cxn modelId="{0433AEA5-6BD9-46F5-AA68-8CB480550E4C}" srcId="{1F183FC9-CAFB-438F-AF91-55849832A4A3}" destId="{26D3EE74-9D6E-4EB9-862A-B80E06E41B97}" srcOrd="2" destOrd="0" parTransId="{2B56BEEC-83BA-4600-8E1C-2822EB6C790F}" sibTransId="{B82B0B08-9F92-410B-B134-24A29367420F}"/>
    <dgm:cxn modelId="{862537B8-B776-412D-8281-70F6E1592EDD}" type="presOf" srcId="{DFDAF8C9-303F-4E3A-853D-5B1CBC9C6C69}" destId="{2E9BB3C7-0F41-4750-8873-BFD75ECECB17}" srcOrd="0" destOrd="0" presId="urn:microsoft.com/office/officeart/2005/8/layout/lProcess3"/>
    <dgm:cxn modelId="{077D6DBE-E5BF-4131-8A03-CBA2F3958AE0}" srcId="{F4FD6BA1-9927-4F09-A860-74DDB3AA9726}" destId="{26B9A903-DB42-44BD-A9EE-6D42133A4FF0}" srcOrd="1" destOrd="0" parTransId="{C9A23741-A769-4C34-9D18-720C4A5BA380}" sibTransId="{627D2B10-167D-4382-895F-A2195DDF172B}"/>
    <dgm:cxn modelId="{9407F3BF-92EA-4805-B3CD-4F15621029AB}" srcId="{1F183FC9-CAFB-438F-AF91-55849832A4A3}" destId="{B870C195-D227-4A1E-956A-7729DEB6AA37}" srcOrd="1" destOrd="0" parTransId="{00E4C236-CAC1-4C06-9E2E-AF2CCC5A8605}" sibTransId="{92700275-6158-4AFC-B6BF-753D4D98612E}"/>
    <dgm:cxn modelId="{84FC2AC2-8017-49EC-8C23-050FFA5ED957}" type="presOf" srcId="{BDC0FC0A-5B7F-43B2-8892-558E49C32A2B}" destId="{DF6C119F-FE64-4573-82CD-602DAEF8C263}" srcOrd="0" destOrd="0" presId="urn:microsoft.com/office/officeart/2005/8/layout/lProcess3"/>
    <dgm:cxn modelId="{19D934C3-E222-46A9-B598-13F120825E38}" srcId="{BDC0FC0A-5B7F-43B2-8892-558E49C32A2B}" destId="{9A58D3D0-9A8B-4756-807A-C35DADED1920}" srcOrd="0" destOrd="0" parTransId="{053AC62A-CABF-4828-AEAD-5ACA8E92ECEC}" sibTransId="{A73C08F4-A8F2-4A1D-AADE-25F4FC1632B6}"/>
    <dgm:cxn modelId="{4043AFC6-6F91-4520-A38A-BC64567ECAC2}" srcId="{F4FD6BA1-9927-4F09-A860-74DDB3AA9726}" destId="{346DF1B0-1E3C-469F-B3A7-FA6324BD8F10}" srcOrd="4" destOrd="0" parTransId="{941A114A-E631-4E77-8D4E-DB7B2CAA67DC}" sibTransId="{96E19E61-8AE5-402A-AC15-BF843AE05335}"/>
    <dgm:cxn modelId="{9695AFC8-CAF8-481D-987D-FFE5D0267325}" type="presOf" srcId="{F80E87BB-F7A8-47A9-8A53-D196F0EA327C}" destId="{5D77807B-226F-4B0C-AD63-FA1107FBCB2A}" srcOrd="0" destOrd="0" presId="urn:microsoft.com/office/officeart/2005/8/layout/lProcess3"/>
    <dgm:cxn modelId="{792481C9-1AC2-4D44-9E58-0DBE46507AA6}" srcId="{BDC0FC0A-5B7F-43B2-8892-558E49C32A2B}" destId="{2934C89F-1064-432C-9602-69FF590FDCAB}" srcOrd="1" destOrd="0" parTransId="{13BF3C18-1CE8-447E-B8BD-D6E15ED72AA7}" sibTransId="{0FB3A35F-EFFB-48F3-9F4B-ADDD335D9DF2}"/>
    <dgm:cxn modelId="{21C44BD1-CBFA-43B3-97EE-FB98BEC6C574}" type="presOf" srcId="{CE2C6B01-85F6-4E12-881F-E52E249EF2AE}" destId="{85234BEE-A0D1-429C-B8EF-CD5E853966CC}" srcOrd="0" destOrd="0" presId="urn:microsoft.com/office/officeart/2005/8/layout/lProcess3"/>
    <dgm:cxn modelId="{F5B4D0E3-E949-4817-B8A4-0810A9594B48}" type="presOf" srcId="{C93EC9D0-187F-479B-973E-501C6FC031F1}" destId="{E71426CE-643C-4353-8F23-72D1F222214D}" srcOrd="0" destOrd="0" presId="urn:microsoft.com/office/officeart/2005/8/layout/lProcess3"/>
    <dgm:cxn modelId="{ABE839ED-37EA-41D2-BE78-1B7102F64386}" type="presOf" srcId="{9A58D3D0-9A8B-4756-807A-C35DADED1920}" destId="{538B1C6A-5EA6-418A-85A7-D8B23DEB63C3}" srcOrd="0" destOrd="0" presId="urn:microsoft.com/office/officeart/2005/8/layout/lProcess3"/>
    <dgm:cxn modelId="{41F913F1-B32D-4E01-8815-8E40E1BC7BC3}" srcId="{346DF1B0-1E3C-469F-B3A7-FA6324BD8F10}" destId="{C2B109BC-2376-4639-8BB2-2BC38A62CE42}" srcOrd="0" destOrd="0" parTransId="{5C7CA305-74E3-4292-9D9D-B294746CFC59}" sibTransId="{5C647C0C-2A8E-404F-95A6-63617AC71510}"/>
    <dgm:cxn modelId="{1BEDC3F6-7271-4C4A-A59F-881213EAE665}" srcId="{346DF1B0-1E3C-469F-B3A7-FA6324BD8F10}" destId="{5AC3EF6B-6E5B-4A12-8E72-94598FBEA9FD}" srcOrd="2" destOrd="0" parTransId="{C2DCC2CD-286F-4654-AFBB-762AC76107BB}" sibTransId="{58BA3663-10C4-4518-8300-90CCE81EDB93}"/>
    <dgm:cxn modelId="{5899CBF7-0B84-4F17-BFCC-F6F3F0D092AE}" type="presOf" srcId="{346DF1B0-1E3C-469F-B3A7-FA6324BD8F10}" destId="{A072D45A-2831-4F42-9804-6E8821FF1687}" srcOrd="0" destOrd="0" presId="urn:microsoft.com/office/officeart/2005/8/layout/lProcess3"/>
    <dgm:cxn modelId="{3E51E7C3-FC57-4C22-9512-994205257B7D}" type="presParOf" srcId="{A190F8D6-DD16-484B-9D09-504F137CC535}" destId="{D5BC919B-9553-497C-BFDA-C46C4940669D}" srcOrd="0" destOrd="0" presId="urn:microsoft.com/office/officeart/2005/8/layout/lProcess3"/>
    <dgm:cxn modelId="{97968552-02E4-424E-9136-D16E44471899}" type="presParOf" srcId="{D5BC919B-9553-497C-BFDA-C46C4940669D}" destId="{31C41C19-D854-447E-8F41-79BBC44C6978}" srcOrd="0" destOrd="0" presId="urn:microsoft.com/office/officeart/2005/8/layout/lProcess3"/>
    <dgm:cxn modelId="{855B0591-BD74-4A5D-A33C-2D9B2D2C9685}" type="presParOf" srcId="{D5BC919B-9553-497C-BFDA-C46C4940669D}" destId="{4F5F556A-ECCF-4526-AF16-9E35528CC30E}" srcOrd="1" destOrd="0" presId="urn:microsoft.com/office/officeart/2005/8/layout/lProcess3"/>
    <dgm:cxn modelId="{AC74DA2C-1304-4B1A-9E1B-B7FA9A83DBE5}" type="presParOf" srcId="{D5BC919B-9553-497C-BFDA-C46C4940669D}" destId="{9C84CB8B-6FC8-4EDF-A6E4-2D3CE6C5A37D}" srcOrd="2" destOrd="0" presId="urn:microsoft.com/office/officeart/2005/8/layout/lProcess3"/>
    <dgm:cxn modelId="{6DBD840F-F417-48AC-9F72-ACF089A3BC3B}" type="presParOf" srcId="{D5BC919B-9553-497C-BFDA-C46C4940669D}" destId="{2AA1FA3A-2896-4463-BFDF-42C80C2FC97F}" srcOrd="3" destOrd="0" presId="urn:microsoft.com/office/officeart/2005/8/layout/lProcess3"/>
    <dgm:cxn modelId="{E7DB78D9-6D82-4471-A5C7-428181F68992}" type="presParOf" srcId="{D5BC919B-9553-497C-BFDA-C46C4940669D}" destId="{85234BEE-A0D1-429C-B8EF-CD5E853966CC}" srcOrd="4" destOrd="0" presId="urn:microsoft.com/office/officeart/2005/8/layout/lProcess3"/>
    <dgm:cxn modelId="{7E8F254E-B5EB-4910-8F11-3C8100F8423E}" type="presParOf" srcId="{D5BC919B-9553-497C-BFDA-C46C4940669D}" destId="{BD9909F5-8ED2-4DBD-9416-B69593AE3145}" srcOrd="5" destOrd="0" presId="urn:microsoft.com/office/officeart/2005/8/layout/lProcess3"/>
    <dgm:cxn modelId="{FB25DB90-65A2-4C7D-84C0-597504683DA3}" type="presParOf" srcId="{D5BC919B-9553-497C-BFDA-C46C4940669D}" destId="{86E75079-AC31-4025-B8CC-AE09B23A7D22}" srcOrd="6" destOrd="0" presId="urn:microsoft.com/office/officeart/2005/8/layout/lProcess3"/>
    <dgm:cxn modelId="{412F5A5C-50D4-41F4-B43B-EC32EF46E56C}" type="presParOf" srcId="{A190F8D6-DD16-484B-9D09-504F137CC535}" destId="{A95556F9-92B6-415D-98EC-6C7EAE05277B}" srcOrd="1" destOrd="0" presId="urn:microsoft.com/office/officeart/2005/8/layout/lProcess3"/>
    <dgm:cxn modelId="{A387A320-B5B3-48E3-9950-2A652A7E5D0D}" type="presParOf" srcId="{A190F8D6-DD16-484B-9D09-504F137CC535}" destId="{B8F861F9-5032-4439-A01F-F65A233167EA}" srcOrd="2" destOrd="0" presId="urn:microsoft.com/office/officeart/2005/8/layout/lProcess3"/>
    <dgm:cxn modelId="{67C51632-0E31-4BBA-9EA5-2E16710BE357}" type="presParOf" srcId="{B8F861F9-5032-4439-A01F-F65A233167EA}" destId="{7E35F8FF-E51C-449D-BF1B-B430F963A04B}" srcOrd="0" destOrd="0" presId="urn:microsoft.com/office/officeart/2005/8/layout/lProcess3"/>
    <dgm:cxn modelId="{5317498D-3066-4FA0-972F-D37983CDBECA}" type="presParOf" srcId="{B8F861F9-5032-4439-A01F-F65A233167EA}" destId="{A6DF792A-8F62-45BF-AB9E-182B45A6667A}" srcOrd="1" destOrd="0" presId="urn:microsoft.com/office/officeart/2005/8/layout/lProcess3"/>
    <dgm:cxn modelId="{0881A299-C818-46DA-B52F-12821BFAA8C7}" type="presParOf" srcId="{B8F861F9-5032-4439-A01F-F65A233167EA}" destId="{5B460DBC-ED02-4565-BB8B-62CAAA4DF7D5}" srcOrd="2" destOrd="0" presId="urn:microsoft.com/office/officeart/2005/8/layout/lProcess3"/>
    <dgm:cxn modelId="{F99F3C41-78CE-49C2-8855-CA08E2DD79F6}" type="presParOf" srcId="{B8F861F9-5032-4439-A01F-F65A233167EA}" destId="{E73476F6-F323-411F-881B-E32AD1CFF39C}" srcOrd="3" destOrd="0" presId="urn:microsoft.com/office/officeart/2005/8/layout/lProcess3"/>
    <dgm:cxn modelId="{BA3DFF52-0E3F-4AE0-A9E5-4F632D6A83A4}" type="presParOf" srcId="{B8F861F9-5032-4439-A01F-F65A233167EA}" destId="{2E9BB3C7-0F41-4750-8873-BFD75ECECB17}" srcOrd="4" destOrd="0" presId="urn:microsoft.com/office/officeart/2005/8/layout/lProcess3"/>
    <dgm:cxn modelId="{A584E474-9F39-4C8C-B081-224A87D4A624}" type="presParOf" srcId="{B8F861F9-5032-4439-A01F-F65A233167EA}" destId="{22D9A7C5-DC68-4C80-9AC4-82B832771AB5}" srcOrd="5" destOrd="0" presId="urn:microsoft.com/office/officeart/2005/8/layout/lProcess3"/>
    <dgm:cxn modelId="{E705E685-0397-4DAE-88F4-B0DA7142126A}" type="presParOf" srcId="{B8F861F9-5032-4439-A01F-F65A233167EA}" destId="{2503C302-3AC8-43AE-8BC0-D98B0F826F58}" srcOrd="6" destOrd="0" presId="urn:microsoft.com/office/officeart/2005/8/layout/lProcess3"/>
    <dgm:cxn modelId="{7EDEF157-173A-4F1F-B9A4-C7C063084A4B}" type="presParOf" srcId="{A190F8D6-DD16-484B-9D09-504F137CC535}" destId="{E668A51B-9E31-407C-BC83-8B1976B29256}" srcOrd="3" destOrd="0" presId="urn:microsoft.com/office/officeart/2005/8/layout/lProcess3"/>
    <dgm:cxn modelId="{9BBB4690-AB00-4C90-AE82-654995A27041}" type="presParOf" srcId="{A190F8D6-DD16-484B-9D09-504F137CC535}" destId="{1CBD2CDA-1A9E-4BCE-83B0-9587A4016DA5}" srcOrd="4" destOrd="0" presId="urn:microsoft.com/office/officeart/2005/8/layout/lProcess3"/>
    <dgm:cxn modelId="{44871A83-9889-4949-90FF-232C76E5A42F}" type="presParOf" srcId="{1CBD2CDA-1A9E-4BCE-83B0-9587A4016DA5}" destId="{DF6C119F-FE64-4573-82CD-602DAEF8C263}" srcOrd="0" destOrd="0" presId="urn:microsoft.com/office/officeart/2005/8/layout/lProcess3"/>
    <dgm:cxn modelId="{D6EF17B5-480E-4483-9C7A-CDAB79D196D4}" type="presParOf" srcId="{1CBD2CDA-1A9E-4BCE-83B0-9587A4016DA5}" destId="{DF7E8E9F-EED6-443A-BB7A-B3938AB69088}" srcOrd="1" destOrd="0" presId="urn:microsoft.com/office/officeart/2005/8/layout/lProcess3"/>
    <dgm:cxn modelId="{A04D1543-A2D1-41AF-A807-B39C8EC19420}" type="presParOf" srcId="{1CBD2CDA-1A9E-4BCE-83B0-9587A4016DA5}" destId="{538B1C6A-5EA6-418A-85A7-D8B23DEB63C3}" srcOrd="2" destOrd="0" presId="urn:microsoft.com/office/officeart/2005/8/layout/lProcess3"/>
    <dgm:cxn modelId="{2945EEE4-13D8-4E22-A1E3-E33031ABA318}" type="presParOf" srcId="{1CBD2CDA-1A9E-4BCE-83B0-9587A4016DA5}" destId="{ED1C2DD6-300B-4DA1-B76A-F3D4A33974EC}" srcOrd="3" destOrd="0" presId="urn:microsoft.com/office/officeart/2005/8/layout/lProcess3"/>
    <dgm:cxn modelId="{13F7E16D-D43B-44E3-8007-7E7C6D7EA777}" type="presParOf" srcId="{1CBD2CDA-1A9E-4BCE-83B0-9587A4016DA5}" destId="{D7D08062-8C8A-49A8-BA83-1B1528399460}" srcOrd="4" destOrd="0" presId="urn:microsoft.com/office/officeart/2005/8/layout/lProcess3"/>
    <dgm:cxn modelId="{B4E3098B-E580-445C-94DB-070647DF6754}" type="presParOf" srcId="{1CBD2CDA-1A9E-4BCE-83B0-9587A4016DA5}" destId="{39A8F07A-5EF3-4C5A-A600-C02F870892CD}" srcOrd="5" destOrd="0" presId="urn:microsoft.com/office/officeart/2005/8/layout/lProcess3"/>
    <dgm:cxn modelId="{2820B652-1E5A-4A87-AA94-8AFC0BF51C5B}" type="presParOf" srcId="{1CBD2CDA-1A9E-4BCE-83B0-9587A4016DA5}" destId="{5D77807B-226F-4B0C-AD63-FA1107FBCB2A}" srcOrd="6" destOrd="0" presId="urn:microsoft.com/office/officeart/2005/8/layout/lProcess3"/>
    <dgm:cxn modelId="{92A913E8-63B4-49C2-B104-B46066FB812C}" type="presParOf" srcId="{A190F8D6-DD16-484B-9D09-504F137CC535}" destId="{7E1554CC-0103-45E9-8CDA-AA04A29F8DA3}" srcOrd="5" destOrd="0" presId="urn:microsoft.com/office/officeart/2005/8/layout/lProcess3"/>
    <dgm:cxn modelId="{BF604351-3A3A-47C2-85B4-8409B529121D}" type="presParOf" srcId="{A190F8D6-DD16-484B-9D09-504F137CC535}" destId="{A225C2A0-6810-4A79-BE75-A5176FEEEDE5}" srcOrd="6" destOrd="0" presId="urn:microsoft.com/office/officeart/2005/8/layout/lProcess3"/>
    <dgm:cxn modelId="{A1B8DC75-2CF0-47C4-A041-0F11238E4D9D}" type="presParOf" srcId="{A225C2A0-6810-4A79-BE75-A5176FEEEDE5}" destId="{D9943FED-9F61-42A9-A479-23B8A98AAEBE}" srcOrd="0" destOrd="0" presId="urn:microsoft.com/office/officeart/2005/8/layout/lProcess3"/>
    <dgm:cxn modelId="{90979A6F-C8F4-486D-AFC0-EA0B39BC1F18}" type="presParOf" srcId="{A225C2A0-6810-4A79-BE75-A5176FEEEDE5}" destId="{19B1AC9D-26DF-44D6-B519-3D2D40A92835}" srcOrd="1" destOrd="0" presId="urn:microsoft.com/office/officeart/2005/8/layout/lProcess3"/>
    <dgm:cxn modelId="{68BDD8D8-622D-432E-883E-5BB93BB0001C}" type="presParOf" srcId="{A225C2A0-6810-4A79-BE75-A5176FEEEDE5}" destId="{E71426CE-643C-4353-8F23-72D1F222214D}" srcOrd="2" destOrd="0" presId="urn:microsoft.com/office/officeart/2005/8/layout/lProcess3"/>
    <dgm:cxn modelId="{2786FB67-5177-4650-9082-FA43E238B2B0}" type="presParOf" srcId="{A225C2A0-6810-4A79-BE75-A5176FEEEDE5}" destId="{78502914-55FF-40CE-9280-E84A01408706}" srcOrd="3" destOrd="0" presId="urn:microsoft.com/office/officeart/2005/8/layout/lProcess3"/>
    <dgm:cxn modelId="{12A5688E-D49B-4381-B425-0851E8FEDCFA}" type="presParOf" srcId="{A225C2A0-6810-4A79-BE75-A5176FEEEDE5}" destId="{6AFEAB95-6704-4DDA-B600-92F8470B677C}" srcOrd="4" destOrd="0" presId="urn:microsoft.com/office/officeart/2005/8/layout/lProcess3"/>
    <dgm:cxn modelId="{D87BD3BA-3573-45E2-BBFA-83914A94AE0D}" type="presParOf" srcId="{A225C2A0-6810-4A79-BE75-A5176FEEEDE5}" destId="{A31B269B-29F2-4FC1-9963-3DAE304578C6}" srcOrd="5" destOrd="0" presId="urn:microsoft.com/office/officeart/2005/8/layout/lProcess3"/>
    <dgm:cxn modelId="{555C3E78-2A34-4665-80CF-B8DBC5849CCA}" type="presParOf" srcId="{A225C2A0-6810-4A79-BE75-A5176FEEEDE5}" destId="{BEE4C2F2-F5DF-4CB1-905F-C34F271E03BD}" srcOrd="6" destOrd="0" presId="urn:microsoft.com/office/officeart/2005/8/layout/lProcess3"/>
    <dgm:cxn modelId="{13B313B7-4D7C-474B-9416-F88F2A085179}" type="presParOf" srcId="{A190F8D6-DD16-484B-9D09-504F137CC535}" destId="{64E66B30-CB68-49B3-B080-60F2C7BC63C2}" srcOrd="7" destOrd="0" presId="urn:microsoft.com/office/officeart/2005/8/layout/lProcess3"/>
    <dgm:cxn modelId="{AF8C4CEA-853F-4C72-9E78-FC0B901EACBA}" type="presParOf" srcId="{A190F8D6-DD16-484B-9D09-504F137CC535}" destId="{FB46EE5B-8C9D-438B-AE3A-0A6AEC2D341E}" srcOrd="8" destOrd="0" presId="urn:microsoft.com/office/officeart/2005/8/layout/lProcess3"/>
    <dgm:cxn modelId="{5CD29EE8-4414-4D30-B291-56999268C6F3}" type="presParOf" srcId="{FB46EE5B-8C9D-438B-AE3A-0A6AEC2D341E}" destId="{A072D45A-2831-4F42-9804-6E8821FF1687}" srcOrd="0" destOrd="0" presId="urn:microsoft.com/office/officeart/2005/8/layout/lProcess3"/>
    <dgm:cxn modelId="{DF8D248B-26CF-402C-9151-2CB5128B7272}" type="presParOf" srcId="{FB46EE5B-8C9D-438B-AE3A-0A6AEC2D341E}" destId="{3138C6B6-DA2D-4F40-9E36-2F3DB82C0F70}" srcOrd="1" destOrd="0" presId="urn:microsoft.com/office/officeart/2005/8/layout/lProcess3"/>
    <dgm:cxn modelId="{4B1A86DD-3896-4F30-B2F4-7E7D0EB42872}" type="presParOf" srcId="{FB46EE5B-8C9D-438B-AE3A-0A6AEC2D341E}" destId="{4792F75F-5D0A-4665-9B74-F2712766C85A}" srcOrd="2" destOrd="0" presId="urn:microsoft.com/office/officeart/2005/8/layout/lProcess3"/>
    <dgm:cxn modelId="{219219BE-E4B5-431A-9EB1-BCC8C4845F65}" type="presParOf" srcId="{FB46EE5B-8C9D-438B-AE3A-0A6AEC2D341E}" destId="{B3219EAF-117C-443A-A906-C947C96AF806}" srcOrd="3" destOrd="0" presId="urn:microsoft.com/office/officeart/2005/8/layout/lProcess3"/>
    <dgm:cxn modelId="{7A5F0CE6-867E-43D2-8716-2F06D003FB5A}" type="presParOf" srcId="{FB46EE5B-8C9D-438B-AE3A-0A6AEC2D341E}" destId="{46DD2BAF-FC8E-4796-8A50-295EB5E88080}" srcOrd="4" destOrd="0" presId="urn:microsoft.com/office/officeart/2005/8/layout/lProcess3"/>
    <dgm:cxn modelId="{0E1E229C-E70F-4E6A-954B-7E9CAB477913}" type="presParOf" srcId="{FB46EE5B-8C9D-438B-AE3A-0A6AEC2D341E}" destId="{CE5D349D-0479-4FE2-9942-1E1A3891F7E2}" srcOrd="5" destOrd="0" presId="urn:microsoft.com/office/officeart/2005/8/layout/lProcess3"/>
    <dgm:cxn modelId="{BA314DED-2DF8-44E9-9228-DBF96D1A6805}" type="presParOf" srcId="{FB46EE5B-8C9D-438B-AE3A-0A6AEC2D341E}" destId="{45C01569-2F4C-472A-911F-A8F06C6C6F93}" srcOrd="6" destOrd="0" presId="urn:microsoft.com/office/officeart/2005/8/layout/lProcess3"/>
    <dgm:cxn modelId="{14ECD276-6F39-4448-B3DE-DCF69A81041E}" type="presParOf" srcId="{A190F8D6-DD16-484B-9D09-504F137CC535}" destId="{8BF92028-2408-4757-BF79-91131CEBBA1F}" srcOrd="9" destOrd="0" presId="urn:microsoft.com/office/officeart/2005/8/layout/lProcess3"/>
    <dgm:cxn modelId="{3006E0A7-178D-4FC6-BE05-F28411D842CA}" type="presParOf" srcId="{A190F8D6-DD16-484B-9D09-504F137CC535}" destId="{95301B10-128B-4B5F-891B-3B449D72E87A}" srcOrd="10" destOrd="0" presId="urn:microsoft.com/office/officeart/2005/8/layout/lProcess3"/>
    <dgm:cxn modelId="{5E09E2DE-D8B0-44F4-BC1F-3DB0F029C614}" type="presParOf" srcId="{95301B10-128B-4B5F-891B-3B449D72E87A}" destId="{84C2DA72-1B08-4A76-BF81-1E02C3D63355}" srcOrd="0" destOrd="0" presId="urn:microsoft.com/office/officeart/2005/8/layout/lProcess3"/>
    <dgm:cxn modelId="{E302DE38-A01A-4C84-B7CC-82263110EA94}" type="presParOf" srcId="{95301B10-128B-4B5F-891B-3B449D72E87A}" destId="{C04F57D8-35B2-4964-96EC-E566E092EB21}" srcOrd="1" destOrd="0" presId="urn:microsoft.com/office/officeart/2005/8/layout/lProcess3"/>
    <dgm:cxn modelId="{FCC81392-7184-4A03-864F-8750AC9C9447}" type="presParOf" srcId="{95301B10-128B-4B5F-891B-3B449D72E87A}" destId="{9DAC6C54-517A-449E-B531-1FC317135ADC}" srcOrd="2" destOrd="0" presId="urn:microsoft.com/office/officeart/2005/8/layout/lProcess3"/>
    <dgm:cxn modelId="{268FAFC4-EF55-4B07-8AD2-E74019234880}" type="presParOf" srcId="{95301B10-128B-4B5F-891B-3B449D72E87A}" destId="{ED54569D-7369-41AC-9282-FE0427CCF9A0}" srcOrd="3" destOrd="0" presId="urn:microsoft.com/office/officeart/2005/8/layout/lProcess3"/>
    <dgm:cxn modelId="{EBD7343D-0ED8-4AA0-A02B-1B689C67CC91}" type="presParOf" srcId="{95301B10-128B-4B5F-891B-3B449D72E87A}" destId="{91E5E92F-44FD-43B6-A08D-30743740836B}" srcOrd="4" destOrd="0" presId="urn:microsoft.com/office/officeart/2005/8/layout/lProcess3"/>
    <dgm:cxn modelId="{8E10F399-9703-4622-A74B-7D8CCA7B9C14}" type="presParOf" srcId="{95301B10-128B-4B5F-891B-3B449D72E87A}" destId="{9B570CCF-43F2-41DF-B9F9-1C0480A4F64D}" srcOrd="5" destOrd="0" presId="urn:microsoft.com/office/officeart/2005/8/layout/lProcess3"/>
    <dgm:cxn modelId="{9053F90E-E749-49D6-A430-DBCD2E73EC3A}" type="presParOf" srcId="{95301B10-128B-4B5F-891B-3B449D72E87A}" destId="{D94A7F81-321B-4D5F-B7F8-5800053BB95B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F17CC7C-F0FB-48C3-802E-5FC7F7F23E26}" type="doc">
      <dgm:prSet loTypeId="urn:microsoft.com/office/officeart/2005/8/layout/hProcess7#1" loCatId="process" qsTypeId="urn:microsoft.com/office/officeart/2005/8/quickstyle/3d3" qsCatId="3D" csTypeId="urn:microsoft.com/office/officeart/2005/8/colors/colorful5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6524AFAD-7B67-47A5-BEAD-8D09D87CF465}">
      <dgm:prSet phldrT="[Текст]" custT="1"/>
      <dgm:spPr bwMode="auto"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>
            <a:defRPr/>
          </a:pPr>
          <a:endParaRPr lang="ru-RU" sz="3200"/>
        </a:p>
      </dgm:t>
    </dgm:pt>
    <dgm:pt modelId="{177FDCAF-F80F-44DB-A470-D9EAB3AC49B6}" type="parTrans" cxnId="{11FD9866-C6F8-4C3C-9717-140C522D59DC}">
      <dgm:prSet/>
      <dgm:spPr bwMode="auto"/>
      <dgm:t>
        <a:bodyPr/>
        <a:lstStyle/>
        <a:p>
          <a:pPr>
            <a:defRPr/>
          </a:pPr>
          <a:endParaRPr lang="ru-RU" sz="3200"/>
        </a:p>
      </dgm:t>
    </dgm:pt>
    <dgm:pt modelId="{4A2E9AE7-B365-444D-8DBC-DBB9FFDE3DF3}" type="sibTrans" cxnId="{11FD9866-C6F8-4C3C-9717-140C522D59DC}">
      <dgm:prSet/>
      <dgm:spPr bwMode="auto"/>
      <dgm:t>
        <a:bodyPr/>
        <a:lstStyle/>
        <a:p>
          <a:pPr>
            <a:defRPr/>
          </a:pPr>
          <a:endParaRPr lang="ru-RU" sz="3200"/>
        </a:p>
      </dgm:t>
    </dgm:pt>
    <dgm:pt modelId="{1460C2DB-4923-421F-A324-5B42F253DE9A}">
      <dgm:prSet phldrT="[Текст]" custT="1"/>
      <dgm:spPr bwMode="auto">
        <a:solidFill>
          <a:schemeClr val="tx2">
            <a:lumMod val="50000"/>
          </a:schemeClr>
        </a:solidFill>
      </dgm:spPr>
      <dgm:t>
        <a:bodyPr/>
        <a:lstStyle/>
        <a:p>
          <a:pPr>
            <a:defRPr/>
          </a:pPr>
          <a:endParaRPr lang="ru-RU" sz="3200"/>
        </a:p>
        <a:p>
          <a:pPr>
            <a:defRPr/>
          </a:pPr>
          <a:endParaRPr lang="ru-RU" sz="3200"/>
        </a:p>
      </dgm:t>
    </dgm:pt>
    <dgm:pt modelId="{C7BF0096-2EF9-4E20-ACB4-B9C2BA848C06}" type="parTrans" cxnId="{FC9B5500-2BEF-4AA7-9E28-2FC20BCE6632}">
      <dgm:prSet/>
      <dgm:spPr bwMode="auto"/>
      <dgm:t>
        <a:bodyPr/>
        <a:lstStyle/>
        <a:p>
          <a:pPr>
            <a:defRPr/>
          </a:pPr>
          <a:endParaRPr lang="ru-RU" sz="3200"/>
        </a:p>
      </dgm:t>
    </dgm:pt>
    <dgm:pt modelId="{BE57A137-C129-4EFD-A59B-589A908D308C}" type="sibTrans" cxnId="{FC9B5500-2BEF-4AA7-9E28-2FC20BCE6632}">
      <dgm:prSet/>
      <dgm:spPr bwMode="auto"/>
      <dgm:t>
        <a:bodyPr/>
        <a:lstStyle/>
        <a:p>
          <a:pPr>
            <a:defRPr/>
          </a:pPr>
          <a:endParaRPr lang="ru-RU" sz="3200"/>
        </a:p>
      </dgm:t>
    </dgm:pt>
    <dgm:pt modelId="{47A24F3B-1934-4EEA-B022-4DC4A2D776AB}">
      <dgm:prSet phldrT="[Текст]" custT="1"/>
      <dgm:spPr bwMode="auto">
        <a:solidFill>
          <a:schemeClr val="bg2">
            <a:lumMod val="60000"/>
            <a:lumOff val="40000"/>
          </a:schemeClr>
        </a:solidFill>
      </dgm:spPr>
      <dgm:t>
        <a:bodyPr/>
        <a:lstStyle/>
        <a:p>
          <a:pPr>
            <a:defRPr/>
          </a:pPr>
          <a:endParaRPr lang="ru-RU" sz="3200"/>
        </a:p>
        <a:p>
          <a:pPr>
            <a:defRPr/>
          </a:pPr>
          <a:endParaRPr lang="ru-RU" sz="3200"/>
        </a:p>
      </dgm:t>
    </dgm:pt>
    <dgm:pt modelId="{AF6A4D85-8C38-4126-8495-CD71153EDF7E}" type="parTrans" cxnId="{D3E5309C-2F90-43C8-83C6-30D1F360098A}">
      <dgm:prSet/>
      <dgm:spPr bwMode="auto"/>
      <dgm:t>
        <a:bodyPr/>
        <a:lstStyle/>
        <a:p>
          <a:pPr>
            <a:defRPr/>
          </a:pPr>
          <a:endParaRPr lang="ru-RU" sz="3200"/>
        </a:p>
      </dgm:t>
    </dgm:pt>
    <dgm:pt modelId="{C029FAA0-8829-46F1-B21C-EA5B5B0F2CC1}" type="sibTrans" cxnId="{D3E5309C-2F90-43C8-83C6-30D1F360098A}">
      <dgm:prSet/>
      <dgm:spPr bwMode="auto"/>
      <dgm:t>
        <a:bodyPr/>
        <a:lstStyle/>
        <a:p>
          <a:pPr>
            <a:defRPr/>
          </a:pPr>
          <a:endParaRPr lang="ru-RU" sz="3200"/>
        </a:p>
      </dgm:t>
    </dgm:pt>
    <dgm:pt modelId="{527AA5E7-59CF-4F2C-9AAB-0ACFCEA541EE}">
      <dgm:prSet phldrT="[Текст]" custT="1"/>
      <dgm:spPr bwMode="auto"/>
      <dgm:t>
        <a:bodyPr/>
        <a:lstStyle/>
        <a:p>
          <a:pPr algn="l">
            <a:lnSpc>
              <a:spcPct val="90000"/>
            </a:lnSpc>
            <a:defRPr/>
          </a:pPr>
          <a:endParaRPr lang="ru-RU" sz="3200">
            <a:latin typeface="Times New Roman"/>
            <a:cs typeface="Times New Roman"/>
          </a:endParaRPr>
        </a:p>
        <a:p>
          <a:pPr algn="ctr">
            <a:lnSpc>
              <a:spcPct val="100000"/>
            </a:lnSpc>
            <a:defRPr/>
          </a:pPr>
          <a:r>
            <a:rPr lang="ru-RU" sz="36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2027 год:</a:t>
          </a:r>
          <a:endParaRPr lang="ru-RU" sz="3600">
            <a:solidFill>
              <a:schemeClr val="accent1">
                <a:lumMod val="75000"/>
              </a:schemeClr>
            </a:solidFill>
          </a:endParaRPr>
        </a:p>
      </dgm:t>
    </dgm:pt>
    <dgm:pt modelId="{92FCF9A7-59D2-4579-8B9D-8E7E4DC3055F}" type="sibTrans" cxnId="{64FFA6CB-BB91-48DB-AB49-6CEAC3AE6EA7}">
      <dgm:prSet/>
      <dgm:spPr bwMode="auto"/>
      <dgm:t>
        <a:bodyPr/>
        <a:lstStyle/>
        <a:p>
          <a:pPr>
            <a:defRPr/>
          </a:pPr>
          <a:endParaRPr lang="ru-RU" sz="3200"/>
        </a:p>
      </dgm:t>
    </dgm:pt>
    <dgm:pt modelId="{543BB3ED-FD58-4683-8985-A5312FDBD3FB}" type="parTrans" cxnId="{64FFA6CB-BB91-48DB-AB49-6CEAC3AE6EA7}">
      <dgm:prSet/>
      <dgm:spPr bwMode="auto"/>
      <dgm:t>
        <a:bodyPr/>
        <a:lstStyle/>
        <a:p>
          <a:pPr>
            <a:defRPr/>
          </a:pPr>
          <a:endParaRPr lang="ru-RU" sz="3200"/>
        </a:p>
      </dgm:t>
    </dgm:pt>
    <dgm:pt modelId="{530EBE4E-ACEF-4168-BC82-2F636BE82599}">
      <dgm:prSet phldrT="[Текст]" custT="1"/>
      <dgm:spPr bwMode="auto"/>
      <dgm:t>
        <a:bodyPr/>
        <a:lstStyle/>
        <a:p>
          <a:pPr algn="l">
            <a:lnSpc>
              <a:spcPct val="90000"/>
            </a:lnSpc>
            <a:defRPr/>
          </a:pPr>
          <a:endParaRPr lang="ru-RU" sz="3200">
            <a:solidFill>
              <a:schemeClr val="accent1">
                <a:lumMod val="75000"/>
              </a:schemeClr>
            </a:solidFill>
            <a:latin typeface="Times New Roman"/>
            <a:cs typeface="Times New Roman"/>
          </a:endParaRPr>
        </a:p>
        <a:p>
          <a:pPr algn="ctr">
            <a:lnSpc>
              <a:spcPct val="100000"/>
            </a:lnSpc>
            <a:defRPr/>
          </a:pPr>
          <a:r>
            <a:rPr lang="ru-RU" sz="36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2026 год: </a:t>
          </a:r>
          <a:endParaRPr/>
        </a:p>
      </dgm:t>
    </dgm:pt>
    <dgm:pt modelId="{96477B2B-79E0-4849-95EE-0047F732F7B1}" type="sibTrans" cxnId="{779F4BA7-7F6C-408B-8E07-23099443C457}">
      <dgm:prSet/>
      <dgm:spPr bwMode="auto"/>
      <dgm:t>
        <a:bodyPr/>
        <a:lstStyle/>
        <a:p>
          <a:pPr>
            <a:defRPr/>
          </a:pPr>
          <a:endParaRPr lang="ru-RU" sz="3200"/>
        </a:p>
      </dgm:t>
    </dgm:pt>
    <dgm:pt modelId="{352B688D-07E7-4E5F-8C77-A127E744B617}" type="parTrans" cxnId="{779F4BA7-7F6C-408B-8E07-23099443C457}">
      <dgm:prSet/>
      <dgm:spPr bwMode="auto"/>
      <dgm:t>
        <a:bodyPr/>
        <a:lstStyle/>
        <a:p>
          <a:pPr>
            <a:defRPr/>
          </a:pPr>
          <a:endParaRPr lang="ru-RU" sz="3200"/>
        </a:p>
      </dgm:t>
    </dgm:pt>
    <dgm:pt modelId="{A5C0087D-B6CA-41EF-85BF-537F20341366}">
      <dgm:prSet phldrT="[Текст]" custT="1"/>
      <dgm:spPr bwMode="auto"/>
      <dgm:t>
        <a:bodyPr/>
        <a:lstStyle/>
        <a:p>
          <a:pPr algn="l">
            <a:lnSpc>
              <a:spcPct val="90000"/>
            </a:lnSpc>
            <a:defRPr/>
          </a:pPr>
          <a:endParaRPr lang="ru-RU" sz="3200">
            <a:latin typeface="Times New Roman"/>
            <a:cs typeface="Times New Roman"/>
          </a:endParaRPr>
        </a:p>
        <a:p>
          <a:pPr algn="ctr">
            <a:lnSpc>
              <a:spcPct val="100000"/>
            </a:lnSpc>
            <a:defRPr/>
          </a:pPr>
          <a:r>
            <a:rPr lang="ru-RU" sz="36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2025 год:</a:t>
          </a:r>
          <a:endParaRPr/>
        </a:p>
      </dgm:t>
    </dgm:pt>
    <dgm:pt modelId="{694F3050-5BC7-4517-BEF2-15C95732304A}" type="sibTrans" cxnId="{EE3D16C2-3B2E-45E6-A271-5BEE7154701D}">
      <dgm:prSet/>
      <dgm:spPr bwMode="auto"/>
      <dgm:t>
        <a:bodyPr/>
        <a:lstStyle/>
        <a:p>
          <a:pPr>
            <a:defRPr/>
          </a:pPr>
          <a:endParaRPr lang="ru-RU" sz="3200"/>
        </a:p>
      </dgm:t>
    </dgm:pt>
    <dgm:pt modelId="{796D18E1-1A5F-490B-9E4F-3806A017E733}" type="parTrans" cxnId="{EE3D16C2-3B2E-45E6-A271-5BEE7154701D}">
      <dgm:prSet/>
      <dgm:spPr bwMode="auto"/>
      <dgm:t>
        <a:bodyPr/>
        <a:lstStyle/>
        <a:p>
          <a:pPr>
            <a:defRPr/>
          </a:pPr>
          <a:endParaRPr lang="ru-RU" sz="3200"/>
        </a:p>
      </dgm:t>
    </dgm:pt>
    <dgm:pt modelId="{5351090E-17C1-43AB-AD2D-E4F02B13E92D}">
      <dgm:prSet phldrT="" custT="1"/>
      <dgm:spPr bwMode="auto"/>
      <dgm:t>
        <a:bodyPr/>
        <a:lstStyle/>
        <a:p>
          <a:pPr algn="ctr">
            <a:lnSpc>
              <a:spcPct val="100000"/>
            </a:lnSpc>
            <a:defRPr/>
          </a:pPr>
          <a:r>
            <a:rPr lang="ru-RU" sz="3600" b="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70 435,3</a:t>
          </a:r>
          <a:endParaRPr/>
        </a:p>
        <a:p>
          <a:pPr algn="ctr">
            <a:lnSpc>
              <a:spcPct val="100000"/>
            </a:lnSpc>
            <a:defRPr/>
          </a:pPr>
          <a:r>
            <a:rPr lang="ru-RU" sz="36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тыс. руб.</a:t>
          </a:r>
          <a:endParaRPr/>
        </a:p>
      </dgm:t>
    </dgm:pt>
    <dgm:pt modelId="{2C955394-BF94-4D89-9C72-5474CA8CCA23}" type="parTrans" cxnId="{F65A056A-EE85-4720-B2EB-7EE26269519B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D2692306-300C-4BBA-BC7B-BD65569277FE}" type="sibTrans" cxnId="{F65A056A-EE85-4720-B2EB-7EE26269519B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CF1133A-B78E-471C-8B48-7F06AF6E16EF}">
      <dgm:prSet phldrT="" custT="1"/>
      <dgm:spPr bwMode="auto"/>
      <dgm:t>
        <a:bodyPr/>
        <a:lstStyle/>
        <a:p>
          <a:pPr algn="ctr">
            <a:lnSpc>
              <a:spcPct val="100000"/>
            </a:lnSpc>
            <a:defRPr/>
          </a:pPr>
          <a:r>
            <a:rPr lang="ru-RU" sz="36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69 475,3</a:t>
          </a:r>
          <a:endParaRPr/>
        </a:p>
        <a:p>
          <a:pPr algn="ctr">
            <a:lnSpc>
              <a:spcPct val="100000"/>
            </a:lnSpc>
            <a:defRPr/>
          </a:pPr>
          <a:r>
            <a:rPr lang="ru-RU" sz="36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тыс. руб.</a:t>
          </a:r>
          <a:endParaRPr/>
        </a:p>
      </dgm:t>
    </dgm:pt>
    <dgm:pt modelId="{810AB5A1-EA98-4302-8CC8-A15A051B3107}" type="parTrans" cxnId="{889B603D-9777-4CD4-99BB-D373B437D46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1121669-B7DA-41A8-B4AC-1934CBDAB72D}" type="sibTrans" cxnId="{889B603D-9777-4CD4-99BB-D373B437D46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F9A30E9-D08E-46B3-BF56-F002A21D3CA5}">
      <dgm:prSet phldrT="" custT="1"/>
      <dgm:spPr bwMode="auto"/>
      <dgm:t>
        <a:bodyPr/>
        <a:lstStyle/>
        <a:p>
          <a:pPr algn="ctr">
            <a:lnSpc>
              <a:spcPct val="100000"/>
            </a:lnSpc>
            <a:defRPr/>
          </a:pPr>
          <a:r>
            <a:rPr lang="ru-RU" sz="36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20 835,3</a:t>
          </a:r>
          <a:endParaRPr/>
        </a:p>
        <a:p>
          <a:pPr algn="ctr">
            <a:lnSpc>
              <a:spcPct val="100000"/>
            </a:lnSpc>
            <a:defRPr/>
          </a:pPr>
          <a:r>
            <a:rPr lang="ru-RU" sz="36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тыс. руб.</a:t>
          </a:r>
          <a:endParaRPr lang="ru-RU" sz="3600">
            <a:solidFill>
              <a:schemeClr val="accent1">
                <a:lumMod val="75000"/>
              </a:schemeClr>
            </a:solidFill>
          </a:endParaRPr>
        </a:p>
      </dgm:t>
    </dgm:pt>
    <dgm:pt modelId="{E0E01FF6-A626-4A0F-8CB3-F392834289AA}" type="parTrans" cxnId="{CAEB861C-DF80-430A-861B-858DDB68BAC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141D637-685E-4298-B39A-2380455915F5}" type="sibTrans" cxnId="{CAEB861C-DF80-430A-861B-858DDB68BAC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B639092C-822C-4C5E-8746-576F7C6A660D}" type="pres">
      <dgm:prSet presAssocID="{7F17CC7C-F0FB-48C3-802E-5FC7F7F23E26}" presName="Name0" presStyleCnt="0">
        <dgm:presLayoutVars>
          <dgm:dir/>
          <dgm:animLvl val="lvl"/>
          <dgm:resizeHandles val="exact"/>
        </dgm:presLayoutVars>
      </dgm:prSet>
      <dgm:spPr bwMode="auto"/>
    </dgm:pt>
    <dgm:pt modelId="{E1C5C3C6-9602-4A46-8055-ADF015A469B7}" type="pres">
      <dgm:prSet presAssocID="{6524AFAD-7B67-47A5-BEAD-8D09D87CF465}" presName="compositeNode" presStyleCnt="0">
        <dgm:presLayoutVars>
          <dgm:bulletEnabled val="1"/>
        </dgm:presLayoutVars>
      </dgm:prSet>
      <dgm:spPr bwMode="auto"/>
    </dgm:pt>
    <dgm:pt modelId="{7D58879E-2385-4B38-AE4A-EF5E4AEAE443}" type="pres">
      <dgm:prSet presAssocID="{6524AFAD-7B67-47A5-BEAD-8D09D87CF465}" presName="bgRect" presStyleLbl="node1" presStyleIdx="0" presStyleCnt="3" custScaleX="107498" custLinFactNeighborX="-6579" custLinFactNeighborY="-741"/>
      <dgm:spPr bwMode="auto"/>
    </dgm:pt>
    <dgm:pt modelId="{5E1C9359-E288-4E3C-A213-B5827871E149}" type="pres">
      <dgm:prSet presAssocID="{6524AFAD-7B67-47A5-BEAD-8D09D87CF465}" presName="parentNode" presStyleLbl="node1" presStyleIdx="0" presStyleCnt="3">
        <dgm:presLayoutVars>
          <dgm:chMax val="0"/>
          <dgm:bulletEnabled val="1"/>
        </dgm:presLayoutVars>
      </dgm:prSet>
      <dgm:spPr bwMode="auto"/>
    </dgm:pt>
    <dgm:pt modelId="{7B28887E-C168-409D-B75B-9142D53078C8}" type="pres">
      <dgm:prSet presAssocID="{6524AFAD-7B67-47A5-BEAD-8D09D87CF465}" presName="childNode" presStyleLbl="node1" presStyleIdx="0" presStyleCnt="3">
        <dgm:presLayoutVars>
          <dgm:bulletEnabled val="1"/>
        </dgm:presLayoutVars>
      </dgm:prSet>
      <dgm:spPr bwMode="auto"/>
    </dgm:pt>
    <dgm:pt modelId="{C701F150-00DD-4BC3-A50D-C758994E5C5A}" type="pres">
      <dgm:prSet presAssocID="{4A2E9AE7-B365-444D-8DBC-DBB9FFDE3DF3}" presName="hSp" presStyleCnt="0"/>
      <dgm:spPr bwMode="auto"/>
    </dgm:pt>
    <dgm:pt modelId="{10D57355-6F67-4D2B-82C8-C4FD6E209FC2}" type="pres">
      <dgm:prSet presAssocID="{4A2E9AE7-B365-444D-8DBC-DBB9FFDE3DF3}" presName="vProcSp" presStyleCnt="0"/>
      <dgm:spPr bwMode="auto"/>
    </dgm:pt>
    <dgm:pt modelId="{2952749D-A492-4A88-8AF0-A7176D9405F7}" type="pres">
      <dgm:prSet presAssocID="{4A2E9AE7-B365-444D-8DBC-DBB9FFDE3DF3}" presName="vSp1" presStyleCnt="0"/>
      <dgm:spPr bwMode="auto"/>
    </dgm:pt>
    <dgm:pt modelId="{69E9E0CE-B769-4B80-8947-35BA10C8A155}" type="pres">
      <dgm:prSet presAssocID="{4A2E9AE7-B365-444D-8DBC-DBB9FFDE3DF3}" presName="simulatedConn" presStyleLbl="solidFgAcc1" presStyleIdx="0" presStyleCnt="2"/>
      <dgm:spPr bwMode="auto"/>
    </dgm:pt>
    <dgm:pt modelId="{255C8BA8-8B43-41A3-ADAF-443A8576ECE0}" type="pres">
      <dgm:prSet presAssocID="{4A2E9AE7-B365-444D-8DBC-DBB9FFDE3DF3}" presName="vSp2" presStyleCnt="0"/>
      <dgm:spPr bwMode="auto"/>
    </dgm:pt>
    <dgm:pt modelId="{A1C121A2-EAEF-4407-867C-6A2C3308F688}" type="pres">
      <dgm:prSet presAssocID="{4A2E9AE7-B365-444D-8DBC-DBB9FFDE3DF3}" presName="sibTrans" presStyleCnt="0"/>
      <dgm:spPr bwMode="auto"/>
    </dgm:pt>
    <dgm:pt modelId="{0D855D6C-E3FA-4D9E-81B4-51D0A5B2432D}" type="pres">
      <dgm:prSet presAssocID="{1460C2DB-4923-421F-A324-5B42F253DE9A}" presName="compositeNode" presStyleCnt="0">
        <dgm:presLayoutVars>
          <dgm:bulletEnabled val="1"/>
        </dgm:presLayoutVars>
      </dgm:prSet>
      <dgm:spPr bwMode="auto"/>
    </dgm:pt>
    <dgm:pt modelId="{228FC4AE-CF63-45C8-B80C-557DAFC9777F}" type="pres">
      <dgm:prSet presAssocID="{1460C2DB-4923-421F-A324-5B42F253DE9A}" presName="bgRect" presStyleLbl="node1" presStyleIdx="1" presStyleCnt="3"/>
      <dgm:spPr bwMode="auto"/>
    </dgm:pt>
    <dgm:pt modelId="{279AA155-223B-40DC-B796-73036309A83F}" type="pres">
      <dgm:prSet presAssocID="{1460C2DB-4923-421F-A324-5B42F253DE9A}" presName="parentNode" presStyleLbl="node1" presStyleIdx="1" presStyleCnt="3">
        <dgm:presLayoutVars>
          <dgm:chMax val="0"/>
          <dgm:bulletEnabled val="1"/>
        </dgm:presLayoutVars>
      </dgm:prSet>
      <dgm:spPr bwMode="auto"/>
    </dgm:pt>
    <dgm:pt modelId="{3448CD06-825C-42A4-9949-0C7F9E78C3C7}" type="pres">
      <dgm:prSet presAssocID="{1460C2DB-4923-421F-A324-5B42F253DE9A}" presName="childNode" presStyleLbl="node1" presStyleIdx="1" presStyleCnt="3">
        <dgm:presLayoutVars>
          <dgm:bulletEnabled val="1"/>
        </dgm:presLayoutVars>
      </dgm:prSet>
      <dgm:spPr bwMode="auto"/>
    </dgm:pt>
    <dgm:pt modelId="{970F0FAF-9933-41AC-B4AE-DE9FFC03A9D4}" type="pres">
      <dgm:prSet presAssocID="{BE57A137-C129-4EFD-A59B-589A908D308C}" presName="hSp" presStyleCnt="0"/>
      <dgm:spPr bwMode="auto"/>
    </dgm:pt>
    <dgm:pt modelId="{177CF74D-FBB6-497E-B56C-4A153F15210F}" type="pres">
      <dgm:prSet presAssocID="{BE57A137-C129-4EFD-A59B-589A908D308C}" presName="vProcSp" presStyleCnt="0"/>
      <dgm:spPr bwMode="auto"/>
    </dgm:pt>
    <dgm:pt modelId="{86778F02-73F4-4C89-9EF9-56DAFA39F6AD}" type="pres">
      <dgm:prSet presAssocID="{BE57A137-C129-4EFD-A59B-589A908D308C}" presName="vSp1" presStyleCnt="0"/>
      <dgm:spPr bwMode="auto"/>
    </dgm:pt>
    <dgm:pt modelId="{83276686-60AD-4172-8BDE-1804C0D47A68}" type="pres">
      <dgm:prSet presAssocID="{BE57A137-C129-4EFD-A59B-589A908D308C}" presName="simulatedConn" presStyleLbl="solidFgAcc1" presStyleIdx="1" presStyleCnt="2"/>
      <dgm:spPr bwMode="auto"/>
    </dgm:pt>
    <dgm:pt modelId="{B1BA30C7-1AFB-4ABD-9737-166AC9D22ACA}" type="pres">
      <dgm:prSet presAssocID="{BE57A137-C129-4EFD-A59B-589A908D308C}" presName="vSp2" presStyleCnt="0"/>
      <dgm:spPr bwMode="auto"/>
    </dgm:pt>
    <dgm:pt modelId="{7B1A9824-40C8-42E8-A9ED-32881D46CC89}" type="pres">
      <dgm:prSet presAssocID="{BE57A137-C129-4EFD-A59B-589A908D308C}" presName="sibTrans" presStyleCnt="0"/>
      <dgm:spPr bwMode="auto"/>
    </dgm:pt>
    <dgm:pt modelId="{C0B22CCC-6FEA-467B-B196-27A80A5EE79C}" type="pres">
      <dgm:prSet presAssocID="{47A24F3B-1934-4EEA-B022-4DC4A2D776AB}" presName="compositeNode" presStyleCnt="0">
        <dgm:presLayoutVars>
          <dgm:bulletEnabled val="1"/>
        </dgm:presLayoutVars>
      </dgm:prSet>
      <dgm:spPr bwMode="auto"/>
    </dgm:pt>
    <dgm:pt modelId="{7822B0B8-2FEB-4C27-9D6E-E08BB747B977}" type="pres">
      <dgm:prSet presAssocID="{47A24F3B-1934-4EEA-B022-4DC4A2D776AB}" presName="bgRect" presStyleLbl="node1" presStyleIdx="2" presStyleCnt="3"/>
      <dgm:spPr bwMode="auto"/>
    </dgm:pt>
    <dgm:pt modelId="{4171DA10-F436-4C26-89DF-3ECCB9F92151}" type="pres">
      <dgm:prSet presAssocID="{47A24F3B-1934-4EEA-B022-4DC4A2D776AB}" presName="parentNode" presStyleLbl="node1" presStyleIdx="2" presStyleCnt="3">
        <dgm:presLayoutVars>
          <dgm:chMax val="0"/>
          <dgm:bulletEnabled val="1"/>
        </dgm:presLayoutVars>
      </dgm:prSet>
      <dgm:spPr bwMode="auto"/>
    </dgm:pt>
    <dgm:pt modelId="{6279CF3F-6123-4DB8-9A80-415CFE633CF4}" type="pres">
      <dgm:prSet presAssocID="{47A24F3B-1934-4EEA-B022-4DC4A2D776AB}" presName="childNode" presStyleLbl="node1" presStyleIdx="2" presStyleCnt="3">
        <dgm:presLayoutVars>
          <dgm:bulletEnabled val="1"/>
        </dgm:presLayoutVars>
      </dgm:prSet>
      <dgm:spPr bwMode="auto"/>
    </dgm:pt>
  </dgm:ptLst>
  <dgm:cxnLst>
    <dgm:cxn modelId="{FC9B5500-2BEF-4AA7-9E28-2FC20BCE6632}" srcId="{7F17CC7C-F0FB-48C3-802E-5FC7F7F23E26}" destId="{1460C2DB-4923-421F-A324-5B42F253DE9A}" srcOrd="1" destOrd="0" parTransId="{C7BF0096-2EF9-4E20-ACB4-B9C2BA848C06}" sibTransId="{BE57A137-C129-4EFD-A59B-589A908D308C}"/>
    <dgm:cxn modelId="{36868107-11D5-4C05-8446-7C973BFAFE16}" type="presOf" srcId="{530EBE4E-ACEF-4168-BC82-2F636BE82599}" destId="{3448CD06-825C-42A4-9949-0C7F9E78C3C7}" srcOrd="0" destOrd="0" presId="urn:microsoft.com/office/officeart/2005/8/layout/hProcess7#1"/>
    <dgm:cxn modelId="{62558D07-AE81-41F4-921B-21E9BD2D5B19}" type="presOf" srcId="{1CF1133A-B78E-471C-8B48-7F06AF6E16EF}" destId="{3448CD06-825C-42A4-9949-0C7F9E78C3C7}" srcOrd="0" destOrd="1" presId="urn:microsoft.com/office/officeart/2005/8/layout/hProcess7#1"/>
    <dgm:cxn modelId="{CAEB861C-DF80-430A-861B-858DDB68BAC7}" srcId="{47A24F3B-1934-4EEA-B022-4DC4A2D776AB}" destId="{AF9A30E9-D08E-46B3-BF56-F002A21D3CA5}" srcOrd="1" destOrd="0" parTransId="{E0E01FF6-A626-4A0F-8CB3-F392834289AA}" sibTransId="{3141D637-685E-4298-B39A-2380455915F5}"/>
    <dgm:cxn modelId="{34E2FD27-377F-49F8-8037-628914FA8403}" type="presOf" srcId="{7F17CC7C-F0FB-48C3-802E-5FC7F7F23E26}" destId="{B639092C-822C-4C5E-8746-576F7C6A660D}" srcOrd="0" destOrd="0" presId="urn:microsoft.com/office/officeart/2005/8/layout/hProcess7#1"/>
    <dgm:cxn modelId="{1059A228-B613-4FF1-9EA7-57D231F4E463}" type="presOf" srcId="{47A24F3B-1934-4EEA-B022-4DC4A2D776AB}" destId="{7822B0B8-2FEB-4C27-9D6E-E08BB747B977}" srcOrd="0" destOrd="0" presId="urn:microsoft.com/office/officeart/2005/8/layout/hProcess7#1"/>
    <dgm:cxn modelId="{1E40DB32-5FD8-47EF-B6CF-0A1627215223}" type="presOf" srcId="{47A24F3B-1934-4EEA-B022-4DC4A2D776AB}" destId="{4171DA10-F436-4C26-89DF-3ECCB9F92151}" srcOrd="1" destOrd="0" presId="urn:microsoft.com/office/officeart/2005/8/layout/hProcess7#1"/>
    <dgm:cxn modelId="{889B603D-9777-4CD4-99BB-D373B437D469}" srcId="{1460C2DB-4923-421F-A324-5B42F253DE9A}" destId="{1CF1133A-B78E-471C-8B48-7F06AF6E16EF}" srcOrd="1" destOrd="0" parTransId="{810AB5A1-EA98-4302-8CC8-A15A051B3107}" sibTransId="{51121669-B7DA-41A8-B4AC-1934CBDAB72D}"/>
    <dgm:cxn modelId="{5005413D-7DA5-49FD-8823-F768D980A368}" type="presOf" srcId="{527AA5E7-59CF-4F2C-9AAB-0ACFCEA541EE}" destId="{6279CF3F-6123-4DB8-9A80-415CFE633CF4}" srcOrd="0" destOrd="0" presId="urn:microsoft.com/office/officeart/2005/8/layout/hProcess7#1"/>
    <dgm:cxn modelId="{11FD9866-C6F8-4C3C-9717-140C522D59DC}" srcId="{7F17CC7C-F0FB-48C3-802E-5FC7F7F23E26}" destId="{6524AFAD-7B67-47A5-BEAD-8D09D87CF465}" srcOrd="0" destOrd="0" parTransId="{177FDCAF-F80F-44DB-A470-D9EAB3AC49B6}" sibTransId="{4A2E9AE7-B365-444D-8DBC-DBB9FFDE3DF3}"/>
    <dgm:cxn modelId="{5F726068-EBD8-445B-AD08-D7B2E782A05C}" type="presOf" srcId="{1460C2DB-4923-421F-A324-5B42F253DE9A}" destId="{228FC4AE-CF63-45C8-B80C-557DAFC9777F}" srcOrd="0" destOrd="0" presId="urn:microsoft.com/office/officeart/2005/8/layout/hProcess7#1"/>
    <dgm:cxn modelId="{F65A056A-EE85-4720-B2EB-7EE26269519B}" srcId="{6524AFAD-7B67-47A5-BEAD-8D09D87CF465}" destId="{5351090E-17C1-43AB-AD2D-E4F02B13E92D}" srcOrd="1" destOrd="0" parTransId="{2C955394-BF94-4D89-9C72-5474CA8CCA23}" sibTransId="{D2692306-300C-4BBA-BC7B-BD65569277FE}"/>
    <dgm:cxn modelId="{0303617B-09B1-478A-B081-B95B1964A013}" type="presOf" srcId="{6524AFAD-7B67-47A5-BEAD-8D09D87CF465}" destId="{5E1C9359-E288-4E3C-A213-B5827871E149}" srcOrd="1" destOrd="0" presId="urn:microsoft.com/office/officeart/2005/8/layout/hProcess7#1"/>
    <dgm:cxn modelId="{79FF2591-9F76-42AA-9445-4A24FDD1A32B}" type="presOf" srcId="{AF9A30E9-D08E-46B3-BF56-F002A21D3CA5}" destId="{6279CF3F-6123-4DB8-9A80-415CFE633CF4}" srcOrd="0" destOrd="1" presId="urn:microsoft.com/office/officeart/2005/8/layout/hProcess7#1"/>
    <dgm:cxn modelId="{A16D6D94-8C3F-4037-A517-807CAE26D9F6}" type="presOf" srcId="{A5C0087D-B6CA-41EF-85BF-537F20341366}" destId="{7B28887E-C168-409D-B75B-9142D53078C8}" srcOrd="0" destOrd="0" presId="urn:microsoft.com/office/officeart/2005/8/layout/hProcess7#1"/>
    <dgm:cxn modelId="{D3E5309C-2F90-43C8-83C6-30D1F360098A}" srcId="{7F17CC7C-F0FB-48C3-802E-5FC7F7F23E26}" destId="{47A24F3B-1934-4EEA-B022-4DC4A2D776AB}" srcOrd="2" destOrd="0" parTransId="{AF6A4D85-8C38-4126-8495-CD71153EDF7E}" sibTransId="{C029FAA0-8829-46F1-B21C-EA5B5B0F2CC1}"/>
    <dgm:cxn modelId="{779F4BA7-7F6C-408B-8E07-23099443C457}" srcId="{1460C2DB-4923-421F-A324-5B42F253DE9A}" destId="{530EBE4E-ACEF-4168-BC82-2F636BE82599}" srcOrd="0" destOrd="0" parTransId="{352B688D-07E7-4E5F-8C77-A127E744B617}" sibTransId="{96477B2B-79E0-4849-95EE-0047F732F7B1}"/>
    <dgm:cxn modelId="{EE3D16C2-3B2E-45E6-A271-5BEE7154701D}" srcId="{6524AFAD-7B67-47A5-BEAD-8D09D87CF465}" destId="{A5C0087D-B6CA-41EF-85BF-537F20341366}" srcOrd="0" destOrd="0" parTransId="{796D18E1-1A5F-490B-9E4F-3806A017E733}" sibTransId="{694F3050-5BC7-4517-BEF2-15C95732304A}"/>
    <dgm:cxn modelId="{644641C2-2489-4E43-BE21-6356DBD9D184}" type="presOf" srcId="{1460C2DB-4923-421F-A324-5B42F253DE9A}" destId="{279AA155-223B-40DC-B796-73036309A83F}" srcOrd="1" destOrd="0" presId="urn:microsoft.com/office/officeart/2005/8/layout/hProcess7#1"/>
    <dgm:cxn modelId="{9FFB90C3-525D-4EDA-A6F9-CDC1A4465190}" type="presOf" srcId="{5351090E-17C1-43AB-AD2D-E4F02B13E92D}" destId="{7B28887E-C168-409D-B75B-9142D53078C8}" srcOrd="0" destOrd="1" presId="urn:microsoft.com/office/officeart/2005/8/layout/hProcess7#1"/>
    <dgm:cxn modelId="{64FFA6CB-BB91-48DB-AB49-6CEAC3AE6EA7}" srcId="{47A24F3B-1934-4EEA-B022-4DC4A2D776AB}" destId="{527AA5E7-59CF-4F2C-9AAB-0ACFCEA541EE}" srcOrd="0" destOrd="0" parTransId="{543BB3ED-FD58-4683-8985-A5312FDBD3FB}" sibTransId="{92FCF9A7-59D2-4579-8B9D-8E7E4DC3055F}"/>
    <dgm:cxn modelId="{108380E3-600C-4498-9E48-DC2425A9948B}" type="presOf" srcId="{6524AFAD-7B67-47A5-BEAD-8D09D87CF465}" destId="{7D58879E-2385-4B38-AE4A-EF5E4AEAE443}" srcOrd="0" destOrd="0" presId="urn:microsoft.com/office/officeart/2005/8/layout/hProcess7#1"/>
    <dgm:cxn modelId="{89EAED08-BE62-43B8-BC9A-A4F85598A535}" type="presParOf" srcId="{B639092C-822C-4C5E-8746-576F7C6A660D}" destId="{E1C5C3C6-9602-4A46-8055-ADF015A469B7}" srcOrd="0" destOrd="0" presId="urn:microsoft.com/office/officeart/2005/8/layout/hProcess7#1"/>
    <dgm:cxn modelId="{473F7E70-7318-4F88-B31C-6F68FC383D14}" type="presParOf" srcId="{E1C5C3C6-9602-4A46-8055-ADF015A469B7}" destId="{7D58879E-2385-4B38-AE4A-EF5E4AEAE443}" srcOrd="0" destOrd="0" presId="urn:microsoft.com/office/officeart/2005/8/layout/hProcess7#1"/>
    <dgm:cxn modelId="{95C33CA0-C9B6-4DAE-92AA-7D3C5EC30B9C}" type="presParOf" srcId="{E1C5C3C6-9602-4A46-8055-ADF015A469B7}" destId="{5E1C9359-E288-4E3C-A213-B5827871E149}" srcOrd="1" destOrd="0" presId="urn:microsoft.com/office/officeart/2005/8/layout/hProcess7#1"/>
    <dgm:cxn modelId="{74EFE184-100F-45D9-8CEF-1A6556D3B144}" type="presParOf" srcId="{E1C5C3C6-9602-4A46-8055-ADF015A469B7}" destId="{7B28887E-C168-409D-B75B-9142D53078C8}" srcOrd="2" destOrd="0" presId="urn:microsoft.com/office/officeart/2005/8/layout/hProcess7#1"/>
    <dgm:cxn modelId="{40914D76-A3E8-4071-8EF8-E340534A65CE}" type="presParOf" srcId="{B639092C-822C-4C5E-8746-576F7C6A660D}" destId="{C701F150-00DD-4BC3-A50D-C758994E5C5A}" srcOrd="1" destOrd="0" presId="urn:microsoft.com/office/officeart/2005/8/layout/hProcess7#1"/>
    <dgm:cxn modelId="{560A7F53-8653-4EC0-BC2E-50A72CB01CC9}" type="presParOf" srcId="{B639092C-822C-4C5E-8746-576F7C6A660D}" destId="{10D57355-6F67-4D2B-82C8-C4FD6E209FC2}" srcOrd="2" destOrd="0" presId="urn:microsoft.com/office/officeart/2005/8/layout/hProcess7#1"/>
    <dgm:cxn modelId="{F3AA6BF1-05B1-4CD3-B50C-66093BA147E8}" type="presParOf" srcId="{10D57355-6F67-4D2B-82C8-C4FD6E209FC2}" destId="{2952749D-A492-4A88-8AF0-A7176D9405F7}" srcOrd="0" destOrd="0" presId="urn:microsoft.com/office/officeart/2005/8/layout/hProcess7#1"/>
    <dgm:cxn modelId="{134AC7E8-504F-4FD2-B3B9-709CA04BAE6E}" type="presParOf" srcId="{10D57355-6F67-4D2B-82C8-C4FD6E209FC2}" destId="{69E9E0CE-B769-4B80-8947-35BA10C8A155}" srcOrd="1" destOrd="0" presId="urn:microsoft.com/office/officeart/2005/8/layout/hProcess7#1"/>
    <dgm:cxn modelId="{2263E44E-5855-4940-93F9-759B4279A01B}" type="presParOf" srcId="{10D57355-6F67-4D2B-82C8-C4FD6E209FC2}" destId="{255C8BA8-8B43-41A3-ADAF-443A8576ECE0}" srcOrd="2" destOrd="0" presId="urn:microsoft.com/office/officeart/2005/8/layout/hProcess7#1"/>
    <dgm:cxn modelId="{634A6442-446A-4D6C-8D24-193022CE4FC2}" type="presParOf" srcId="{B639092C-822C-4C5E-8746-576F7C6A660D}" destId="{A1C121A2-EAEF-4407-867C-6A2C3308F688}" srcOrd="3" destOrd="0" presId="urn:microsoft.com/office/officeart/2005/8/layout/hProcess7#1"/>
    <dgm:cxn modelId="{1C4F279E-278A-4C69-8F72-F231B760E818}" type="presParOf" srcId="{B639092C-822C-4C5E-8746-576F7C6A660D}" destId="{0D855D6C-E3FA-4D9E-81B4-51D0A5B2432D}" srcOrd="4" destOrd="0" presId="urn:microsoft.com/office/officeart/2005/8/layout/hProcess7#1"/>
    <dgm:cxn modelId="{D75DA114-B314-45F5-9AEB-0476E7088857}" type="presParOf" srcId="{0D855D6C-E3FA-4D9E-81B4-51D0A5B2432D}" destId="{228FC4AE-CF63-45C8-B80C-557DAFC9777F}" srcOrd="0" destOrd="0" presId="urn:microsoft.com/office/officeart/2005/8/layout/hProcess7#1"/>
    <dgm:cxn modelId="{CB5D0B34-7D79-4B81-AEDC-1823D52E87E1}" type="presParOf" srcId="{0D855D6C-E3FA-4D9E-81B4-51D0A5B2432D}" destId="{279AA155-223B-40DC-B796-73036309A83F}" srcOrd="1" destOrd="0" presId="urn:microsoft.com/office/officeart/2005/8/layout/hProcess7#1"/>
    <dgm:cxn modelId="{093D97C8-2111-496B-B4B7-04060BD3D835}" type="presParOf" srcId="{0D855D6C-E3FA-4D9E-81B4-51D0A5B2432D}" destId="{3448CD06-825C-42A4-9949-0C7F9E78C3C7}" srcOrd="2" destOrd="0" presId="urn:microsoft.com/office/officeart/2005/8/layout/hProcess7#1"/>
    <dgm:cxn modelId="{AFC0ECB9-148A-4BC7-97C7-78090C717215}" type="presParOf" srcId="{B639092C-822C-4C5E-8746-576F7C6A660D}" destId="{970F0FAF-9933-41AC-B4AE-DE9FFC03A9D4}" srcOrd="5" destOrd="0" presId="urn:microsoft.com/office/officeart/2005/8/layout/hProcess7#1"/>
    <dgm:cxn modelId="{A4B3BFDA-9B6A-4330-9400-714F3F1A06C5}" type="presParOf" srcId="{B639092C-822C-4C5E-8746-576F7C6A660D}" destId="{177CF74D-FBB6-497E-B56C-4A153F15210F}" srcOrd="6" destOrd="0" presId="urn:microsoft.com/office/officeart/2005/8/layout/hProcess7#1"/>
    <dgm:cxn modelId="{FD5061EB-3BD4-4F6E-8F32-8C7BB2A220FF}" type="presParOf" srcId="{177CF74D-FBB6-497E-B56C-4A153F15210F}" destId="{86778F02-73F4-4C89-9EF9-56DAFA39F6AD}" srcOrd="0" destOrd="0" presId="urn:microsoft.com/office/officeart/2005/8/layout/hProcess7#1"/>
    <dgm:cxn modelId="{904E0827-3E81-4888-B204-4B137AD83B38}" type="presParOf" srcId="{177CF74D-FBB6-497E-B56C-4A153F15210F}" destId="{83276686-60AD-4172-8BDE-1804C0D47A68}" srcOrd="1" destOrd="0" presId="urn:microsoft.com/office/officeart/2005/8/layout/hProcess7#1"/>
    <dgm:cxn modelId="{D171017D-249A-4E87-B7C7-7EA03EBAEF8C}" type="presParOf" srcId="{177CF74D-FBB6-497E-B56C-4A153F15210F}" destId="{B1BA30C7-1AFB-4ABD-9737-166AC9D22ACA}" srcOrd="2" destOrd="0" presId="urn:microsoft.com/office/officeart/2005/8/layout/hProcess7#1"/>
    <dgm:cxn modelId="{40C09A9B-C777-48C7-991C-85AD4D8043DE}" type="presParOf" srcId="{B639092C-822C-4C5E-8746-576F7C6A660D}" destId="{7B1A9824-40C8-42E8-A9ED-32881D46CC89}" srcOrd="7" destOrd="0" presId="urn:microsoft.com/office/officeart/2005/8/layout/hProcess7#1"/>
    <dgm:cxn modelId="{E516BDAF-4A76-4A6C-8679-30ADC5734C52}" type="presParOf" srcId="{B639092C-822C-4C5E-8746-576F7C6A660D}" destId="{C0B22CCC-6FEA-467B-B196-27A80A5EE79C}" srcOrd="8" destOrd="0" presId="urn:microsoft.com/office/officeart/2005/8/layout/hProcess7#1"/>
    <dgm:cxn modelId="{1A3352C3-301B-48EE-BF68-2EA0A2AC87C2}" type="presParOf" srcId="{C0B22CCC-6FEA-467B-B196-27A80A5EE79C}" destId="{7822B0B8-2FEB-4C27-9D6E-E08BB747B977}" srcOrd="0" destOrd="0" presId="urn:microsoft.com/office/officeart/2005/8/layout/hProcess7#1"/>
    <dgm:cxn modelId="{E5A5506A-A609-462B-89CE-DB635B708F98}" type="presParOf" srcId="{C0B22CCC-6FEA-467B-B196-27A80A5EE79C}" destId="{4171DA10-F436-4C26-89DF-3ECCB9F92151}" srcOrd="1" destOrd="0" presId="urn:microsoft.com/office/officeart/2005/8/layout/hProcess7#1"/>
    <dgm:cxn modelId="{37D343F4-77B0-4AC6-8355-EA63E6CCBC86}" type="presParOf" srcId="{C0B22CCC-6FEA-467B-B196-27A80A5EE79C}" destId="{6279CF3F-6123-4DB8-9A80-415CFE633CF4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51D47AF-65B4-4622-9D9B-C592ADAA52BC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colorful3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C6606065-95D1-47C5-B235-A050216EA4A6}">
      <dgm:prSet phldrT="[Текст]"/>
      <dgm:spPr bwMode="auto"/>
      <dgm:t>
        <a:bodyPr/>
        <a:lstStyle/>
        <a:p>
          <a:pPr>
            <a:defRPr/>
          </a:pPr>
          <a:r>
            <a:rPr lang="ru-RU" b="1" i="1">
              <a:latin typeface="Times New Roman"/>
              <a:cs typeface="Times New Roman"/>
            </a:rPr>
            <a:t>Плата за негативное воздействие на окружающую среду – 203,6 тыс. руб.</a:t>
          </a:r>
          <a:endParaRPr/>
        </a:p>
      </dgm:t>
    </dgm:pt>
    <dgm:pt modelId="{E830A3FD-4BFA-4768-B3F6-AEBB2810596A}" type="parTrans" cxnId="{3DB3BE0A-DC0F-47E1-A721-21279E761641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3C781B7E-3B24-42AE-ABBC-FA5D272B0A18}" type="sibTrans" cxnId="{3DB3BE0A-DC0F-47E1-A721-21279E761641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C8E9EB23-0C35-4932-A0F7-D89E4B66F2FA}">
      <dgm:prSet phldrT="[Текст]" custT="1"/>
      <dgm:spPr bwMode="auto"/>
      <dgm:t>
        <a:bodyPr/>
        <a:lstStyle/>
        <a:p>
          <a:pPr>
            <a:defRPr/>
          </a:pPr>
          <a:endParaRPr lang="ru-RU" sz="1800">
            <a:latin typeface="Times New Roman"/>
            <a:cs typeface="Times New Roman"/>
          </a:endParaRPr>
        </a:p>
      </dgm:t>
    </dgm:pt>
    <dgm:pt modelId="{5430B18F-43BE-4477-B10D-5D0139D7C1F6}" type="parTrans" cxnId="{2A6BA034-AF78-4CAD-A8AA-7CF1D6690007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625514D9-1559-464A-A0E7-6070F9CD45AF}" type="sibTrans" cxnId="{2A6BA034-AF78-4CAD-A8AA-7CF1D6690007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1187BA5-17D9-48C0-A619-09C241E731B5}" type="pres">
      <dgm:prSet presAssocID="{551D47AF-65B4-4622-9D9B-C592ADAA52BC}" presName="Name0" presStyleCnt="0">
        <dgm:presLayoutVars>
          <dgm:dir/>
          <dgm:animOne val="branch"/>
          <dgm:animLvl val="lvl"/>
        </dgm:presLayoutVars>
      </dgm:prSet>
      <dgm:spPr bwMode="auto"/>
    </dgm:pt>
    <dgm:pt modelId="{D71F2092-7C13-4BC5-9031-5022EB46BFC0}" type="pres">
      <dgm:prSet presAssocID="{C6606065-95D1-47C5-B235-A050216EA4A6}" presName="chaos" presStyleCnt="0"/>
      <dgm:spPr bwMode="auto"/>
    </dgm:pt>
    <dgm:pt modelId="{F684B5CE-298C-471E-9BFD-FA7EDE1EDCF2}" type="pres">
      <dgm:prSet presAssocID="{C6606065-95D1-47C5-B235-A050216EA4A6}" presName="parTx1" presStyleLbl="revTx" presStyleIdx="0" presStyleCnt="1"/>
      <dgm:spPr bwMode="auto"/>
    </dgm:pt>
    <dgm:pt modelId="{FC5C9457-6376-4BD1-92AA-270E21D8567B}" type="pres">
      <dgm:prSet presAssocID="{C6606065-95D1-47C5-B235-A050216EA4A6}" presName="c1" presStyleLbl="node1" presStyleIdx="0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7EAA360E-0966-458C-B25E-79FCB861F98F}" type="pres">
      <dgm:prSet presAssocID="{C6606065-95D1-47C5-B235-A050216EA4A6}" presName="c2" presStyleLbl="node1" presStyleIdx="1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63A742E2-50B6-4739-84EC-0ED942422EE8}" type="pres">
      <dgm:prSet presAssocID="{C6606065-95D1-47C5-B235-A050216EA4A6}" presName="c3" presStyleLbl="node1" presStyleIdx="2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68FF6500-AA79-43C2-84D6-5172785198A5}" type="pres">
      <dgm:prSet presAssocID="{C6606065-95D1-47C5-B235-A050216EA4A6}" presName="c4" presStyleLbl="node1" presStyleIdx="3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0CED225D-9282-451B-8031-BCA0B124949C}" type="pres">
      <dgm:prSet presAssocID="{C6606065-95D1-47C5-B235-A050216EA4A6}" presName="c5" presStyleLbl="node1" presStyleIdx="4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3F47C6A6-291E-4764-A9B0-0CEF7A7627AD}" type="pres">
      <dgm:prSet presAssocID="{C6606065-95D1-47C5-B235-A050216EA4A6}" presName="c6" presStyleLbl="node1" presStyleIdx="5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C9150A0F-9221-44B7-BB6F-7E4FCFC5A01A}" type="pres">
      <dgm:prSet presAssocID="{C6606065-95D1-47C5-B235-A050216EA4A6}" presName="c7" presStyleLbl="node1" presStyleIdx="6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726E8BA0-0C8B-4E6F-8822-741921600440}" type="pres">
      <dgm:prSet presAssocID="{C6606065-95D1-47C5-B235-A050216EA4A6}" presName="c8" presStyleLbl="node1" presStyleIdx="7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969F70AB-C55C-44AD-8168-E41615D8F883}" type="pres">
      <dgm:prSet presAssocID="{C6606065-95D1-47C5-B235-A050216EA4A6}" presName="c9" presStyleLbl="node1" presStyleIdx="8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5FCCE794-0BCD-4329-BF59-0EE7B3DD4B79}" type="pres">
      <dgm:prSet presAssocID="{C6606065-95D1-47C5-B235-A050216EA4A6}" presName="c10" presStyleLbl="node1" presStyleIdx="9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0EBE6D85-233B-44A8-892E-2D87950D88EC}" type="pres">
      <dgm:prSet presAssocID="{C6606065-95D1-47C5-B235-A050216EA4A6}" presName="c11" presStyleLbl="node1" presStyleIdx="10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38CFBDDC-3BED-4A83-A479-BFBE82141F55}" type="pres">
      <dgm:prSet presAssocID="{C6606065-95D1-47C5-B235-A050216EA4A6}" presName="c12" presStyleLbl="node1" presStyleIdx="11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8B02DEA0-1B7E-48F6-B230-D440B82CE4D2}" type="pres">
      <dgm:prSet presAssocID="{C6606065-95D1-47C5-B235-A050216EA4A6}" presName="c13" presStyleLbl="node1" presStyleIdx="12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CAB4EC80-9C98-4413-B5FB-FCEC45922110}" type="pres">
      <dgm:prSet presAssocID="{C6606065-95D1-47C5-B235-A050216EA4A6}" presName="c14" presStyleLbl="node1" presStyleIdx="13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62D07024-D382-490E-B051-F871D3147D31}" type="pres">
      <dgm:prSet presAssocID="{C6606065-95D1-47C5-B235-A050216EA4A6}" presName="c15" presStyleLbl="node1" presStyleIdx="14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8C402BA7-0C46-4657-84FC-7A4E6597509B}" type="pres">
      <dgm:prSet presAssocID="{C6606065-95D1-47C5-B235-A050216EA4A6}" presName="c16" presStyleLbl="node1" presStyleIdx="15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CE0B15BC-C6F8-43E9-AEF7-5CF1DE5EDB91}" type="pres">
      <dgm:prSet presAssocID="{C6606065-95D1-47C5-B235-A050216EA4A6}" presName="c17" presStyleLbl="node1" presStyleIdx="16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237FB6DA-497B-4FDC-9082-4626C786C8B1}" type="pres">
      <dgm:prSet presAssocID="{C6606065-95D1-47C5-B235-A050216EA4A6}" presName="c18" presStyleLbl="node1" presStyleIdx="17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6E01A4E4-1B6F-400B-A4A5-053F763C16ED}" type="pres">
      <dgm:prSet presAssocID="{3C781B7E-3B24-42AE-ABBC-FA5D272B0A18}" presName="chevronComposite1" presStyleCnt="0"/>
      <dgm:spPr bwMode="auto"/>
    </dgm:pt>
    <dgm:pt modelId="{7FF3F663-0A4C-4325-A09A-8EC892609532}" type="pres">
      <dgm:prSet presAssocID="{3C781B7E-3B24-42AE-ABBC-FA5D272B0A18}" presName="chevron1" presStyleLbl="sibTrans2D1" presStyleIdx="0" presStyleCnt="2"/>
      <dgm:spPr bwMode="auto">
        <a:effectLst>
          <a:reflection blurRad="6350" stA="52000" endA="300" endPos="35000" dir="5400000" sy="-100000" algn="bl" rotWithShape="0"/>
        </a:effectLst>
      </dgm:spPr>
    </dgm:pt>
    <dgm:pt modelId="{55378915-7E71-4C17-8637-5E0C05102CC1}" type="pres">
      <dgm:prSet presAssocID="{3C781B7E-3B24-42AE-ABBC-FA5D272B0A18}" presName="spChevron1" presStyleCnt="0"/>
      <dgm:spPr bwMode="auto"/>
    </dgm:pt>
    <dgm:pt modelId="{F31A3DCB-F56B-4346-B432-95B286061DD6}" type="pres">
      <dgm:prSet presAssocID="{3C781B7E-3B24-42AE-ABBC-FA5D272B0A18}" presName="overlap" presStyleCnt="0"/>
      <dgm:spPr bwMode="auto"/>
    </dgm:pt>
    <dgm:pt modelId="{44B8CF51-A324-43A7-B86C-96590F281B47}" type="pres">
      <dgm:prSet presAssocID="{3C781B7E-3B24-42AE-ABBC-FA5D272B0A18}" presName="chevronComposite2" presStyleCnt="0"/>
      <dgm:spPr bwMode="auto"/>
    </dgm:pt>
    <dgm:pt modelId="{FF4F3D0A-2708-4239-9841-40ADC7FCD0C8}" type="pres">
      <dgm:prSet presAssocID="{3C781B7E-3B24-42AE-ABBC-FA5D272B0A18}" presName="chevron2" presStyleLbl="sibTrans2D1" presStyleIdx="1" presStyleCnt="2"/>
      <dgm:spPr bwMode="auto">
        <a:effectLst>
          <a:reflection blurRad="6350" stA="52000" endA="300" endPos="35000" dir="5400000" sy="-100000" algn="bl" rotWithShape="0"/>
        </a:effectLst>
      </dgm:spPr>
    </dgm:pt>
    <dgm:pt modelId="{DB2F95F8-51B5-4819-87D1-7FB556F06CED}" type="pres">
      <dgm:prSet presAssocID="{3C781B7E-3B24-42AE-ABBC-FA5D272B0A18}" presName="spChevron2" presStyleCnt="0"/>
      <dgm:spPr bwMode="auto"/>
    </dgm:pt>
    <dgm:pt modelId="{97C0FB7C-E523-4659-9E31-7DA9A53F5240}" type="pres">
      <dgm:prSet presAssocID="{C8E9EB23-0C35-4932-A0F7-D89E4B66F2FA}" presName="last" presStyleCnt="0"/>
      <dgm:spPr bwMode="auto"/>
    </dgm:pt>
    <dgm:pt modelId="{B3B68E2D-8389-4F5E-9F66-EEA6EE4AAD00}" type="pres">
      <dgm:prSet presAssocID="{C8E9EB23-0C35-4932-A0F7-D89E4B66F2FA}" presName="circleTx" presStyleLbl="node1" presStyleIdx="18" presStyleCnt="19" custScaleX="66789" custScaleY="50239" custLinFactNeighborX="-8162" custLinFactNeighborY="-10890"/>
      <dgm:spPr bwMode="auto"/>
    </dgm:pt>
    <dgm:pt modelId="{A40679EB-423A-4F37-8064-1570121666E5}" type="pres">
      <dgm:prSet presAssocID="{C8E9EB23-0C35-4932-A0F7-D89E4B66F2FA}" presName="spN" presStyleCnt="0"/>
      <dgm:spPr bwMode="auto"/>
    </dgm:pt>
  </dgm:ptLst>
  <dgm:cxnLst>
    <dgm:cxn modelId="{3DB3BE0A-DC0F-47E1-A721-21279E761641}" srcId="{551D47AF-65B4-4622-9D9B-C592ADAA52BC}" destId="{C6606065-95D1-47C5-B235-A050216EA4A6}" srcOrd="0" destOrd="0" parTransId="{E830A3FD-4BFA-4768-B3F6-AEBB2810596A}" sibTransId="{3C781B7E-3B24-42AE-ABBC-FA5D272B0A18}"/>
    <dgm:cxn modelId="{F1FF0D1D-6E2B-4AE8-9000-1C4B87DB7BE3}" type="presOf" srcId="{551D47AF-65B4-4622-9D9B-C592ADAA52BC}" destId="{B1187BA5-17D9-48C0-A619-09C241E731B5}" srcOrd="0" destOrd="0" presId="urn:microsoft.com/office/officeart/2009/3/layout/RandomtoResultProcess"/>
    <dgm:cxn modelId="{2393E42B-37CF-4BC8-BBDE-9F4B66E6A7B9}" type="presOf" srcId="{C6606065-95D1-47C5-B235-A050216EA4A6}" destId="{F684B5CE-298C-471E-9BFD-FA7EDE1EDCF2}" srcOrd="0" destOrd="0" presId="urn:microsoft.com/office/officeart/2009/3/layout/RandomtoResultProcess"/>
    <dgm:cxn modelId="{2A6BA034-AF78-4CAD-A8AA-7CF1D6690007}" srcId="{551D47AF-65B4-4622-9D9B-C592ADAA52BC}" destId="{C8E9EB23-0C35-4932-A0F7-D89E4B66F2FA}" srcOrd="1" destOrd="0" parTransId="{5430B18F-43BE-4477-B10D-5D0139D7C1F6}" sibTransId="{625514D9-1559-464A-A0E7-6070F9CD45AF}"/>
    <dgm:cxn modelId="{E94E45CA-1681-49ED-A9F7-1CE0C4849573}" type="presOf" srcId="{C8E9EB23-0C35-4932-A0F7-D89E4B66F2FA}" destId="{B3B68E2D-8389-4F5E-9F66-EEA6EE4AAD00}" srcOrd="0" destOrd="0" presId="urn:microsoft.com/office/officeart/2009/3/layout/RandomtoResultProcess"/>
    <dgm:cxn modelId="{73F5416B-66D1-463C-A75E-29B1C0B00B92}" type="presParOf" srcId="{B1187BA5-17D9-48C0-A619-09C241E731B5}" destId="{D71F2092-7C13-4BC5-9031-5022EB46BFC0}" srcOrd="0" destOrd="0" presId="urn:microsoft.com/office/officeart/2009/3/layout/RandomtoResultProcess"/>
    <dgm:cxn modelId="{5ECA220F-7AF8-40C2-94D8-B302AC807F95}" type="presParOf" srcId="{D71F2092-7C13-4BC5-9031-5022EB46BFC0}" destId="{F684B5CE-298C-471E-9BFD-FA7EDE1EDCF2}" srcOrd="0" destOrd="0" presId="urn:microsoft.com/office/officeart/2009/3/layout/RandomtoResultProcess"/>
    <dgm:cxn modelId="{23C31685-A5DA-4ED8-9405-AA3FB5289111}" type="presParOf" srcId="{D71F2092-7C13-4BC5-9031-5022EB46BFC0}" destId="{FC5C9457-6376-4BD1-92AA-270E21D8567B}" srcOrd="1" destOrd="0" presId="urn:microsoft.com/office/officeart/2009/3/layout/RandomtoResultProcess"/>
    <dgm:cxn modelId="{F0C9D7BB-5AB1-48CA-B6A3-CE4664015E73}" type="presParOf" srcId="{D71F2092-7C13-4BC5-9031-5022EB46BFC0}" destId="{7EAA360E-0966-458C-B25E-79FCB861F98F}" srcOrd="2" destOrd="0" presId="urn:microsoft.com/office/officeart/2009/3/layout/RandomtoResultProcess"/>
    <dgm:cxn modelId="{20653A40-F8DA-4AC1-BA67-776CEB891D92}" type="presParOf" srcId="{D71F2092-7C13-4BC5-9031-5022EB46BFC0}" destId="{63A742E2-50B6-4739-84EC-0ED942422EE8}" srcOrd="3" destOrd="0" presId="urn:microsoft.com/office/officeart/2009/3/layout/RandomtoResultProcess"/>
    <dgm:cxn modelId="{7929D641-F207-4F93-83D1-E7B1EC3DB363}" type="presParOf" srcId="{D71F2092-7C13-4BC5-9031-5022EB46BFC0}" destId="{68FF6500-AA79-43C2-84D6-5172785198A5}" srcOrd="4" destOrd="0" presId="urn:microsoft.com/office/officeart/2009/3/layout/RandomtoResultProcess"/>
    <dgm:cxn modelId="{D4D8B463-FD7D-4E31-A515-97DEAB9CAD74}" type="presParOf" srcId="{D71F2092-7C13-4BC5-9031-5022EB46BFC0}" destId="{0CED225D-9282-451B-8031-BCA0B124949C}" srcOrd="5" destOrd="0" presId="urn:microsoft.com/office/officeart/2009/3/layout/RandomtoResultProcess"/>
    <dgm:cxn modelId="{DCCCC78F-04E5-43B0-B577-1DCF4722D40F}" type="presParOf" srcId="{D71F2092-7C13-4BC5-9031-5022EB46BFC0}" destId="{3F47C6A6-291E-4764-A9B0-0CEF7A7627AD}" srcOrd="6" destOrd="0" presId="urn:microsoft.com/office/officeart/2009/3/layout/RandomtoResultProcess"/>
    <dgm:cxn modelId="{B9880AC5-A93D-406C-947A-BC1F68131F3A}" type="presParOf" srcId="{D71F2092-7C13-4BC5-9031-5022EB46BFC0}" destId="{C9150A0F-9221-44B7-BB6F-7E4FCFC5A01A}" srcOrd="7" destOrd="0" presId="urn:microsoft.com/office/officeart/2009/3/layout/RandomtoResultProcess"/>
    <dgm:cxn modelId="{5B2DC797-805E-4FA9-9984-4346F8ACFE62}" type="presParOf" srcId="{D71F2092-7C13-4BC5-9031-5022EB46BFC0}" destId="{726E8BA0-0C8B-4E6F-8822-741921600440}" srcOrd="8" destOrd="0" presId="urn:microsoft.com/office/officeart/2009/3/layout/RandomtoResultProcess"/>
    <dgm:cxn modelId="{C57F3389-9A57-4433-A162-3FF353EC3117}" type="presParOf" srcId="{D71F2092-7C13-4BC5-9031-5022EB46BFC0}" destId="{969F70AB-C55C-44AD-8168-E41615D8F883}" srcOrd="9" destOrd="0" presId="urn:microsoft.com/office/officeart/2009/3/layout/RandomtoResultProcess"/>
    <dgm:cxn modelId="{1A6404FA-D1F9-4801-8FCB-EDA222ECD2F3}" type="presParOf" srcId="{D71F2092-7C13-4BC5-9031-5022EB46BFC0}" destId="{5FCCE794-0BCD-4329-BF59-0EE7B3DD4B79}" srcOrd="10" destOrd="0" presId="urn:microsoft.com/office/officeart/2009/3/layout/RandomtoResultProcess"/>
    <dgm:cxn modelId="{31091105-FBC0-4C84-BD68-5F6905F7AC45}" type="presParOf" srcId="{D71F2092-7C13-4BC5-9031-5022EB46BFC0}" destId="{0EBE6D85-233B-44A8-892E-2D87950D88EC}" srcOrd="11" destOrd="0" presId="urn:microsoft.com/office/officeart/2009/3/layout/RandomtoResultProcess"/>
    <dgm:cxn modelId="{C7F5B74F-CA6F-4450-8669-28944B7DE2EE}" type="presParOf" srcId="{D71F2092-7C13-4BC5-9031-5022EB46BFC0}" destId="{38CFBDDC-3BED-4A83-A479-BFBE82141F55}" srcOrd="12" destOrd="0" presId="urn:microsoft.com/office/officeart/2009/3/layout/RandomtoResultProcess"/>
    <dgm:cxn modelId="{CFCC14B0-6F11-4EBF-9F3F-D2BFBC66E599}" type="presParOf" srcId="{D71F2092-7C13-4BC5-9031-5022EB46BFC0}" destId="{8B02DEA0-1B7E-48F6-B230-D440B82CE4D2}" srcOrd="13" destOrd="0" presId="urn:microsoft.com/office/officeart/2009/3/layout/RandomtoResultProcess"/>
    <dgm:cxn modelId="{9237504B-CB4D-4D23-B7AB-C94FE1D3CBF6}" type="presParOf" srcId="{D71F2092-7C13-4BC5-9031-5022EB46BFC0}" destId="{CAB4EC80-9C98-4413-B5FB-FCEC45922110}" srcOrd="14" destOrd="0" presId="urn:microsoft.com/office/officeart/2009/3/layout/RandomtoResultProcess"/>
    <dgm:cxn modelId="{0D957D65-C65A-4133-86D9-5D1E086B352E}" type="presParOf" srcId="{D71F2092-7C13-4BC5-9031-5022EB46BFC0}" destId="{62D07024-D382-490E-B051-F871D3147D31}" srcOrd="15" destOrd="0" presId="urn:microsoft.com/office/officeart/2009/3/layout/RandomtoResultProcess"/>
    <dgm:cxn modelId="{D5214680-3A91-4B6C-997F-85D520DBB202}" type="presParOf" srcId="{D71F2092-7C13-4BC5-9031-5022EB46BFC0}" destId="{8C402BA7-0C46-4657-84FC-7A4E6597509B}" srcOrd="16" destOrd="0" presId="urn:microsoft.com/office/officeart/2009/3/layout/RandomtoResultProcess"/>
    <dgm:cxn modelId="{23D97404-57A5-49C5-A3FA-AA5FC140F400}" type="presParOf" srcId="{D71F2092-7C13-4BC5-9031-5022EB46BFC0}" destId="{CE0B15BC-C6F8-43E9-AEF7-5CF1DE5EDB91}" srcOrd="17" destOrd="0" presId="urn:microsoft.com/office/officeart/2009/3/layout/RandomtoResultProcess"/>
    <dgm:cxn modelId="{C897C5F4-DB80-4AC3-B48C-A0FA22CC2B2E}" type="presParOf" srcId="{D71F2092-7C13-4BC5-9031-5022EB46BFC0}" destId="{237FB6DA-497B-4FDC-9082-4626C786C8B1}" srcOrd="18" destOrd="0" presId="urn:microsoft.com/office/officeart/2009/3/layout/RandomtoResultProcess"/>
    <dgm:cxn modelId="{FE03BFF5-097E-430D-B823-443FDD13E1D8}" type="presParOf" srcId="{B1187BA5-17D9-48C0-A619-09C241E731B5}" destId="{6E01A4E4-1B6F-400B-A4A5-053F763C16ED}" srcOrd="1" destOrd="0" presId="urn:microsoft.com/office/officeart/2009/3/layout/RandomtoResultProcess"/>
    <dgm:cxn modelId="{7B319C38-6601-40D1-A0C9-C31E596182F0}" type="presParOf" srcId="{6E01A4E4-1B6F-400B-A4A5-053F763C16ED}" destId="{7FF3F663-0A4C-4325-A09A-8EC892609532}" srcOrd="0" destOrd="0" presId="urn:microsoft.com/office/officeart/2009/3/layout/RandomtoResultProcess"/>
    <dgm:cxn modelId="{27643774-5588-49C3-88B9-3A3A367AE67E}" type="presParOf" srcId="{6E01A4E4-1B6F-400B-A4A5-053F763C16ED}" destId="{55378915-7E71-4C17-8637-5E0C05102CC1}" srcOrd="1" destOrd="0" presId="urn:microsoft.com/office/officeart/2009/3/layout/RandomtoResultProcess"/>
    <dgm:cxn modelId="{A94D0007-86B8-4501-B6FB-3CAAA69930B8}" type="presParOf" srcId="{B1187BA5-17D9-48C0-A619-09C241E731B5}" destId="{F31A3DCB-F56B-4346-B432-95B286061DD6}" srcOrd="2" destOrd="0" presId="urn:microsoft.com/office/officeart/2009/3/layout/RandomtoResultProcess"/>
    <dgm:cxn modelId="{DC494B78-FEDD-4132-BFFC-55C63283B26E}" type="presParOf" srcId="{B1187BA5-17D9-48C0-A619-09C241E731B5}" destId="{44B8CF51-A324-43A7-B86C-96590F281B47}" srcOrd="3" destOrd="0" presId="urn:microsoft.com/office/officeart/2009/3/layout/RandomtoResultProcess"/>
    <dgm:cxn modelId="{F5D88E56-30E0-40BA-A8A5-7A3CA8CA67ED}" type="presParOf" srcId="{44B8CF51-A324-43A7-B86C-96590F281B47}" destId="{FF4F3D0A-2708-4239-9841-40ADC7FCD0C8}" srcOrd="0" destOrd="0" presId="urn:microsoft.com/office/officeart/2009/3/layout/RandomtoResultProcess"/>
    <dgm:cxn modelId="{441A2EA6-FB41-4A0D-B57B-96D9922CDDDD}" type="presParOf" srcId="{44B8CF51-A324-43A7-B86C-96590F281B47}" destId="{DB2F95F8-51B5-4819-87D1-7FB556F06CED}" srcOrd="1" destOrd="0" presId="urn:microsoft.com/office/officeart/2009/3/layout/RandomtoResultProcess"/>
    <dgm:cxn modelId="{25FD73D8-F085-4FF0-8E3A-4FF4311F9EAF}" type="presParOf" srcId="{B1187BA5-17D9-48C0-A619-09C241E731B5}" destId="{97C0FB7C-E523-4659-9E31-7DA9A53F5240}" srcOrd="4" destOrd="0" presId="urn:microsoft.com/office/officeart/2009/3/layout/RandomtoResultProcess"/>
    <dgm:cxn modelId="{0F672766-EF5C-4698-B931-6827EB7681F7}" type="presParOf" srcId="{97C0FB7C-E523-4659-9E31-7DA9A53F5240}" destId="{B3B68E2D-8389-4F5E-9F66-EEA6EE4AAD00}" srcOrd="0" destOrd="0" presId="urn:microsoft.com/office/officeart/2009/3/layout/RandomtoResultProcess"/>
    <dgm:cxn modelId="{3884F9C5-0F1E-4C8A-AABD-608565085B3C}" type="presParOf" srcId="{97C0FB7C-E523-4659-9E31-7DA9A53F5240}" destId="{A40679EB-423A-4F37-8064-1570121666E5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BDC840F-ACA1-4FA5-AE8C-C7930A0CB56D}" type="doc">
      <dgm:prSet loTypeId="urn:microsoft.com/office/officeart/2005/8/layout/equation2" loCatId="process" qsTypeId="urn:microsoft.com/office/officeart/2005/8/quickstyle/simple1" qsCatId="simple" csTypeId="urn:microsoft.com/office/officeart/2005/8/colors/colorful4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05BACDDD-9900-488F-95B7-D8783B2AC622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200" i="1">
              <a:solidFill>
                <a:schemeClr val="bg1"/>
              </a:solidFill>
              <a:latin typeface="Times New Roman"/>
              <a:cs typeface="Times New Roman"/>
            </a:rPr>
            <a:t>Акцизы по подакцизным товарам – </a:t>
          </a:r>
          <a:endParaRPr>
            <a:solidFill>
              <a:schemeClr val="bg1"/>
            </a:solidFill>
          </a:endParaRPr>
        </a:p>
        <a:p>
          <a:pPr>
            <a:defRPr/>
          </a:pPr>
          <a:r>
            <a:rPr lang="ru-RU" sz="1200" i="1">
              <a:solidFill>
                <a:schemeClr val="bg1"/>
              </a:solidFill>
              <a:latin typeface="Times New Roman"/>
              <a:cs typeface="Times New Roman"/>
            </a:rPr>
            <a:t>9 113,0 тыс. руб</a:t>
          </a:r>
          <a:r>
            <a:rPr lang="ru-RU" sz="1400" i="1">
              <a:solidFill>
                <a:schemeClr val="bg1"/>
              </a:solidFill>
              <a:latin typeface="Times New Roman"/>
              <a:cs typeface="Times New Roman"/>
            </a:rPr>
            <a:t>.</a:t>
          </a:r>
          <a:endParaRPr>
            <a:solidFill>
              <a:schemeClr val="bg1"/>
            </a:solidFill>
          </a:endParaRPr>
        </a:p>
      </dgm:t>
    </dgm:pt>
    <dgm:pt modelId="{5A31140D-E3EE-4C6B-9276-1C994BB00E65}" type="parTrans" cxnId="{A5655A52-1F94-4CB7-9CC1-7DCE672D44DD}">
      <dgm:prSet/>
      <dgm:spPr bwMode="auto"/>
      <dgm:t>
        <a:bodyPr/>
        <a:lstStyle/>
        <a:p>
          <a:pPr>
            <a:defRPr/>
          </a:pPr>
          <a:endParaRPr lang="ru-RU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D05B9DD1-0445-4527-855F-BF9078E096B4}" type="sibTrans" cxnId="{A5655A52-1F94-4CB7-9CC1-7DCE672D44DD}">
      <dgm:prSet custT="1"/>
      <dgm:spPr bwMode="auto"/>
      <dgm:t>
        <a:bodyPr/>
        <a:lstStyle/>
        <a:p>
          <a:pPr>
            <a:defRPr/>
          </a:pPr>
          <a:endParaRPr lang="ru-RU" sz="200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60565BB3-BBA9-47FA-8FF8-AE8F410E3D1B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200" i="1">
              <a:solidFill>
                <a:schemeClr val="bg1"/>
              </a:solidFill>
              <a:latin typeface="Times New Roman"/>
              <a:cs typeface="Times New Roman"/>
            </a:rPr>
            <a:t>Транспортный налог (20%) – </a:t>
          </a:r>
          <a:endParaRPr/>
        </a:p>
        <a:p>
          <a:pPr>
            <a:defRPr/>
          </a:pPr>
          <a:r>
            <a:rPr lang="ru-RU" sz="1200" i="1">
              <a:solidFill>
                <a:schemeClr val="bg1"/>
              </a:solidFill>
              <a:latin typeface="Times New Roman"/>
              <a:cs typeface="Times New Roman"/>
            </a:rPr>
            <a:t>5 993,0 тыс. руб.</a:t>
          </a:r>
          <a:endParaRPr>
            <a:solidFill>
              <a:schemeClr val="bg1"/>
            </a:solidFill>
          </a:endParaRPr>
        </a:p>
      </dgm:t>
    </dgm:pt>
    <dgm:pt modelId="{BB553C33-2B28-4B13-875E-946D735D4C30}" type="parTrans" cxnId="{88EBA00A-E5F6-4C2D-A96E-9FCE61CFE55C}">
      <dgm:prSet/>
      <dgm:spPr bwMode="auto"/>
      <dgm:t>
        <a:bodyPr/>
        <a:lstStyle/>
        <a:p>
          <a:pPr>
            <a:defRPr/>
          </a:pPr>
          <a:endParaRPr lang="ru-RU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986365D8-B4C6-4492-AE24-57E7B5A47AAA}" type="sibTrans" cxnId="{88EBA00A-E5F6-4C2D-A96E-9FCE61CFE55C}">
      <dgm:prSet custT="1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endParaRPr lang="ru-RU" sz="200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28CF87D-A09D-4A13-9683-3C68216EDEF3}">
      <dgm:prSet phldrT="[Текст]" custT="1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000" b="1">
              <a:solidFill>
                <a:schemeClr val="tx1"/>
              </a:solidFill>
              <a:latin typeface="Times New Roman"/>
              <a:cs typeface="Times New Roman"/>
            </a:rPr>
            <a:t>Дорожный фонд – </a:t>
          </a:r>
          <a:endParaRPr/>
        </a:p>
        <a:p>
          <a:pPr>
            <a:defRPr/>
          </a:pPr>
          <a:r>
            <a:rPr lang="ru-RU" sz="2000" b="1">
              <a:solidFill>
                <a:schemeClr val="tx1"/>
              </a:solidFill>
              <a:latin typeface="Times New Roman"/>
              <a:cs typeface="Times New Roman"/>
            </a:rPr>
            <a:t>73 318,4</a:t>
          </a:r>
          <a:endParaRPr/>
        </a:p>
        <a:p>
          <a:pPr>
            <a:defRPr/>
          </a:pPr>
          <a:r>
            <a:rPr lang="ru-RU" sz="2000" b="1">
              <a:solidFill>
                <a:schemeClr val="tx1"/>
              </a:solidFill>
              <a:latin typeface="Times New Roman"/>
              <a:cs typeface="Times New Roman"/>
            </a:rPr>
            <a:t>тыс. руб.</a:t>
          </a:r>
          <a:endParaRPr/>
        </a:p>
      </dgm:t>
    </dgm:pt>
    <dgm:pt modelId="{D94553CD-58D3-4735-AE7D-570C61819069}" type="parTrans" cxnId="{824ACE37-0AB3-475C-B726-E615F344558A}">
      <dgm:prSet/>
      <dgm:spPr bwMode="auto"/>
      <dgm:t>
        <a:bodyPr/>
        <a:lstStyle/>
        <a:p>
          <a:pPr>
            <a:defRPr/>
          </a:pPr>
          <a:endParaRPr lang="ru-RU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25D2CD76-8902-43F4-A00C-DE961FCE9605}" type="sibTrans" cxnId="{824ACE37-0AB3-475C-B726-E615F344558A}">
      <dgm:prSet/>
      <dgm:spPr bwMode="auto"/>
      <dgm:t>
        <a:bodyPr/>
        <a:lstStyle/>
        <a:p>
          <a:pPr>
            <a:defRPr/>
          </a:pPr>
          <a:endParaRPr lang="ru-RU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016B2FE4-5B29-4794-A936-B60EB418C664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200" i="1">
              <a:solidFill>
                <a:schemeClr val="bg1"/>
              </a:solidFill>
              <a:latin typeface="Times New Roman"/>
              <a:cs typeface="Times New Roman"/>
            </a:rPr>
            <a:t>Госпошлина – </a:t>
          </a:r>
          <a:endParaRPr>
            <a:solidFill>
              <a:schemeClr val="bg1"/>
            </a:solidFill>
          </a:endParaRPr>
        </a:p>
        <a:p>
          <a:pPr>
            <a:defRPr/>
          </a:pPr>
          <a:r>
            <a:rPr lang="ru-RU" sz="1200" i="1">
              <a:solidFill>
                <a:schemeClr val="bg1"/>
              </a:solidFill>
              <a:latin typeface="Times New Roman"/>
              <a:cs typeface="Times New Roman"/>
            </a:rPr>
            <a:t>5,0 тыс. руб</a:t>
          </a:r>
          <a:r>
            <a:rPr lang="ru-RU" sz="1400" i="1">
              <a:solidFill>
                <a:schemeClr val="bg1"/>
              </a:solidFill>
              <a:latin typeface="Times New Roman"/>
              <a:cs typeface="Times New Roman"/>
            </a:rPr>
            <a:t>.</a:t>
          </a:r>
          <a:endParaRPr>
            <a:solidFill>
              <a:schemeClr val="bg1"/>
            </a:solidFill>
          </a:endParaRPr>
        </a:p>
      </dgm:t>
    </dgm:pt>
    <dgm:pt modelId="{56DCA3D9-A339-4C3A-AD6F-B28268B487E1}" type="parTrans" cxnId="{67A2411E-DF73-4023-AD51-BCE429FCB9E6}">
      <dgm:prSet/>
      <dgm:spPr bwMode="auto"/>
      <dgm:t>
        <a:bodyPr/>
        <a:lstStyle/>
        <a:p>
          <a:pPr>
            <a:defRPr/>
          </a:pPr>
          <a:endParaRPr lang="ru-RU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77486799-D970-43DB-97AB-33E9E2C326EF}" type="sibTrans" cxnId="{67A2411E-DF73-4023-AD51-BCE429FCB9E6}">
      <dgm:prSet custT="1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endParaRPr lang="ru-RU" sz="200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54CFB4EF-4A8A-4B2E-A967-E2603232DFEF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200" i="1">
              <a:solidFill>
                <a:schemeClr val="bg1"/>
              </a:solidFill>
              <a:latin typeface="Times New Roman"/>
              <a:cs typeface="Times New Roman"/>
            </a:rPr>
            <a:t>Субсидии –  36 321,9 тыс. руб</a:t>
          </a:r>
          <a:r>
            <a:rPr lang="ru-RU" sz="1400" i="1">
              <a:solidFill>
                <a:schemeClr val="bg1"/>
              </a:solidFill>
              <a:latin typeface="Times New Roman"/>
              <a:cs typeface="Times New Roman"/>
            </a:rPr>
            <a:t>.</a:t>
          </a:r>
          <a:endParaRPr>
            <a:solidFill>
              <a:schemeClr val="bg1"/>
            </a:solidFill>
          </a:endParaRPr>
        </a:p>
      </dgm:t>
    </dgm:pt>
    <dgm:pt modelId="{3D10ADB8-50BF-4C7A-BE9D-EDCCF95C1E16}" type="parTrans" cxnId="{FFFA9582-ECF2-4E5E-BA18-1CC10C391306}">
      <dgm:prSet/>
      <dgm:spPr bwMode="auto"/>
      <dgm:t>
        <a:bodyPr/>
        <a:lstStyle/>
        <a:p>
          <a:pPr>
            <a:defRPr/>
          </a:pPr>
          <a:endParaRPr lang="ru-RU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725BECC0-539A-4C3E-88F6-EFBD62C65BF5}" type="sibTrans" cxnId="{FFFA9582-ECF2-4E5E-BA18-1CC10C391306}">
      <dgm:prSet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endParaRPr lang="ru-RU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D52EA2A-1C54-4AFA-AE55-334B7A51C404}">
      <dgm:prSet phldrT="[Текст]" custT="1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200" i="1">
              <a:solidFill>
                <a:schemeClr val="bg1"/>
              </a:solidFill>
              <a:latin typeface="Times New Roman"/>
              <a:cs typeface="Times New Roman"/>
            </a:rPr>
            <a:t>НДФЛ – 21 885,5 тыс. руб.</a:t>
          </a:r>
          <a:endParaRPr>
            <a:solidFill>
              <a:schemeClr val="bg1"/>
            </a:solidFill>
          </a:endParaRPr>
        </a:p>
      </dgm:t>
    </dgm:pt>
    <dgm:pt modelId="{95DB1D3E-5FED-4A2C-9693-9975C62EC1B3}" type="parTrans" cxnId="{F0D95EAE-A426-48A1-BA09-E6B22C9C91C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9C34FAFD-6C3B-4347-8A21-2EDD7DC4820D}" type="sibTrans" cxnId="{F0D95EAE-A426-48A1-BA09-E6B22C9C91CA}">
      <dgm:prSet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endParaRPr lang="ru-RU"/>
        </a:p>
      </dgm:t>
    </dgm:pt>
    <dgm:pt modelId="{58FA8E57-E9D4-4319-9F5D-8122703E07C3}" type="pres">
      <dgm:prSet presAssocID="{BBDC840F-ACA1-4FA5-AE8C-C7930A0CB56D}" presName="Name0" presStyleCnt="0">
        <dgm:presLayoutVars>
          <dgm:dir/>
          <dgm:resizeHandles val="exact"/>
        </dgm:presLayoutVars>
      </dgm:prSet>
      <dgm:spPr bwMode="auto"/>
    </dgm:pt>
    <dgm:pt modelId="{8C47E80E-9247-4A9B-8EDC-758CC60811D4}" type="pres">
      <dgm:prSet presAssocID="{BBDC840F-ACA1-4FA5-AE8C-C7930A0CB56D}" presName="vNodes" presStyleCnt="0"/>
      <dgm:spPr bwMode="auto"/>
    </dgm:pt>
    <dgm:pt modelId="{A4BC65C9-D36E-4078-BD4D-14DD39704D04}" type="pres">
      <dgm:prSet presAssocID="{05BACDDD-9900-488F-95B7-D8783B2AC622}" presName="node" presStyleLbl="node1" presStyleIdx="0" presStyleCnt="6" custScaleX="1032297" custScaleY="328169" custLinFactX="-100000" custLinFactY="63387" custLinFactNeighborX="-191569" custLinFactNeighborY="100000">
        <dgm:presLayoutVars>
          <dgm:bulletEnabled val="1"/>
        </dgm:presLayoutVars>
      </dgm:prSet>
      <dgm:spPr bwMode="auto"/>
    </dgm:pt>
    <dgm:pt modelId="{158E2740-3295-49BC-855C-E81B2EB009BE}" type="pres">
      <dgm:prSet presAssocID="{D05B9DD1-0445-4527-855F-BF9078E096B4}" presName="spacerT" presStyleCnt="0"/>
      <dgm:spPr bwMode="auto"/>
    </dgm:pt>
    <dgm:pt modelId="{7B85F29A-8D86-42D3-8C36-3BE534F86EA9}" type="pres">
      <dgm:prSet presAssocID="{D05B9DD1-0445-4527-855F-BF9078E096B4}" presName="sibTrans" presStyleLbl="sibTrans2D1" presStyleIdx="0" presStyleCnt="5" custScaleX="293640" custScaleY="180649" custLinFactX="127024" custLinFactNeighborX="200000" custLinFactNeighborY="36496"/>
      <dgm:spPr bwMode="auto"/>
    </dgm:pt>
    <dgm:pt modelId="{53AFF426-5CF7-4A5D-995F-B4FED216A0A4}" type="pres">
      <dgm:prSet presAssocID="{D05B9DD1-0445-4527-855F-BF9078E096B4}" presName="spacerB" presStyleCnt="0"/>
      <dgm:spPr bwMode="auto"/>
    </dgm:pt>
    <dgm:pt modelId="{6FDD6933-776D-4943-902A-F6E5E3CA7FCE}" type="pres">
      <dgm:prSet presAssocID="{60565BB3-BBA9-47FA-8FF8-AE8F410E3D1B}" presName="node" presStyleLbl="node1" presStyleIdx="1" presStyleCnt="6" custScaleX="1100196" custScaleY="261836" custLinFactX="190258" custLinFactY="14967" custLinFactNeighborX="200000" custLinFactNeighborY="100000">
        <dgm:presLayoutVars>
          <dgm:bulletEnabled val="1"/>
        </dgm:presLayoutVars>
      </dgm:prSet>
      <dgm:spPr bwMode="auto"/>
    </dgm:pt>
    <dgm:pt modelId="{7B24AC04-DB45-4D48-8B68-37E8C48FB695}" type="pres">
      <dgm:prSet presAssocID="{986365D8-B4C6-4492-AE24-57E7B5A47AAA}" presName="spacerT" presStyleCnt="0"/>
      <dgm:spPr bwMode="auto"/>
    </dgm:pt>
    <dgm:pt modelId="{D683FD3C-C60E-4BE1-ACBC-0624E7A31C20}" type="pres">
      <dgm:prSet presAssocID="{986365D8-B4C6-4492-AE24-57E7B5A47AAA}" presName="sibTrans" presStyleLbl="sibTrans2D1" presStyleIdx="1" presStyleCnt="5" custScaleX="293640" custScaleY="180649" custLinFactX="-62551" custLinFactY="-43857" custLinFactNeighborX="-100000" custLinFactNeighborY="-100000"/>
      <dgm:spPr bwMode="auto"/>
    </dgm:pt>
    <dgm:pt modelId="{3C05EEB1-84DF-4BF0-AD76-6FCCF0EC94E2}" type="pres">
      <dgm:prSet presAssocID="{986365D8-B4C6-4492-AE24-57E7B5A47AAA}" presName="spacerB" presStyleCnt="0"/>
      <dgm:spPr bwMode="auto"/>
    </dgm:pt>
    <dgm:pt modelId="{14A87FA3-6C68-4471-92B4-8631399F0E78}" type="pres">
      <dgm:prSet presAssocID="{016B2FE4-5B29-4794-A936-B60EB418C664}" presName="node" presStyleLbl="node1" presStyleIdx="2" presStyleCnt="6" custScaleX="818232" custScaleY="328169" custLinFactX="-200000" custLinFactY="-3049" custLinFactNeighborX="-244174" custLinFactNeighborY="-100000">
        <dgm:presLayoutVars>
          <dgm:bulletEnabled val="1"/>
        </dgm:presLayoutVars>
      </dgm:prSet>
      <dgm:spPr bwMode="auto"/>
    </dgm:pt>
    <dgm:pt modelId="{B33B4670-3283-44F3-AEB6-2476F6FBD536}" type="pres">
      <dgm:prSet presAssocID="{77486799-D970-43DB-97AB-33E9E2C326EF}" presName="spacerT" presStyleCnt="0"/>
      <dgm:spPr bwMode="auto"/>
    </dgm:pt>
    <dgm:pt modelId="{EEE4268E-4C38-4132-A83E-CA8C9FD39B26}" type="pres">
      <dgm:prSet presAssocID="{77486799-D970-43DB-97AB-33E9E2C326EF}" presName="sibTrans" presStyleLbl="sibTrans2D1" presStyleIdx="2" presStyleCnt="5" custScaleX="293640" custScaleY="180649" custLinFactY="-80467" custLinFactNeighborX="91945" custLinFactNeighborY="-100000"/>
      <dgm:spPr bwMode="auto"/>
    </dgm:pt>
    <dgm:pt modelId="{C040C3CB-2E1A-4E6C-8979-A403EB016C54}" type="pres">
      <dgm:prSet presAssocID="{77486799-D970-43DB-97AB-33E9E2C326EF}" presName="spacerB" presStyleCnt="0"/>
      <dgm:spPr bwMode="auto"/>
    </dgm:pt>
    <dgm:pt modelId="{6DA105DF-4779-4EE8-A071-002F92EDF716}" type="pres">
      <dgm:prSet presAssocID="{54CFB4EF-4A8A-4B2E-A967-E2603232DFEF}" presName="node" presStyleLbl="node1" presStyleIdx="3" presStyleCnt="6" custScaleX="890389" custScaleY="328169" custLinFactX="100000" custLinFactY="-36596" custLinFactNeighborX="180239" custLinFactNeighborY="-100000">
        <dgm:presLayoutVars>
          <dgm:bulletEnabled val="1"/>
        </dgm:presLayoutVars>
      </dgm:prSet>
      <dgm:spPr bwMode="auto"/>
    </dgm:pt>
    <dgm:pt modelId="{88D7ACF6-D1C4-49DF-A144-B43A1E34BC9C}" type="pres">
      <dgm:prSet presAssocID="{725BECC0-539A-4C3E-88F6-EFBD62C65BF5}" presName="spacerT" presStyleCnt="0"/>
      <dgm:spPr bwMode="auto"/>
    </dgm:pt>
    <dgm:pt modelId="{7FEF2EBB-BFA0-40AB-9975-34AA179C825F}" type="pres">
      <dgm:prSet presAssocID="{725BECC0-539A-4C3E-88F6-EFBD62C65BF5}" presName="sibTrans" presStyleLbl="sibTrans2D1" presStyleIdx="3" presStyleCnt="5" custScaleX="314914" custScaleY="203412" custLinFactX="102469" custLinFactY="-50740" custLinFactNeighborX="200000" custLinFactNeighborY="-100000"/>
      <dgm:spPr bwMode="auto"/>
    </dgm:pt>
    <dgm:pt modelId="{AB4D119D-03E4-421D-A38D-7D335434EF0D}" type="pres">
      <dgm:prSet presAssocID="{725BECC0-539A-4C3E-88F6-EFBD62C65BF5}" presName="spacerB" presStyleCnt="0"/>
      <dgm:spPr bwMode="auto"/>
    </dgm:pt>
    <dgm:pt modelId="{61253A21-A413-42BB-AA14-7533A7E6FD8A}" type="pres">
      <dgm:prSet presAssocID="{8D52EA2A-1C54-4AFA-AE55-334B7A51C404}" presName="node" presStyleLbl="node1" presStyleIdx="4" presStyleCnt="6" custScaleX="1067875" custScaleY="248652" custLinFactX="-43775" custLinFactY="-63394" custLinFactNeighborX="-100000" custLinFactNeighborY="-100000">
        <dgm:presLayoutVars>
          <dgm:bulletEnabled val="1"/>
        </dgm:presLayoutVars>
      </dgm:prSet>
      <dgm:spPr bwMode="auto"/>
    </dgm:pt>
    <dgm:pt modelId="{75F6A049-524F-42E7-8758-A6CB8557D44F}" type="pres">
      <dgm:prSet presAssocID="{BBDC840F-ACA1-4FA5-AE8C-C7930A0CB56D}" presName="sibTransLast" presStyleLbl="sibTrans2D1" presStyleIdx="4" presStyleCnt="5" custAng="10843444" custScaleX="472839" custScaleY="436447" custLinFactX="-172263" custLinFactNeighborX="-200000" custLinFactNeighborY="20328"/>
      <dgm:spPr bwMode="auto"/>
    </dgm:pt>
    <dgm:pt modelId="{68EC0002-3620-4F87-A311-EAAC1CBFC1B5}" type="pres">
      <dgm:prSet presAssocID="{BBDC840F-ACA1-4FA5-AE8C-C7930A0CB56D}" presName="connectorText" presStyleLbl="sibTrans2D1" presStyleIdx="4" presStyleCnt="5"/>
      <dgm:spPr bwMode="auto"/>
    </dgm:pt>
    <dgm:pt modelId="{C17A827A-A0D3-429E-B96C-3404C8F9696B}" type="pres">
      <dgm:prSet presAssocID="{BBDC840F-ACA1-4FA5-AE8C-C7930A0CB56D}" presName="lastNode" presStyleLbl="node1" presStyleIdx="5" presStyleCnt="6" custScaleX="545084" custScaleY="312102" custLinFactX="90028" custLinFactNeighborX="100000" custLinFactNeighborY="-7409">
        <dgm:presLayoutVars>
          <dgm:bulletEnabled val="1"/>
        </dgm:presLayoutVars>
      </dgm:prSet>
      <dgm:spPr bwMode="auto"/>
    </dgm:pt>
  </dgm:ptLst>
  <dgm:cxnLst>
    <dgm:cxn modelId="{86195300-4CA2-444E-B582-86915A9A6478}" type="presOf" srcId="{828CF87D-A09D-4A13-9683-3C68216EDEF3}" destId="{C17A827A-A0D3-429E-B96C-3404C8F9696B}" srcOrd="0" destOrd="0" presId="urn:microsoft.com/office/officeart/2005/8/layout/equation2"/>
    <dgm:cxn modelId="{88EBA00A-E5F6-4C2D-A96E-9FCE61CFE55C}" srcId="{BBDC840F-ACA1-4FA5-AE8C-C7930A0CB56D}" destId="{60565BB3-BBA9-47FA-8FF8-AE8F410E3D1B}" srcOrd="1" destOrd="0" parTransId="{BB553C33-2B28-4B13-875E-946D735D4C30}" sibTransId="{986365D8-B4C6-4492-AE24-57E7B5A47AAA}"/>
    <dgm:cxn modelId="{67A2411E-DF73-4023-AD51-BCE429FCB9E6}" srcId="{BBDC840F-ACA1-4FA5-AE8C-C7930A0CB56D}" destId="{016B2FE4-5B29-4794-A936-B60EB418C664}" srcOrd="2" destOrd="0" parTransId="{56DCA3D9-A339-4C3A-AD6F-B28268B487E1}" sibTransId="{77486799-D970-43DB-97AB-33E9E2C326EF}"/>
    <dgm:cxn modelId="{8D600B27-72D8-4236-AD21-4BCD0BA94697}" type="presOf" srcId="{05BACDDD-9900-488F-95B7-D8783B2AC622}" destId="{A4BC65C9-D36E-4078-BD4D-14DD39704D04}" srcOrd="0" destOrd="0" presId="urn:microsoft.com/office/officeart/2005/8/layout/equation2"/>
    <dgm:cxn modelId="{4D007330-B3E6-4CAF-A580-DB9166E69E14}" type="presOf" srcId="{986365D8-B4C6-4492-AE24-57E7B5A47AAA}" destId="{D683FD3C-C60E-4BE1-ACBC-0624E7A31C20}" srcOrd="0" destOrd="0" presId="urn:microsoft.com/office/officeart/2005/8/layout/equation2"/>
    <dgm:cxn modelId="{824ACE37-0AB3-475C-B726-E615F344558A}" srcId="{BBDC840F-ACA1-4FA5-AE8C-C7930A0CB56D}" destId="{828CF87D-A09D-4A13-9683-3C68216EDEF3}" srcOrd="5" destOrd="0" parTransId="{D94553CD-58D3-4735-AE7D-570C61819069}" sibTransId="{25D2CD76-8902-43F4-A00C-DE961FCE9605}"/>
    <dgm:cxn modelId="{504B4163-82DC-4CFC-89E4-D60048CA96E1}" type="presOf" srcId="{BBDC840F-ACA1-4FA5-AE8C-C7930A0CB56D}" destId="{58FA8E57-E9D4-4319-9F5D-8122703E07C3}" srcOrd="0" destOrd="0" presId="urn:microsoft.com/office/officeart/2005/8/layout/equation2"/>
    <dgm:cxn modelId="{3A57DD6D-DE82-4EC7-A6A7-BDFDF11B3240}" type="presOf" srcId="{725BECC0-539A-4C3E-88F6-EFBD62C65BF5}" destId="{7FEF2EBB-BFA0-40AB-9975-34AA179C825F}" srcOrd="0" destOrd="0" presId="urn:microsoft.com/office/officeart/2005/8/layout/equation2"/>
    <dgm:cxn modelId="{A5655A52-1F94-4CB7-9CC1-7DCE672D44DD}" srcId="{BBDC840F-ACA1-4FA5-AE8C-C7930A0CB56D}" destId="{05BACDDD-9900-488F-95B7-D8783B2AC622}" srcOrd="0" destOrd="0" parTransId="{5A31140D-E3EE-4C6B-9276-1C994BB00E65}" sibTransId="{D05B9DD1-0445-4527-855F-BF9078E096B4}"/>
    <dgm:cxn modelId="{47EA3B75-93C5-46D9-8F2D-D1F931D84C81}" type="presOf" srcId="{D05B9DD1-0445-4527-855F-BF9078E096B4}" destId="{7B85F29A-8D86-42D3-8C36-3BE534F86EA9}" srcOrd="0" destOrd="0" presId="urn:microsoft.com/office/officeart/2005/8/layout/equation2"/>
    <dgm:cxn modelId="{FFFA9582-ECF2-4E5E-BA18-1CC10C391306}" srcId="{BBDC840F-ACA1-4FA5-AE8C-C7930A0CB56D}" destId="{54CFB4EF-4A8A-4B2E-A967-E2603232DFEF}" srcOrd="3" destOrd="0" parTransId="{3D10ADB8-50BF-4C7A-BE9D-EDCCF95C1E16}" sibTransId="{725BECC0-539A-4C3E-88F6-EFBD62C65BF5}"/>
    <dgm:cxn modelId="{6D56ADA8-219E-4B4C-997A-63A78F838FDE}" type="presOf" srcId="{60565BB3-BBA9-47FA-8FF8-AE8F410E3D1B}" destId="{6FDD6933-776D-4943-902A-F6E5E3CA7FCE}" srcOrd="0" destOrd="0" presId="urn:microsoft.com/office/officeart/2005/8/layout/equation2"/>
    <dgm:cxn modelId="{F0D95EAE-A426-48A1-BA09-E6B22C9C91CA}" srcId="{BBDC840F-ACA1-4FA5-AE8C-C7930A0CB56D}" destId="{8D52EA2A-1C54-4AFA-AE55-334B7A51C404}" srcOrd="4" destOrd="0" parTransId="{95DB1D3E-5FED-4A2C-9693-9975C62EC1B3}" sibTransId="{9C34FAFD-6C3B-4347-8A21-2EDD7DC4820D}"/>
    <dgm:cxn modelId="{21EF31C0-FEC9-4883-9E8B-F797893DA52E}" type="presOf" srcId="{54CFB4EF-4A8A-4B2E-A967-E2603232DFEF}" destId="{6DA105DF-4779-4EE8-A071-002F92EDF716}" srcOrd="0" destOrd="0" presId="urn:microsoft.com/office/officeart/2005/8/layout/equation2"/>
    <dgm:cxn modelId="{80D497C4-E7A1-411C-BC18-02A6407339C6}" type="presOf" srcId="{9C34FAFD-6C3B-4347-8A21-2EDD7DC4820D}" destId="{75F6A049-524F-42E7-8758-A6CB8557D44F}" srcOrd="0" destOrd="0" presId="urn:microsoft.com/office/officeart/2005/8/layout/equation2"/>
    <dgm:cxn modelId="{64CD3FC5-8493-458D-90F3-760BC7978133}" type="presOf" srcId="{9C34FAFD-6C3B-4347-8A21-2EDD7DC4820D}" destId="{68EC0002-3620-4F87-A311-EAAC1CBFC1B5}" srcOrd="1" destOrd="0" presId="urn:microsoft.com/office/officeart/2005/8/layout/equation2"/>
    <dgm:cxn modelId="{50559AE1-18A2-4B79-9556-1BB8A8DC0698}" type="presOf" srcId="{77486799-D970-43DB-97AB-33E9E2C326EF}" destId="{EEE4268E-4C38-4132-A83E-CA8C9FD39B26}" srcOrd="0" destOrd="0" presId="urn:microsoft.com/office/officeart/2005/8/layout/equation2"/>
    <dgm:cxn modelId="{03BC1DEA-AC0A-4F12-A13D-8AB434E5FA80}" type="presOf" srcId="{8D52EA2A-1C54-4AFA-AE55-334B7A51C404}" destId="{61253A21-A413-42BB-AA14-7533A7E6FD8A}" srcOrd="0" destOrd="0" presId="urn:microsoft.com/office/officeart/2005/8/layout/equation2"/>
    <dgm:cxn modelId="{927E86F9-6639-4689-A08F-50ED09F3491D}" type="presOf" srcId="{016B2FE4-5B29-4794-A936-B60EB418C664}" destId="{14A87FA3-6C68-4471-92B4-8631399F0E78}" srcOrd="0" destOrd="0" presId="urn:microsoft.com/office/officeart/2005/8/layout/equation2"/>
    <dgm:cxn modelId="{3A2485D3-25FC-4839-9F1B-18391E808062}" type="presParOf" srcId="{58FA8E57-E9D4-4319-9F5D-8122703E07C3}" destId="{8C47E80E-9247-4A9B-8EDC-758CC60811D4}" srcOrd="0" destOrd="0" presId="urn:microsoft.com/office/officeart/2005/8/layout/equation2"/>
    <dgm:cxn modelId="{2D75045C-C449-4B78-BCB4-CD0EEEDDEF93}" type="presParOf" srcId="{8C47E80E-9247-4A9B-8EDC-758CC60811D4}" destId="{A4BC65C9-D36E-4078-BD4D-14DD39704D04}" srcOrd="0" destOrd="0" presId="urn:microsoft.com/office/officeart/2005/8/layout/equation2"/>
    <dgm:cxn modelId="{00E5215C-1438-471A-812E-E1B8D8DFE427}" type="presParOf" srcId="{8C47E80E-9247-4A9B-8EDC-758CC60811D4}" destId="{158E2740-3295-49BC-855C-E81B2EB009BE}" srcOrd="1" destOrd="0" presId="urn:microsoft.com/office/officeart/2005/8/layout/equation2"/>
    <dgm:cxn modelId="{9FFC4C06-5FA5-49F3-867C-197B0BF4BE05}" type="presParOf" srcId="{8C47E80E-9247-4A9B-8EDC-758CC60811D4}" destId="{7B85F29A-8D86-42D3-8C36-3BE534F86EA9}" srcOrd="2" destOrd="0" presId="urn:microsoft.com/office/officeart/2005/8/layout/equation2"/>
    <dgm:cxn modelId="{FFC198F7-0DC1-4D91-9E18-0A6FC719EF4B}" type="presParOf" srcId="{8C47E80E-9247-4A9B-8EDC-758CC60811D4}" destId="{53AFF426-5CF7-4A5D-995F-B4FED216A0A4}" srcOrd="3" destOrd="0" presId="urn:microsoft.com/office/officeart/2005/8/layout/equation2"/>
    <dgm:cxn modelId="{0724DCF3-242F-4A31-84BF-5D4F5041F258}" type="presParOf" srcId="{8C47E80E-9247-4A9B-8EDC-758CC60811D4}" destId="{6FDD6933-776D-4943-902A-F6E5E3CA7FCE}" srcOrd="4" destOrd="0" presId="urn:microsoft.com/office/officeart/2005/8/layout/equation2"/>
    <dgm:cxn modelId="{CCD78964-F7D4-42C6-AEBF-C9FFDE7FD8DD}" type="presParOf" srcId="{8C47E80E-9247-4A9B-8EDC-758CC60811D4}" destId="{7B24AC04-DB45-4D48-8B68-37E8C48FB695}" srcOrd="5" destOrd="0" presId="urn:microsoft.com/office/officeart/2005/8/layout/equation2"/>
    <dgm:cxn modelId="{ACD0437B-5CD1-4CC9-BA47-417084C920AD}" type="presParOf" srcId="{8C47E80E-9247-4A9B-8EDC-758CC60811D4}" destId="{D683FD3C-C60E-4BE1-ACBC-0624E7A31C20}" srcOrd="6" destOrd="0" presId="urn:microsoft.com/office/officeart/2005/8/layout/equation2"/>
    <dgm:cxn modelId="{12A94D84-2A7E-4392-AA56-F0B1ADBC443B}" type="presParOf" srcId="{8C47E80E-9247-4A9B-8EDC-758CC60811D4}" destId="{3C05EEB1-84DF-4BF0-AD76-6FCCF0EC94E2}" srcOrd="7" destOrd="0" presId="urn:microsoft.com/office/officeart/2005/8/layout/equation2"/>
    <dgm:cxn modelId="{FEA9BAEF-9B5D-4EDE-835E-9B3D49FD8F24}" type="presParOf" srcId="{8C47E80E-9247-4A9B-8EDC-758CC60811D4}" destId="{14A87FA3-6C68-4471-92B4-8631399F0E78}" srcOrd="8" destOrd="0" presId="urn:microsoft.com/office/officeart/2005/8/layout/equation2"/>
    <dgm:cxn modelId="{C6DF8C3A-5533-479E-9EB2-E0A72BA17DB2}" type="presParOf" srcId="{8C47E80E-9247-4A9B-8EDC-758CC60811D4}" destId="{B33B4670-3283-44F3-AEB6-2476F6FBD536}" srcOrd="9" destOrd="0" presId="urn:microsoft.com/office/officeart/2005/8/layout/equation2"/>
    <dgm:cxn modelId="{CDA04544-FC35-4181-91EB-CE792C8B4BC8}" type="presParOf" srcId="{8C47E80E-9247-4A9B-8EDC-758CC60811D4}" destId="{EEE4268E-4C38-4132-A83E-CA8C9FD39B26}" srcOrd="10" destOrd="0" presId="urn:microsoft.com/office/officeart/2005/8/layout/equation2"/>
    <dgm:cxn modelId="{8289BF54-BDC0-46C7-B40C-5E23E6035A51}" type="presParOf" srcId="{8C47E80E-9247-4A9B-8EDC-758CC60811D4}" destId="{C040C3CB-2E1A-4E6C-8979-A403EB016C54}" srcOrd="11" destOrd="0" presId="urn:microsoft.com/office/officeart/2005/8/layout/equation2"/>
    <dgm:cxn modelId="{130DCE2C-3080-4EFD-BA2C-0D095BC6586D}" type="presParOf" srcId="{8C47E80E-9247-4A9B-8EDC-758CC60811D4}" destId="{6DA105DF-4779-4EE8-A071-002F92EDF716}" srcOrd="12" destOrd="0" presId="urn:microsoft.com/office/officeart/2005/8/layout/equation2"/>
    <dgm:cxn modelId="{958681DD-4CBF-4508-96AE-54E124B572B0}" type="presParOf" srcId="{8C47E80E-9247-4A9B-8EDC-758CC60811D4}" destId="{88D7ACF6-D1C4-49DF-A144-B43A1E34BC9C}" srcOrd="13" destOrd="0" presId="urn:microsoft.com/office/officeart/2005/8/layout/equation2"/>
    <dgm:cxn modelId="{82639C8C-BA58-48EF-BE31-AD3ED27EEC63}" type="presParOf" srcId="{8C47E80E-9247-4A9B-8EDC-758CC60811D4}" destId="{7FEF2EBB-BFA0-40AB-9975-34AA179C825F}" srcOrd="14" destOrd="0" presId="urn:microsoft.com/office/officeart/2005/8/layout/equation2"/>
    <dgm:cxn modelId="{A720440F-33B3-46FC-88D1-6D8A02A6B801}" type="presParOf" srcId="{8C47E80E-9247-4A9B-8EDC-758CC60811D4}" destId="{AB4D119D-03E4-421D-A38D-7D335434EF0D}" srcOrd="15" destOrd="0" presId="urn:microsoft.com/office/officeart/2005/8/layout/equation2"/>
    <dgm:cxn modelId="{73229DAE-118D-4604-A700-12E9561D1E59}" type="presParOf" srcId="{8C47E80E-9247-4A9B-8EDC-758CC60811D4}" destId="{61253A21-A413-42BB-AA14-7533A7E6FD8A}" srcOrd="16" destOrd="0" presId="urn:microsoft.com/office/officeart/2005/8/layout/equation2"/>
    <dgm:cxn modelId="{F19F7EC4-2C98-4348-B6EC-2F12E4A06832}" type="presParOf" srcId="{58FA8E57-E9D4-4319-9F5D-8122703E07C3}" destId="{75F6A049-524F-42E7-8758-A6CB8557D44F}" srcOrd="1" destOrd="0" presId="urn:microsoft.com/office/officeart/2005/8/layout/equation2"/>
    <dgm:cxn modelId="{BFB54EEC-FC3A-4401-B471-B84973F93EDD}" type="presParOf" srcId="{75F6A049-524F-42E7-8758-A6CB8557D44F}" destId="{68EC0002-3620-4F87-A311-EAAC1CBFC1B5}" srcOrd="0" destOrd="0" presId="urn:microsoft.com/office/officeart/2005/8/layout/equation2"/>
    <dgm:cxn modelId="{952D0937-A67C-4278-A004-C52D3F65980C}" type="presParOf" srcId="{58FA8E57-E9D4-4319-9F5D-8122703E07C3}" destId="{C17A827A-A0D3-429E-B96C-3404C8F9696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890BC65-98E4-48C9-9255-08A22A2BDAA7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FA596819-73B9-4D8E-9190-F389978F4335}">
      <dgm:prSet phldrT="[Текст]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119 работников</a:t>
          </a:r>
          <a:endParaRPr/>
        </a:p>
      </dgm:t>
    </dgm:pt>
    <dgm:pt modelId="{1731EE1B-CF5C-4E9C-BF5C-C570D74E2E61}" type="parTrans" cxnId="{5B97B80B-F9A3-4D25-B96D-066B993F845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D165DF5-E199-40BD-8A76-17723300D28D}" type="sibTrans" cxnId="{5B97B80B-F9A3-4D25-B96D-066B993F845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4DF2DE4-1D02-4FCF-B6AB-EAAC47039F37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91 061,30 рублей (проект)</a:t>
          </a:r>
          <a:endParaRPr/>
        </a:p>
      </dgm:t>
    </dgm:pt>
    <dgm:pt modelId="{C9B1CA3F-FAB3-47BA-8D05-80A6BC81598D}" type="parTrans" cxnId="{3ACAECB1-CA3B-4B75-83BE-B45057CE12F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5F8E4ED-EBC3-40CA-9260-0C6CBA06FFBC}" type="sibTrans" cxnId="{3ACAECB1-CA3B-4B75-83BE-B45057CE12F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323B199-9BEC-4CC4-939C-56DAB5710619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Пед.работники общего образования</a:t>
          </a:r>
          <a:endParaRPr/>
        </a:p>
      </dgm:t>
    </dgm:pt>
    <dgm:pt modelId="{7DC61878-B6E3-45A6-B89B-C27124BC77AB}" type="parTrans" cxnId="{6B827711-44A2-4618-A38C-BEE87840BF5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1B0F5BF-B899-4A5C-87FF-7CAB58E98735}" type="sibTrans" cxnId="{6B827711-44A2-4618-A38C-BEE87840BF5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932EEC5-6853-4826-90D9-3FDA5D735121}">
      <dgm:prSet phldrT="[Текст]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163 работников</a:t>
          </a:r>
          <a:endParaRPr/>
        </a:p>
      </dgm:t>
    </dgm:pt>
    <dgm:pt modelId="{976F21AF-9F0D-45CC-A16F-854617AC88AA}" type="parTrans" cxnId="{FA3C4646-2EAE-4883-9CA3-D6D024E4281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BD87F09-2CF1-4B8E-939D-DD910B4A2D0E}" type="sibTrans" cxnId="{FA3C4646-2EAE-4883-9CA3-D6D024E4281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D065E077-AA11-485D-B21D-3054060C0552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95 558,40 рублей (проект)</a:t>
          </a:r>
          <a:endParaRPr/>
        </a:p>
      </dgm:t>
    </dgm:pt>
    <dgm:pt modelId="{4A0B95A7-1DFD-4052-AF35-FD41192F5504}" type="parTrans" cxnId="{8A19FEE4-DD18-4A46-A964-B2F0B2B37AC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EACD39E-B088-40D3-ADC1-43D9BEFA00FC}" type="sibTrans" cxnId="{8A19FEE4-DD18-4A46-A964-B2F0B2B37AC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B960348-1F77-4A22-8E7C-20554BB0A8D1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solidFill>
                <a:schemeClr val="bg1"/>
              </a:solidFill>
              <a:latin typeface="Times New Roman"/>
              <a:cs typeface="Times New Roman"/>
            </a:rPr>
            <a:t>Пед.работники дополнительного образования в сфере культуры</a:t>
          </a:r>
          <a:endParaRPr/>
        </a:p>
      </dgm:t>
    </dgm:pt>
    <dgm:pt modelId="{75B17A8D-04AC-4C88-96CC-C6A364CAD9DA}" type="parTrans" cxnId="{DDC55853-D014-41AD-9CA0-F0F7BBAB62F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B26BBC7-140E-4E18-A916-5D4D83504A6D}" type="sibTrans" cxnId="{DDC55853-D014-41AD-9CA0-F0F7BBAB62F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AE839B2-B6F2-4183-AC12-F75B76B7EC89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solidFill>
                <a:schemeClr val="bg1"/>
              </a:solidFill>
              <a:latin typeface="Times New Roman"/>
              <a:cs typeface="Times New Roman"/>
            </a:rPr>
            <a:t>30 работников</a:t>
          </a:r>
          <a:endParaRPr/>
        </a:p>
      </dgm:t>
    </dgm:pt>
    <dgm:pt modelId="{0E2BAC64-F055-4183-A11C-584B8F5CC59C}" type="parTrans" cxnId="{470CB226-062C-417B-AE0D-506C4C2254B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B90E9218-9502-403F-BFB6-EB4645883E1A}" type="sibTrans" cxnId="{470CB226-062C-417B-AE0D-506C4C2254B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1703119-DF25-4237-8F22-73E6B0D535E0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solidFill>
                <a:schemeClr val="bg1"/>
              </a:solidFill>
              <a:latin typeface="Times New Roman"/>
              <a:cs typeface="Times New Roman"/>
            </a:rPr>
            <a:t>111 782,90 рублей</a:t>
          </a:r>
          <a:endParaRPr/>
        </a:p>
      </dgm:t>
    </dgm:pt>
    <dgm:pt modelId="{2B0CC32A-F344-40E7-B7C8-9DAB3850727D}" type="parTrans" cxnId="{9C1EC1A6-6D68-4F06-A148-6619AADCBAC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B660B6A1-C8B3-4532-A3CA-0943E383C4AA}" type="sibTrans" cxnId="{9C1EC1A6-6D68-4F06-A148-6619AADCBAC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4E42A09-B0C7-40B2-99C9-BF8D41F4CE4E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350">
              <a:latin typeface="Times New Roman"/>
              <a:cs typeface="Times New Roman"/>
            </a:rPr>
            <a:t>Пед.работники дополнительного образования в сфере физической культуры и спорта</a:t>
          </a:r>
          <a:endParaRPr/>
        </a:p>
      </dgm:t>
    </dgm:pt>
    <dgm:pt modelId="{B1231818-C34B-4AA1-A575-57951331FEC4}" type="parTrans" cxnId="{9548B96D-6EAD-4154-87D2-A67410BCBBE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12B6569-31F9-48AB-AF02-C19B5A5133CC}" type="sibTrans" cxnId="{9548B96D-6EAD-4154-87D2-A67410BCBBE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6DC5F13-A9D2-4BDB-A1A9-039E5ECF3605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111 782,90 рублей</a:t>
          </a:r>
          <a:endParaRPr/>
        </a:p>
      </dgm:t>
    </dgm:pt>
    <dgm:pt modelId="{D48A3199-C137-495E-B20E-4BE6ADA5FE19}" type="parTrans" cxnId="{B810670D-29F8-424A-A506-4D9CE571FE2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B9D027D-2ABA-4F39-BCEA-455D98FC8C70}" type="sibTrans" cxnId="{B810670D-29F8-424A-A506-4D9CE571FE2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8EAD1EC-E471-429B-A9B1-B52A3C1317A7}">
      <dgm:prSet phldrT="[Текст]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23 работника </a:t>
          </a:r>
          <a:endParaRPr/>
        </a:p>
      </dgm:t>
    </dgm:pt>
    <dgm:pt modelId="{FABB6CF3-0AB7-481B-AE9E-B51417301949}" type="parTrans" cxnId="{1FF1CDCC-AC7A-4E74-B435-9E327B92470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4E07F34-BDA6-4EDB-A7E7-FA741541965C}" type="sibTrans" cxnId="{1FF1CDCC-AC7A-4E74-B435-9E327B92470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825D66F-4F8D-4024-B0FA-AA47CB976B0E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400">
              <a:solidFill>
                <a:schemeClr val="bg1"/>
              </a:solidFill>
              <a:latin typeface="Times New Roman"/>
              <a:cs typeface="Times New Roman"/>
            </a:rPr>
            <a:t>Пед.работники дошкольного образования</a:t>
          </a:r>
          <a:endParaRPr/>
        </a:p>
      </dgm:t>
    </dgm:pt>
    <dgm:pt modelId="{DA8E01CD-BDD4-464C-AEAF-A7DE84290A6D}" type="sibTrans" cxnId="{3F97510F-5ED0-42D5-91D8-F2A54EEE4B5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526AC7A-0290-482B-A287-35A425D335FB}" type="parTrans" cxnId="{3F97510F-5ED0-42D5-91D8-F2A54EEE4B5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C8C650A-1190-4BD0-AA36-6DA3CA2E05D9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Работники культуры</a:t>
          </a:r>
          <a:endParaRPr/>
        </a:p>
      </dgm:t>
    </dgm:pt>
    <dgm:pt modelId="{98198607-72EF-4736-A3CC-582E03AB90A7}" type="parTrans" cxnId="{1BA8FBD6-3B1C-4175-8EDB-5FEBBE17163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DDC9CFB0-E80F-42B7-BE2F-009091862DBD}" type="sibTrans" cxnId="{1BA8FBD6-3B1C-4175-8EDB-5FEBBE17163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62A6D5C-4C00-48DA-BA2C-862DE2620EE5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45 работников </a:t>
          </a:r>
          <a:endParaRPr lang="ru-RU"/>
        </a:p>
      </dgm:t>
    </dgm:pt>
    <dgm:pt modelId="{A291CCD6-5564-4282-B2F9-CD36C2F931CA}" type="parTrans" cxnId="{B32F2DBD-213C-4A04-B502-EA1D66407A0F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0A04966-5EB1-4F28-B5FA-56968123484A}" type="sibTrans" cxnId="{B32F2DBD-213C-4A04-B502-EA1D66407A0F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C1C6749-DEC0-4C2D-B80F-4DC7F8326E1F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103 376,30 рублей</a:t>
          </a:r>
          <a:endParaRPr/>
        </a:p>
      </dgm:t>
    </dgm:pt>
    <dgm:pt modelId="{D8385693-8E84-48D6-8F40-834F0DFECF80}" type="parTrans" cxnId="{CFE9F443-E499-48E3-A64A-BE27F29DFD94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BE98346-85B1-46DB-B56E-293868FD31BD}" type="sibTrans" cxnId="{CFE9F443-E499-48E3-A64A-BE27F29DFD94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7B975EC-DF17-4D59-BC57-923AD6BB9CB8}" type="pres">
      <dgm:prSet presAssocID="{1890BC65-98E4-48C9-9255-08A22A2BDAA7}" presName="Name0" presStyleCnt="0">
        <dgm:presLayoutVars>
          <dgm:dir/>
          <dgm:animLvl val="lvl"/>
          <dgm:resizeHandles val="exact"/>
        </dgm:presLayoutVars>
      </dgm:prSet>
      <dgm:spPr bwMode="auto"/>
    </dgm:pt>
    <dgm:pt modelId="{4F3FF422-197E-4817-9016-769E57B9210C}" type="pres">
      <dgm:prSet presAssocID="{3825D66F-4F8D-4024-B0FA-AA47CB976B0E}" presName="composite" presStyleCnt="0"/>
      <dgm:spPr bwMode="auto"/>
    </dgm:pt>
    <dgm:pt modelId="{18CB5079-77CA-48FD-A1F8-1C32700619DA}" type="pres">
      <dgm:prSet presAssocID="{3825D66F-4F8D-4024-B0FA-AA47CB976B0E}" presName="parTx" presStyleLbl="alignNode1" presStyleIdx="0" presStyleCnt="5" custScaleX="100105">
        <dgm:presLayoutVars>
          <dgm:chMax val="0"/>
          <dgm:chPref val="0"/>
          <dgm:bulletEnabled val="1"/>
        </dgm:presLayoutVars>
      </dgm:prSet>
      <dgm:spPr bwMode="auto"/>
    </dgm:pt>
    <dgm:pt modelId="{3FF2898C-FD43-4D33-B909-AD5A4EB70CE7}" type="pres">
      <dgm:prSet presAssocID="{3825D66F-4F8D-4024-B0FA-AA47CB976B0E}" presName="desTx" presStyleLbl="alignAccFollowNode1" presStyleIdx="0" presStyleCnt="5" custLinFactNeighborX="-261" custLinFactNeighborY="950">
        <dgm:presLayoutVars>
          <dgm:bulletEnabled val="1"/>
        </dgm:presLayoutVars>
      </dgm:prSet>
      <dgm:spPr bwMode="auto"/>
    </dgm:pt>
    <dgm:pt modelId="{AE3CE625-9D4C-45FE-8FA2-CAC63EB01AD9}" type="pres">
      <dgm:prSet presAssocID="{DA8E01CD-BDD4-464C-AEAF-A7DE84290A6D}" presName="space" presStyleCnt="0"/>
      <dgm:spPr bwMode="auto"/>
    </dgm:pt>
    <dgm:pt modelId="{3A157FFB-3B01-42F8-AE50-295C9579CDFF}" type="pres">
      <dgm:prSet presAssocID="{7323B199-9BEC-4CC4-939C-56DAB5710619}" presName="composite" presStyleCnt="0"/>
      <dgm:spPr bwMode="auto"/>
    </dgm:pt>
    <dgm:pt modelId="{1DDE0520-3E53-47C3-A4BF-E250527D55CA}" type="pres">
      <dgm:prSet presAssocID="{7323B199-9BEC-4CC4-939C-56DAB5710619}" presName="parTx" presStyleLbl="alignNode1" presStyleIdx="1" presStyleCnt="5">
        <dgm:presLayoutVars>
          <dgm:chMax val="0"/>
          <dgm:chPref val="0"/>
          <dgm:bulletEnabled val="1"/>
        </dgm:presLayoutVars>
      </dgm:prSet>
      <dgm:spPr bwMode="auto"/>
    </dgm:pt>
    <dgm:pt modelId="{69179011-612B-4FDE-B278-128B1E0F131D}" type="pres">
      <dgm:prSet presAssocID="{7323B199-9BEC-4CC4-939C-56DAB5710619}" presName="desTx" presStyleLbl="alignAccFollowNode1" presStyleIdx="1" presStyleCnt="5">
        <dgm:presLayoutVars>
          <dgm:bulletEnabled val="1"/>
        </dgm:presLayoutVars>
      </dgm:prSet>
      <dgm:spPr bwMode="auto"/>
    </dgm:pt>
    <dgm:pt modelId="{AD6539C9-CEE0-49D5-85A5-63491F317B07}" type="pres">
      <dgm:prSet presAssocID="{E1B0F5BF-B899-4A5C-87FF-7CAB58E98735}" presName="space" presStyleCnt="0"/>
      <dgm:spPr bwMode="auto"/>
    </dgm:pt>
    <dgm:pt modelId="{A0068A56-18B5-4C22-B2CE-3475DD76D772}" type="pres">
      <dgm:prSet presAssocID="{4B960348-1F77-4A22-8E7C-20554BB0A8D1}" presName="composite" presStyleCnt="0"/>
      <dgm:spPr bwMode="auto"/>
    </dgm:pt>
    <dgm:pt modelId="{E75221FC-D281-4270-BCC6-E6687B4A9051}" type="pres">
      <dgm:prSet presAssocID="{4B960348-1F77-4A22-8E7C-20554BB0A8D1}" presName="parTx" presStyleLbl="alignNode1" presStyleIdx="2" presStyleCnt="5">
        <dgm:presLayoutVars>
          <dgm:chMax val="0"/>
          <dgm:chPref val="0"/>
          <dgm:bulletEnabled val="1"/>
        </dgm:presLayoutVars>
      </dgm:prSet>
      <dgm:spPr bwMode="auto"/>
    </dgm:pt>
    <dgm:pt modelId="{6AA73179-1BA2-4AB6-B09F-DEBBDBBDDC9D}" type="pres">
      <dgm:prSet presAssocID="{4B960348-1F77-4A22-8E7C-20554BB0A8D1}" presName="desTx" presStyleLbl="alignAccFollowNode1" presStyleIdx="2" presStyleCnt="5">
        <dgm:presLayoutVars>
          <dgm:bulletEnabled val="1"/>
        </dgm:presLayoutVars>
      </dgm:prSet>
      <dgm:spPr bwMode="auto"/>
    </dgm:pt>
    <dgm:pt modelId="{54498284-48A2-49E9-9291-60A77782CE9A}" type="pres">
      <dgm:prSet presAssocID="{AB26BBC7-140E-4E18-A916-5D4D83504A6D}" presName="space" presStyleCnt="0"/>
      <dgm:spPr bwMode="auto"/>
    </dgm:pt>
    <dgm:pt modelId="{55DD59E3-9C7F-4CB2-9F8C-54D3C17DF933}" type="pres">
      <dgm:prSet presAssocID="{A4E42A09-B0C7-40B2-99C9-BF8D41F4CE4E}" presName="composite" presStyleCnt="0"/>
      <dgm:spPr bwMode="auto"/>
    </dgm:pt>
    <dgm:pt modelId="{CAC19BC0-96EB-4953-9A3C-9220A1E03D47}" type="pres">
      <dgm:prSet presAssocID="{A4E42A09-B0C7-40B2-99C9-BF8D41F4CE4E}" presName="parTx" presStyleLbl="alignNode1" presStyleIdx="3" presStyleCnt="5">
        <dgm:presLayoutVars>
          <dgm:chMax val="0"/>
          <dgm:chPref val="0"/>
          <dgm:bulletEnabled val="1"/>
        </dgm:presLayoutVars>
      </dgm:prSet>
      <dgm:spPr bwMode="auto"/>
    </dgm:pt>
    <dgm:pt modelId="{D198A117-A1FD-4604-8B90-12F197308D1C}" type="pres">
      <dgm:prSet presAssocID="{A4E42A09-B0C7-40B2-99C9-BF8D41F4CE4E}" presName="desTx" presStyleLbl="alignAccFollowNode1" presStyleIdx="3" presStyleCnt="5">
        <dgm:presLayoutVars>
          <dgm:bulletEnabled val="1"/>
        </dgm:presLayoutVars>
      </dgm:prSet>
      <dgm:spPr bwMode="auto"/>
    </dgm:pt>
    <dgm:pt modelId="{01C91AD2-5196-4B56-8D2D-865CCF55752F}" type="pres">
      <dgm:prSet presAssocID="{712B6569-31F9-48AB-AF02-C19B5A5133CC}" presName="space" presStyleCnt="0"/>
      <dgm:spPr bwMode="auto"/>
    </dgm:pt>
    <dgm:pt modelId="{A660706B-CE4D-42FA-85D0-BBA4EC5C0275}" type="pres">
      <dgm:prSet presAssocID="{6C8C650A-1190-4BD0-AA36-6DA3CA2E05D9}" presName="composite" presStyleCnt="0"/>
      <dgm:spPr bwMode="auto"/>
    </dgm:pt>
    <dgm:pt modelId="{28265C26-E8F4-4992-ADC5-566506D83BCE}" type="pres">
      <dgm:prSet presAssocID="{6C8C650A-1190-4BD0-AA36-6DA3CA2E05D9}" presName="parTx" presStyleLbl="alignNode1" presStyleIdx="4" presStyleCnt="5">
        <dgm:presLayoutVars>
          <dgm:chMax val="0"/>
          <dgm:chPref val="0"/>
          <dgm:bulletEnabled val="1"/>
        </dgm:presLayoutVars>
      </dgm:prSet>
      <dgm:spPr bwMode="auto"/>
    </dgm:pt>
    <dgm:pt modelId="{536787C0-F37E-4D8E-A75F-C41374396E83}" type="pres">
      <dgm:prSet presAssocID="{6C8C650A-1190-4BD0-AA36-6DA3CA2E05D9}" presName="desTx" presStyleLbl="alignAccFollowNode1" presStyleIdx="4" presStyleCnt="5">
        <dgm:presLayoutVars>
          <dgm:bulletEnabled val="1"/>
        </dgm:presLayoutVars>
      </dgm:prSet>
      <dgm:spPr bwMode="auto"/>
    </dgm:pt>
  </dgm:ptLst>
  <dgm:cxnLst>
    <dgm:cxn modelId="{5B97B80B-F9A3-4D25-B96D-066B993F8459}" srcId="{3825D66F-4F8D-4024-B0FA-AA47CB976B0E}" destId="{FA596819-73B9-4D8E-9190-F389978F4335}" srcOrd="0" destOrd="0" parTransId="{1731EE1B-CF5C-4E9C-BF5C-C570D74E2E61}" sibTransId="{4D165DF5-E199-40BD-8A76-17723300D28D}"/>
    <dgm:cxn modelId="{B810670D-29F8-424A-A506-4D9CE571FE2C}" srcId="{A4E42A09-B0C7-40B2-99C9-BF8D41F4CE4E}" destId="{76DC5F13-A9D2-4BDB-A1A9-039E5ECF3605}" srcOrd="1" destOrd="0" parTransId="{D48A3199-C137-495E-B20E-4BE6ADA5FE19}" sibTransId="{CB9D027D-2ABA-4F39-BCEA-455D98FC8C70}"/>
    <dgm:cxn modelId="{3F97510F-5ED0-42D5-91D8-F2A54EEE4B55}" srcId="{1890BC65-98E4-48C9-9255-08A22A2BDAA7}" destId="{3825D66F-4F8D-4024-B0FA-AA47CB976B0E}" srcOrd="0" destOrd="0" parTransId="{4526AC7A-0290-482B-A287-35A425D335FB}" sibTransId="{DA8E01CD-BDD4-464C-AEAF-A7DE84290A6D}"/>
    <dgm:cxn modelId="{6B827711-44A2-4618-A38C-BEE87840BF56}" srcId="{1890BC65-98E4-48C9-9255-08A22A2BDAA7}" destId="{7323B199-9BEC-4CC4-939C-56DAB5710619}" srcOrd="1" destOrd="0" parTransId="{7DC61878-B6E3-45A6-B89B-C27124BC77AB}" sibTransId="{E1B0F5BF-B899-4A5C-87FF-7CAB58E98735}"/>
    <dgm:cxn modelId="{470CB226-062C-417B-AE0D-506C4C2254BE}" srcId="{4B960348-1F77-4A22-8E7C-20554BB0A8D1}" destId="{4AE839B2-B6F2-4183-AC12-F75B76B7EC89}" srcOrd="0" destOrd="0" parTransId="{0E2BAC64-F055-4183-A11C-584B8F5CC59C}" sibTransId="{B90E9218-9502-403F-BFB6-EB4645883E1A}"/>
    <dgm:cxn modelId="{C08BC02F-D51B-459F-A942-568A4F053813}" type="presOf" srcId="{FA596819-73B9-4D8E-9190-F389978F4335}" destId="{3FF2898C-FD43-4D33-B909-AD5A4EB70CE7}" srcOrd="0" destOrd="0" presId="urn:microsoft.com/office/officeart/2005/8/layout/hList1"/>
    <dgm:cxn modelId="{CFE9F443-E499-48E3-A64A-BE27F29DFD94}" srcId="{6C8C650A-1190-4BD0-AA36-6DA3CA2E05D9}" destId="{3C1C6749-DEC0-4C2D-B80F-4DC7F8326E1F}" srcOrd="1" destOrd="0" parTransId="{D8385693-8E84-48D6-8F40-834F0DFECF80}" sibTransId="{8BE98346-85B1-46DB-B56E-293868FD31BD}"/>
    <dgm:cxn modelId="{AE31E665-964E-46E1-92A6-4B23F6C68CF1}" type="presOf" srcId="{81703119-DF25-4237-8F22-73E6B0D535E0}" destId="{6AA73179-1BA2-4AB6-B09F-DEBBDBBDDC9D}" srcOrd="0" destOrd="1" presId="urn:microsoft.com/office/officeart/2005/8/layout/hList1"/>
    <dgm:cxn modelId="{FA3C4646-2EAE-4883-9CA3-D6D024E42818}" srcId="{7323B199-9BEC-4CC4-939C-56DAB5710619}" destId="{E932EEC5-6853-4826-90D9-3FDA5D735121}" srcOrd="0" destOrd="0" parTransId="{976F21AF-9F0D-45CC-A16F-854617AC88AA}" sibTransId="{1BD87F09-2CF1-4B8E-939D-DD910B4A2D0E}"/>
    <dgm:cxn modelId="{F5179348-C826-4A4D-8ACD-2AAF2A2F5DF9}" type="presOf" srcId="{A4E42A09-B0C7-40B2-99C9-BF8D41F4CE4E}" destId="{CAC19BC0-96EB-4953-9A3C-9220A1E03D47}" srcOrd="0" destOrd="0" presId="urn:microsoft.com/office/officeart/2005/8/layout/hList1"/>
    <dgm:cxn modelId="{86B0736A-0A7C-415B-AB33-D06C97B12A47}" type="presOf" srcId="{6C8C650A-1190-4BD0-AA36-6DA3CA2E05D9}" destId="{28265C26-E8F4-4992-ADC5-566506D83BCE}" srcOrd="0" destOrd="0" presId="urn:microsoft.com/office/officeart/2005/8/layout/hList1"/>
    <dgm:cxn modelId="{9548B96D-6EAD-4154-87D2-A67410BCBBEE}" srcId="{1890BC65-98E4-48C9-9255-08A22A2BDAA7}" destId="{A4E42A09-B0C7-40B2-99C9-BF8D41F4CE4E}" srcOrd="3" destOrd="0" parTransId="{B1231818-C34B-4AA1-A575-57951331FEC4}" sibTransId="{712B6569-31F9-48AB-AF02-C19B5A5133CC}"/>
    <dgm:cxn modelId="{DDC55853-D014-41AD-9CA0-F0F7BBAB62FD}" srcId="{1890BC65-98E4-48C9-9255-08A22A2BDAA7}" destId="{4B960348-1F77-4A22-8E7C-20554BB0A8D1}" srcOrd="2" destOrd="0" parTransId="{75B17A8D-04AC-4C88-96CC-C6A364CAD9DA}" sibTransId="{AB26BBC7-140E-4E18-A916-5D4D83504A6D}"/>
    <dgm:cxn modelId="{55D36755-57E5-4D27-B172-FD9A7DBD0508}" type="presOf" srcId="{4AE839B2-B6F2-4183-AC12-F75B76B7EC89}" destId="{6AA73179-1BA2-4AB6-B09F-DEBBDBBDDC9D}" srcOrd="0" destOrd="0" presId="urn:microsoft.com/office/officeart/2005/8/layout/hList1"/>
    <dgm:cxn modelId="{9C1EC1A6-6D68-4F06-A148-6619AADCBAC3}" srcId="{4B960348-1F77-4A22-8E7C-20554BB0A8D1}" destId="{81703119-DF25-4237-8F22-73E6B0D535E0}" srcOrd="1" destOrd="0" parTransId="{2B0CC32A-F344-40E7-B7C8-9DAB3850727D}" sibTransId="{B660B6A1-C8B3-4532-A3CA-0943E383C4AA}"/>
    <dgm:cxn modelId="{991DD6AF-CF08-4F4A-BEDD-6AC872E70315}" type="presOf" srcId="{76DC5F13-A9D2-4BDB-A1A9-039E5ECF3605}" destId="{D198A117-A1FD-4604-8B90-12F197308D1C}" srcOrd="0" destOrd="1" presId="urn:microsoft.com/office/officeart/2005/8/layout/hList1"/>
    <dgm:cxn modelId="{3ACAECB1-CA3B-4B75-83BE-B45057CE12FA}" srcId="{3825D66F-4F8D-4024-B0FA-AA47CB976B0E}" destId="{F4DF2DE4-1D02-4FCF-B6AB-EAAC47039F37}" srcOrd="1" destOrd="0" parTransId="{C9B1CA3F-FAB3-47BA-8D05-80A6BC81598D}" sibTransId="{55F8E4ED-EBC3-40CA-9260-0C6CBA06FFBC}"/>
    <dgm:cxn modelId="{7B4DEEB9-0049-49BE-852F-236ECCA89FA0}" type="presOf" srcId="{7323B199-9BEC-4CC4-939C-56DAB5710619}" destId="{1DDE0520-3E53-47C3-A4BF-E250527D55CA}" srcOrd="0" destOrd="0" presId="urn:microsoft.com/office/officeart/2005/8/layout/hList1"/>
    <dgm:cxn modelId="{587070BA-89F1-4869-891F-0926E32411BE}" type="presOf" srcId="{48EAD1EC-E471-429B-A9B1-B52A3C1317A7}" destId="{D198A117-A1FD-4604-8B90-12F197308D1C}" srcOrd="0" destOrd="0" presId="urn:microsoft.com/office/officeart/2005/8/layout/hList1"/>
    <dgm:cxn modelId="{B32F2DBD-213C-4A04-B502-EA1D66407A0F}" srcId="{6C8C650A-1190-4BD0-AA36-6DA3CA2E05D9}" destId="{E62A6D5C-4C00-48DA-BA2C-862DE2620EE5}" srcOrd="0" destOrd="0" parTransId="{A291CCD6-5564-4282-B2F9-CD36C2F931CA}" sibTransId="{60A04966-5EB1-4F28-B5FA-56968123484A}"/>
    <dgm:cxn modelId="{3A1A57C0-073F-418C-ACF3-FC8ADFEF1912}" type="presOf" srcId="{3825D66F-4F8D-4024-B0FA-AA47CB976B0E}" destId="{18CB5079-77CA-48FD-A1F8-1C32700619DA}" srcOrd="0" destOrd="0" presId="urn:microsoft.com/office/officeart/2005/8/layout/hList1"/>
    <dgm:cxn modelId="{1FF1CDCC-AC7A-4E74-B435-9E327B92470C}" srcId="{A4E42A09-B0C7-40B2-99C9-BF8D41F4CE4E}" destId="{48EAD1EC-E471-429B-A9B1-B52A3C1317A7}" srcOrd="0" destOrd="0" parTransId="{FABB6CF3-0AB7-481B-AE9E-B51417301949}" sibTransId="{E4E07F34-BDA6-4EDB-A7E7-FA741541965C}"/>
    <dgm:cxn modelId="{6DC9E6D0-77E6-41E9-824A-D32C74EBF363}" type="presOf" srcId="{D065E077-AA11-485D-B21D-3054060C0552}" destId="{69179011-612B-4FDE-B278-128B1E0F131D}" srcOrd="0" destOrd="1" presId="urn:microsoft.com/office/officeart/2005/8/layout/hList1"/>
    <dgm:cxn modelId="{4CDB18D3-C1E0-430F-B51C-40B7BE9758C7}" type="presOf" srcId="{1890BC65-98E4-48C9-9255-08A22A2BDAA7}" destId="{77B975EC-DF17-4D59-BC57-923AD6BB9CB8}" srcOrd="0" destOrd="0" presId="urn:microsoft.com/office/officeart/2005/8/layout/hList1"/>
    <dgm:cxn modelId="{1BA8FBD6-3B1C-4175-8EDB-5FEBBE171638}" srcId="{1890BC65-98E4-48C9-9255-08A22A2BDAA7}" destId="{6C8C650A-1190-4BD0-AA36-6DA3CA2E05D9}" srcOrd="4" destOrd="0" parTransId="{98198607-72EF-4736-A3CC-582E03AB90A7}" sibTransId="{DDC9CFB0-E80F-42B7-BE2F-009091862DBD}"/>
    <dgm:cxn modelId="{64348BD9-8AD4-488E-AF76-7E379D820A98}" type="presOf" srcId="{E932EEC5-6853-4826-90D9-3FDA5D735121}" destId="{69179011-612B-4FDE-B278-128B1E0F131D}" srcOrd="0" destOrd="0" presId="urn:microsoft.com/office/officeart/2005/8/layout/hList1"/>
    <dgm:cxn modelId="{8A19FEE4-DD18-4A46-A964-B2F0B2B37AC9}" srcId="{7323B199-9BEC-4CC4-939C-56DAB5710619}" destId="{D065E077-AA11-485D-B21D-3054060C0552}" srcOrd="1" destOrd="0" parTransId="{4A0B95A7-1DFD-4052-AF35-FD41192F5504}" sibTransId="{3EACD39E-B088-40D3-ADC1-43D9BEFA00FC}"/>
    <dgm:cxn modelId="{924EE0E5-BA86-48D9-8A00-DD3F6510CB9D}" type="presOf" srcId="{F4DF2DE4-1D02-4FCF-B6AB-EAAC47039F37}" destId="{3FF2898C-FD43-4D33-B909-AD5A4EB70CE7}" srcOrd="0" destOrd="1" presId="urn:microsoft.com/office/officeart/2005/8/layout/hList1"/>
    <dgm:cxn modelId="{FA2D1DED-C216-468A-A60C-FBA164343D88}" type="presOf" srcId="{E62A6D5C-4C00-48DA-BA2C-862DE2620EE5}" destId="{536787C0-F37E-4D8E-A75F-C41374396E83}" srcOrd="0" destOrd="0" presId="urn:microsoft.com/office/officeart/2005/8/layout/hList1"/>
    <dgm:cxn modelId="{C081A2F0-E097-493D-B4C1-57B5DAF37FE0}" type="presOf" srcId="{3C1C6749-DEC0-4C2D-B80F-4DC7F8326E1F}" destId="{536787C0-F37E-4D8E-A75F-C41374396E83}" srcOrd="0" destOrd="1" presId="urn:microsoft.com/office/officeart/2005/8/layout/hList1"/>
    <dgm:cxn modelId="{4B7B46F4-EA01-457A-9510-59C038723492}" type="presOf" srcId="{4B960348-1F77-4A22-8E7C-20554BB0A8D1}" destId="{E75221FC-D281-4270-BCC6-E6687B4A9051}" srcOrd="0" destOrd="0" presId="urn:microsoft.com/office/officeart/2005/8/layout/hList1"/>
    <dgm:cxn modelId="{869E3C9A-2FF4-4584-8F4A-A58C772E5BFE}" type="presParOf" srcId="{77B975EC-DF17-4D59-BC57-923AD6BB9CB8}" destId="{4F3FF422-197E-4817-9016-769E57B9210C}" srcOrd="0" destOrd="0" presId="urn:microsoft.com/office/officeart/2005/8/layout/hList1"/>
    <dgm:cxn modelId="{29FF5A71-DF56-45C6-9536-9E5F366ABC4A}" type="presParOf" srcId="{4F3FF422-197E-4817-9016-769E57B9210C}" destId="{18CB5079-77CA-48FD-A1F8-1C32700619DA}" srcOrd="0" destOrd="0" presId="urn:microsoft.com/office/officeart/2005/8/layout/hList1"/>
    <dgm:cxn modelId="{66872916-1414-4E9B-837B-84A6EBDFABEB}" type="presParOf" srcId="{4F3FF422-197E-4817-9016-769E57B9210C}" destId="{3FF2898C-FD43-4D33-B909-AD5A4EB70CE7}" srcOrd="1" destOrd="0" presId="urn:microsoft.com/office/officeart/2005/8/layout/hList1"/>
    <dgm:cxn modelId="{457847E6-844F-4F0F-9396-72F06738859D}" type="presParOf" srcId="{77B975EC-DF17-4D59-BC57-923AD6BB9CB8}" destId="{AE3CE625-9D4C-45FE-8FA2-CAC63EB01AD9}" srcOrd="1" destOrd="0" presId="urn:microsoft.com/office/officeart/2005/8/layout/hList1"/>
    <dgm:cxn modelId="{71E6DDE7-8156-4141-BAB7-40BFE8E62AC7}" type="presParOf" srcId="{77B975EC-DF17-4D59-BC57-923AD6BB9CB8}" destId="{3A157FFB-3B01-42F8-AE50-295C9579CDFF}" srcOrd="2" destOrd="0" presId="urn:microsoft.com/office/officeart/2005/8/layout/hList1"/>
    <dgm:cxn modelId="{5FBD4AB3-73A9-4D74-B2D3-1DBAB12BE1D5}" type="presParOf" srcId="{3A157FFB-3B01-42F8-AE50-295C9579CDFF}" destId="{1DDE0520-3E53-47C3-A4BF-E250527D55CA}" srcOrd="0" destOrd="0" presId="urn:microsoft.com/office/officeart/2005/8/layout/hList1"/>
    <dgm:cxn modelId="{06E417C3-3381-45E9-A378-9FDFB36F02B1}" type="presParOf" srcId="{3A157FFB-3B01-42F8-AE50-295C9579CDFF}" destId="{69179011-612B-4FDE-B278-128B1E0F131D}" srcOrd="1" destOrd="0" presId="urn:microsoft.com/office/officeart/2005/8/layout/hList1"/>
    <dgm:cxn modelId="{B11D8BB4-6B6B-4BCE-80E9-1572B1A66CBD}" type="presParOf" srcId="{77B975EC-DF17-4D59-BC57-923AD6BB9CB8}" destId="{AD6539C9-CEE0-49D5-85A5-63491F317B07}" srcOrd="3" destOrd="0" presId="urn:microsoft.com/office/officeart/2005/8/layout/hList1"/>
    <dgm:cxn modelId="{4BA92EDD-B4B2-434D-B676-FFE978B2AA22}" type="presParOf" srcId="{77B975EC-DF17-4D59-BC57-923AD6BB9CB8}" destId="{A0068A56-18B5-4C22-B2CE-3475DD76D772}" srcOrd="4" destOrd="0" presId="urn:microsoft.com/office/officeart/2005/8/layout/hList1"/>
    <dgm:cxn modelId="{B99BBDC2-B366-4A97-9E7D-7579D14D6E21}" type="presParOf" srcId="{A0068A56-18B5-4C22-B2CE-3475DD76D772}" destId="{E75221FC-D281-4270-BCC6-E6687B4A9051}" srcOrd="0" destOrd="0" presId="urn:microsoft.com/office/officeart/2005/8/layout/hList1"/>
    <dgm:cxn modelId="{A17C094B-E4A2-44E7-B1AD-151600EE9842}" type="presParOf" srcId="{A0068A56-18B5-4C22-B2CE-3475DD76D772}" destId="{6AA73179-1BA2-4AB6-B09F-DEBBDBBDDC9D}" srcOrd="1" destOrd="0" presId="urn:microsoft.com/office/officeart/2005/8/layout/hList1"/>
    <dgm:cxn modelId="{70F1A29B-D339-47B8-B06A-F0239AB31BA9}" type="presParOf" srcId="{77B975EC-DF17-4D59-BC57-923AD6BB9CB8}" destId="{54498284-48A2-49E9-9291-60A77782CE9A}" srcOrd="5" destOrd="0" presId="urn:microsoft.com/office/officeart/2005/8/layout/hList1"/>
    <dgm:cxn modelId="{4D18E03C-7D4E-4EEB-A4FB-DE749F8E2A95}" type="presParOf" srcId="{77B975EC-DF17-4D59-BC57-923AD6BB9CB8}" destId="{55DD59E3-9C7F-4CB2-9F8C-54D3C17DF933}" srcOrd="6" destOrd="0" presId="urn:microsoft.com/office/officeart/2005/8/layout/hList1"/>
    <dgm:cxn modelId="{4A22242C-CBF3-4D9A-BAC3-9F0D138F9FFF}" type="presParOf" srcId="{55DD59E3-9C7F-4CB2-9F8C-54D3C17DF933}" destId="{CAC19BC0-96EB-4953-9A3C-9220A1E03D47}" srcOrd="0" destOrd="0" presId="urn:microsoft.com/office/officeart/2005/8/layout/hList1"/>
    <dgm:cxn modelId="{95D90572-462A-465C-A293-BEC09C721889}" type="presParOf" srcId="{55DD59E3-9C7F-4CB2-9F8C-54D3C17DF933}" destId="{D198A117-A1FD-4604-8B90-12F197308D1C}" srcOrd="1" destOrd="0" presId="urn:microsoft.com/office/officeart/2005/8/layout/hList1"/>
    <dgm:cxn modelId="{24881A73-BE54-40FE-8E80-C3F65A3484E7}" type="presParOf" srcId="{77B975EC-DF17-4D59-BC57-923AD6BB9CB8}" destId="{01C91AD2-5196-4B56-8D2D-865CCF55752F}" srcOrd="7" destOrd="0" presId="urn:microsoft.com/office/officeart/2005/8/layout/hList1"/>
    <dgm:cxn modelId="{33737CEC-4928-4392-A44D-3E5CD587E32C}" type="presParOf" srcId="{77B975EC-DF17-4D59-BC57-923AD6BB9CB8}" destId="{A660706B-CE4D-42FA-85D0-BBA4EC5C0275}" srcOrd="8" destOrd="0" presId="urn:microsoft.com/office/officeart/2005/8/layout/hList1"/>
    <dgm:cxn modelId="{2E1AF61C-8407-4D47-92F3-8AD8DC33A268}" type="presParOf" srcId="{A660706B-CE4D-42FA-85D0-BBA4EC5C0275}" destId="{28265C26-E8F4-4992-ADC5-566506D83BCE}" srcOrd="0" destOrd="0" presId="urn:microsoft.com/office/officeart/2005/8/layout/hList1"/>
    <dgm:cxn modelId="{487C319D-A2B6-40DC-89BB-932DC98B9DD0}" type="presParOf" srcId="{A660706B-CE4D-42FA-85D0-BBA4EC5C0275}" destId="{536787C0-F37E-4D8E-A75F-C41374396E8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0D258F9-57DD-4BBA-B750-B38D3B8577E2}" type="doc">
      <dgm:prSet loTypeId="urn:microsoft.com/office/officeart/2005/8/layout/hierarchy1#1" loCatId="hierarchy" qsTypeId="urn:microsoft.com/office/officeart/2005/8/quickstyle/simple1" qsCatId="simple" csTypeId="urn:microsoft.com/office/officeart/2005/8/colors/accent1_1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AA07B0EF-7DA1-416F-8AF3-61359036A38C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000">
              <a:latin typeface="Times New Roman"/>
              <a:cs typeface="Times New Roman"/>
            </a:rPr>
            <a:t>МРОТ в проекте бюджета        49 368,0 руб.</a:t>
          </a:r>
          <a:endParaRPr/>
        </a:p>
      </dgm:t>
    </dgm:pt>
    <dgm:pt modelId="{AA6FEEFB-0A88-4895-85D3-7A5D0BACDA47}" type="parTrans" cxnId="{1AA06DF8-0BC6-44C8-A948-632860DF48E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015F0D7A-4BD7-4368-A0FC-6762ED5B2D34}" type="sibTrans" cxnId="{1AA06DF8-0BC6-44C8-A948-632860DF48E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312603F-C30A-45F1-8620-722BDD66409F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300">
              <a:latin typeface="Times New Roman"/>
              <a:cs typeface="Times New Roman"/>
            </a:rPr>
            <a:t>Спорт</a:t>
          </a:r>
          <a:endParaRPr/>
        </a:p>
      </dgm:t>
    </dgm:pt>
    <dgm:pt modelId="{68A23A1F-5769-4358-BECF-403C56F0C251}" type="parTrans" cxnId="{97D26DDB-FEA3-45D5-A1BD-EF2898AC13D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6B2463E-FBAB-4E9D-AE05-D099AD1876EB}" type="sibTrans" cxnId="{97D26DDB-FEA3-45D5-A1BD-EF2898AC13D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9BB7FEF-6BE4-495B-B9B4-7C4CA3E5DDD3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300">
              <a:latin typeface="Times New Roman"/>
              <a:cs typeface="Times New Roman"/>
            </a:rPr>
            <a:t> СМИ</a:t>
          </a:r>
          <a:endParaRPr/>
        </a:p>
      </dgm:t>
    </dgm:pt>
    <dgm:pt modelId="{5558BB42-E21A-4AAD-9AEB-1FF46553C3B5}" type="parTrans" cxnId="{94DB6801-3B47-4D24-821C-20D609AE547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2E17975-45E6-4218-8987-72E325D7D0E7}" type="sibTrans" cxnId="{94DB6801-3B47-4D24-821C-20D609AE547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3E7DCFC-27BE-4DB8-BB9B-2C904D27DB93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300">
              <a:latin typeface="Times New Roman"/>
              <a:cs typeface="Times New Roman"/>
            </a:rPr>
            <a:t>ЕДДС, УМТО, ЦБЭО, УКС</a:t>
          </a:r>
          <a:endParaRPr/>
        </a:p>
      </dgm:t>
    </dgm:pt>
    <dgm:pt modelId="{8A0811C1-1622-4E6E-AB86-0917F6315911}" type="parTrans" cxnId="{3CFC6D26-226A-4203-B538-4E1A0CD40E7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BA11CC3B-4379-4C8F-B358-ED298F6757EF}" type="sibTrans" cxnId="{3CFC6D26-226A-4203-B538-4E1A0CD40E7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E5AE02E-BBC1-448C-8A9F-9050C8FAE674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300">
              <a:latin typeface="Times New Roman"/>
              <a:cs typeface="Times New Roman"/>
            </a:rPr>
            <a:t>Образование</a:t>
          </a:r>
          <a:endParaRPr/>
        </a:p>
      </dgm:t>
    </dgm:pt>
    <dgm:pt modelId="{16FF1543-3090-40CA-85D2-66436499BAED}" type="parTrans" cxnId="{94D488BE-F4CF-4C6C-BB9F-3AD5E4411C01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88C3F57-B4F1-4909-9EA2-4D55B5B1834E}" type="sibTrans" cxnId="{94D488BE-F4CF-4C6C-BB9F-3AD5E4411C01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BC7CDDF6-3C71-4A44-AC1E-4CDBA4A6BD1B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000">
              <a:latin typeface="Times New Roman"/>
              <a:cs typeface="Times New Roman"/>
            </a:rPr>
            <a:t>С 01.10.2025 года индексация ФОТ на 4%, не попадающие под Указы Президента РФ </a:t>
          </a:r>
          <a:endParaRPr/>
        </a:p>
      </dgm:t>
    </dgm:pt>
    <dgm:pt modelId="{C198EBB7-1FC5-4D54-91C8-99B3992BDD53}" type="parTrans" cxnId="{990E8AC0-69A9-48E4-96CE-165E784A7A7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10BD2D5-0815-4B51-A92E-92D829BE75D4}" type="sibTrans" cxnId="{990E8AC0-69A9-48E4-96CE-165E784A7A7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A839CA5-8CD3-4966-805C-5F1AC6B0AA2E}" type="pres">
      <dgm:prSet presAssocID="{30D258F9-57DD-4BBA-B750-B38D3B8577E2}" presName="hierChild1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 bwMode="auto"/>
    </dgm:pt>
    <dgm:pt modelId="{AB745179-40A8-4D07-BD0D-983F48F013BD}" type="pres">
      <dgm:prSet presAssocID="{AA07B0EF-7DA1-416F-8AF3-61359036A38C}" presName="hierRoot1" presStyleCnt="0"/>
      <dgm:spPr bwMode="auto"/>
    </dgm:pt>
    <dgm:pt modelId="{0D2CE0B9-09B8-4283-8276-3FEF6CF7221E}" type="pres">
      <dgm:prSet presAssocID="{AA07B0EF-7DA1-416F-8AF3-61359036A38C}" presName="composite" presStyleCnt="0"/>
      <dgm:spPr bwMode="auto"/>
    </dgm:pt>
    <dgm:pt modelId="{47073FF6-EF11-4DF3-98E8-EAFF3C385869}" type="pres">
      <dgm:prSet presAssocID="{AA07B0EF-7DA1-416F-8AF3-61359036A38C}" presName="background" presStyleLbl="node0" presStyleIdx="0" presStyleCnt="2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</dgm:pt>
    <dgm:pt modelId="{3DE8956A-DF55-4A1A-8A8B-2E41011B086F}" type="pres">
      <dgm:prSet presAssocID="{AA07B0EF-7DA1-416F-8AF3-61359036A38C}" presName="text" presStyleLbl="fgAcc0" presStyleIdx="0" presStyleCnt="2" custScaleX="147822" custScaleY="85628" custLinFactNeighborX="-47834" custLinFactNeighborY="-1898">
        <dgm:presLayoutVars>
          <dgm:chPref val="3"/>
        </dgm:presLayoutVars>
      </dgm:prSet>
      <dgm:spPr bwMode="auto"/>
    </dgm:pt>
    <dgm:pt modelId="{5736FC88-D52F-4295-A1D0-D43A9AB9F78C}" type="pres">
      <dgm:prSet presAssocID="{AA07B0EF-7DA1-416F-8AF3-61359036A38C}" presName="hierChild2" presStyleCnt="0"/>
      <dgm:spPr bwMode="auto"/>
    </dgm:pt>
    <dgm:pt modelId="{C19AC48B-1E21-4DEC-9596-F0659A4C65DD}" type="pres">
      <dgm:prSet presAssocID="{16FF1543-3090-40CA-85D2-66436499BAED}" presName="Name10" presStyleLbl="parChTrans1D2" presStyleIdx="0" presStyleCnt="4"/>
      <dgm:spPr bwMode="auto"/>
    </dgm:pt>
    <dgm:pt modelId="{E7A9706B-B37D-4DA8-AEE7-D685F8A1F7BE}" type="pres">
      <dgm:prSet presAssocID="{FE5AE02E-BBC1-448C-8A9F-9050C8FAE674}" presName="hierRoot2" presStyleCnt="0"/>
      <dgm:spPr bwMode="auto"/>
    </dgm:pt>
    <dgm:pt modelId="{47B8D060-BA38-4D30-8093-0817CE6814E9}" type="pres">
      <dgm:prSet presAssocID="{FE5AE02E-BBC1-448C-8A9F-9050C8FAE674}" presName="composite2" presStyleCnt="0"/>
      <dgm:spPr bwMode="auto"/>
    </dgm:pt>
    <dgm:pt modelId="{70EA4053-F15D-43F0-B5AB-7B0722C565CD}" type="pres">
      <dgm:prSet presAssocID="{FE5AE02E-BBC1-448C-8A9F-9050C8FAE674}" presName="background2" presStyleLbl="node2" presStyleIdx="0" presStyleCnt="4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</dgm:pt>
    <dgm:pt modelId="{D29554EC-2D87-435A-99C0-162AADA57C4E}" type="pres">
      <dgm:prSet presAssocID="{FE5AE02E-BBC1-448C-8A9F-9050C8FAE674}" presName="text2" presStyleLbl="fgAcc2" presStyleIdx="0" presStyleCnt="4" custScaleX="108025" custLinFactNeighborX="2266" custLinFactNeighborY="-5778">
        <dgm:presLayoutVars>
          <dgm:chPref val="3"/>
        </dgm:presLayoutVars>
      </dgm:prSet>
      <dgm:spPr bwMode="auto"/>
    </dgm:pt>
    <dgm:pt modelId="{A58B3096-61A6-41FF-A367-F5A6FD8E9C2A}" type="pres">
      <dgm:prSet presAssocID="{FE5AE02E-BBC1-448C-8A9F-9050C8FAE674}" presName="hierChild3" presStyleCnt="0"/>
      <dgm:spPr bwMode="auto"/>
    </dgm:pt>
    <dgm:pt modelId="{D051FF64-E3C3-4121-BE4B-569DDF4B01A6}" type="pres">
      <dgm:prSet presAssocID="{68A23A1F-5769-4358-BECF-403C56F0C251}" presName="Name10" presStyleLbl="parChTrans1D2" presStyleIdx="1" presStyleCnt="4"/>
      <dgm:spPr bwMode="auto"/>
    </dgm:pt>
    <dgm:pt modelId="{F330F7DA-971B-4A9E-B11A-CF1EC70E36BC}" type="pres">
      <dgm:prSet presAssocID="{E312603F-C30A-45F1-8620-722BDD66409F}" presName="hierRoot2" presStyleCnt="0"/>
      <dgm:spPr bwMode="auto"/>
    </dgm:pt>
    <dgm:pt modelId="{7939F2EF-9197-41BD-BA00-961C3DD8A409}" type="pres">
      <dgm:prSet presAssocID="{E312603F-C30A-45F1-8620-722BDD66409F}" presName="composite2" presStyleCnt="0"/>
      <dgm:spPr bwMode="auto"/>
    </dgm:pt>
    <dgm:pt modelId="{A9C3DB93-DF60-4650-87A5-91D05E182010}" type="pres">
      <dgm:prSet presAssocID="{E312603F-C30A-45F1-8620-722BDD66409F}" presName="background2" presStyleLbl="node2" presStyleIdx="1" presStyleCnt="4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</dgm:pt>
    <dgm:pt modelId="{27C32505-0B53-4FED-B4A6-2A316889B76B}" type="pres">
      <dgm:prSet presAssocID="{E312603F-C30A-45F1-8620-722BDD66409F}" presName="text2" presStyleLbl="fgAcc2" presStyleIdx="1" presStyleCnt="4" custLinFactNeighborY="-1753">
        <dgm:presLayoutVars>
          <dgm:chPref val="3"/>
        </dgm:presLayoutVars>
      </dgm:prSet>
      <dgm:spPr bwMode="auto"/>
    </dgm:pt>
    <dgm:pt modelId="{EEDD10F7-B007-402A-A31D-8C688396834C}" type="pres">
      <dgm:prSet presAssocID="{E312603F-C30A-45F1-8620-722BDD66409F}" presName="hierChild3" presStyleCnt="0"/>
      <dgm:spPr bwMode="auto"/>
    </dgm:pt>
    <dgm:pt modelId="{87AA80B0-ED2B-4374-BADC-5108A9FED02B}" type="pres">
      <dgm:prSet presAssocID="{5558BB42-E21A-4AAD-9AEB-1FF46553C3B5}" presName="Name10" presStyleLbl="parChTrans1D2" presStyleIdx="2" presStyleCnt="4"/>
      <dgm:spPr bwMode="auto"/>
    </dgm:pt>
    <dgm:pt modelId="{1831CF97-8CA0-4D74-9A3A-382258F94C30}" type="pres">
      <dgm:prSet presAssocID="{59BB7FEF-6BE4-495B-B9B4-7C4CA3E5DDD3}" presName="hierRoot2" presStyleCnt="0"/>
      <dgm:spPr bwMode="auto"/>
    </dgm:pt>
    <dgm:pt modelId="{6FB15997-4F25-4AF4-956B-FD5B062D0256}" type="pres">
      <dgm:prSet presAssocID="{59BB7FEF-6BE4-495B-B9B4-7C4CA3E5DDD3}" presName="composite2" presStyleCnt="0"/>
      <dgm:spPr bwMode="auto"/>
    </dgm:pt>
    <dgm:pt modelId="{D2612ECF-D1F5-4C1C-B413-517C239B104D}" type="pres">
      <dgm:prSet presAssocID="{59BB7FEF-6BE4-495B-B9B4-7C4CA3E5DDD3}" presName="background2" presStyleLbl="node2" presStyleIdx="2" presStyleCnt="4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</dgm:pt>
    <dgm:pt modelId="{B8B691F2-3E1E-4C4D-BD61-045FD0C78D0A}" type="pres">
      <dgm:prSet presAssocID="{59BB7FEF-6BE4-495B-B9B4-7C4CA3E5DDD3}" presName="text2" presStyleLbl="fgAcc2" presStyleIdx="2" presStyleCnt="4" custLinFactNeighborY="-1753">
        <dgm:presLayoutVars>
          <dgm:chPref val="3"/>
        </dgm:presLayoutVars>
      </dgm:prSet>
      <dgm:spPr bwMode="auto"/>
    </dgm:pt>
    <dgm:pt modelId="{71D08748-F4DC-4D92-B0F0-CB279F09EBB7}" type="pres">
      <dgm:prSet presAssocID="{59BB7FEF-6BE4-495B-B9B4-7C4CA3E5DDD3}" presName="hierChild3" presStyleCnt="0"/>
      <dgm:spPr bwMode="auto"/>
    </dgm:pt>
    <dgm:pt modelId="{E7A789AD-4E2C-44E6-A6E2-40C7FA29C95C}" type="pres">
      <dgm:prSet presAssocID="{8A0811C1-1622-4E6E-AB86-0917F6315911}" presName="Name10" presStyleLbl="parChTrans1D2" presStyleIdx="3" presStyleCnt="4"/>
      <dgm:spPr bwMode="auto"/>
    </dgm:pt>
    <dgm:pt modelId="{927D0A2C-C6E7-4F66-9AA7-2013709F7CC4}" type="pres">
      <dgm:prSet presAssocID="{F3E7DCFC-27BE-4DB8-BB9B-2C904D27DB93}" presName="hierRoot2" presStyleCnt="0"/>
      <dgm:spPr bwMode="auto"/>
    </dgm:pt>
    <dgm:pt modelId="{E5D7F69D-52D3-4634-9265-F51BF6F6CE37}" type="pres">
      <dgm:prSet presAssocID="{F3E7DCFC-27BE-4DB8-BB9B-2C904D27DB93}" presName="composite2" presStyleCnt="0"/>
      <dgm:spPr bwMode="auto"/>
    </dgm:pt>
    <dgm:pt modelId="{153281E1-3D88-4B26-89E7-DB6637374230}" type="pres">
      <dgm:prSet presAssocID="{F3E7DCFC-27BE-4DB8-BB9B-2C904D27DB93}" presName="background2" presStyleLbl="node2" presStyleIdx="3" presStyleCnt="4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</dgm:pt>
    <dgm:pt modelId="{2CA7654D-FE00-4863-8825-712AB09E52E2}" type="pres">
      <dgm:prSet presAssocID="{F3E7DCFC-27BE-4DB8-BB9B-2C904D27DB93}" presName="text2" presStyleLbl="fgAcc2" presStyleIdx="3" presStyleCnt="4" custScaleX="118236">
        <dgm:presLayoutVars>
          <dgm:chPref val="3"/>
        </dgm:presLayoutVars>
      </dgm:prSet>
      <dgm:spPr bwMode="auto"/>
    </dgm:pt>
    <dgm:pt modelId="{CEFD002F-B587-4155-9FCD-9C1B33138475}" type="pres">
      <dgm:prSet presAssocID="{F3E7DCFC-27BE-4DB8-BB9B-2C904D27DB93}" presName="hierChild3" presStyleCnt="0"/>
      <dgm:spPr bwMode="auto"/>
    </dgm:pt>
    <dgm:pt modelId="{D6F11A98-8284-41A3-9E4E-7C286A2699E9}" type="pres">
      <dgm:prSet presAssocID="{BC7CDDF6-3C71-4A44-AC1E-4CDBA4A6BD1B}" presName="hierRoot1" presStyleCnt="0"/>
      <dgm:spPr bwMode="auto"/>
    </dgm:pt>
    <dgm:pt modelId="{E8B958DB-D83E-4C26-8388-9A86985CCAB8}" type="pres">
      <dgm:prSet presAssocID="{BC7CDDF6-3C71-4A44-AC1E-4CDBA4A6BD1B}" presName="composite" presStyleCnt="0"/>
      <dgm:spPr bwMode="auto"/>
    </dgm:pt>
    <dgm:pt modelId="{50241935-D043-478D-9AB6-3131FA772EC3}" type="pres">
      <dgm:prSet presAssocID="{BC7CDDF6-3C71-4A44-AC1E-4CDBA4A6BD1B}" presName="background" presStyleLbl="node0" presStyleIdx="1" presStyleCnt="2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</dgm:pt>
    <dgm:pt modelId="{9E7AADDC-858A-4DC7-93BB-6DCBB97530ED}" type="pres">
      <dgm:prSet presAssocID="{BC7CDDF6-3C71-4A44-AC1E-4CDBA4A6BD1B}" presName="text" presStyleLbl="fgAcc0" presStyleIdx="1" presStyleCnt="2" custScaleX="147822" custScaleY="82026" custLinFactNeighborX="-47856" custLinFactNeighborY="-447">
        <dgm:presLayoutVars>
          <dgm:chPref val="3"/>
        </dgm:presLayoutVars>
      </dgm:prSet>
      <dgm:spPr bwMode="auto"/>
    </dgm:pt>
    <dgm:pt modelId="{ACB867B9-7E4D-4425-81A1-529B2514A8A4}" type="pres">
      <dgm:prSet presAssocID="{BC7CDDF6-3C71-4A44-AC1E-4CDBA4A6BD1B}" presName="hierChild2" presStyleCnt="0"/>
      <dgm:spPr bwMode="auto"/>
    </dgm:pt>
  </dgm:ptLst>
  <dgm:cxnLst>
    <dgm:cxn modelId="{94DB6801-3B47-4D24-821C-20D609AE5472}" srcId="{AA07B0EF-7DA1-416F-8AF3-61359036A38C}" destId="{59BB7FEF-6BE4-495B-B9B4-7C4CA3E5DDD3}" srcOrd="2" destOrd="0" parTransId="{5558BB42-E21A-4AAD-9AEB-1FF46553C3B5}" sibTransId="{32E17975-45E6-4218-8987-72E325D7D0E7}"/>
    <dgm:cxn modelId="{6D113511-BA25-4A00-B293-E451B78F1DF3}" type="presOf" srcId="{16FF1543-3090-40CA-85D2-66436499BAED}" destId="{C19AC48B-1E21-4DEC-9596-F0659A4C65DD}" srcOrd="0" destOrd="0" presId="urn:microsoft.com/office/officeart/2005/8/layout/hierarchy1#1"/>
    <dgm:cxn modelId="{3CFC6D26-226A-4203-B538-4E1A0CD40E70}" srcId="{AA07B0EF-7DA1-416F-8AF3-61359036A38C}" destId="{F3E7DCFC-27BE-4DB8-BB9B-2C904D27DB93}" srcOrd="3" destOrd="0" parTransId="{8A0811C1-1622-4E6E-AB86-0917F6315911}" sibTransId="{BA11CC3B-4379-4C8F-B358-ED298F6757EF}"/>
    <dgm:cxn modelId="{2BE54E5B-417D-418A-A498-49DEF709AAF8}" type="presOf" srcId="{E312603F-C30A-45F1-8620-722BDD66409F}" destId="{27C32505-0B53-4FED-B4A6-2A316889B76B}" srcOrd="0" destOrd="0" presId="urn:microsoft.com/office/officeart/2005/8/layout/hierarchy1#1"/>
    <dgm:cxn modelId="{4DC9E762-D18A-40CF-9628-D2DCC3C3A9B3}" type="presOf" srcId="{AA07B0EF-7DA1-416F-8AF3-61359036A38C}" destId="{3DE8956A-DF55-4A1A-8A8B-2E41011B086F}" srcOrd="0" destOrd="0" presId="urn:microsoft.com/office/officeart/2005/8/layout/hierarchy1#1"/>
    <dgm:cxn modelId="{E63FE54E-7763-49AA-BBDE-63C4ED43FEB9}" type="presOf" srcId="{FE5AE02E-BBC1-448C-8A9F-9050C8FAE674}" destId="{D29554EC-2D87-435A-99C0-162AADA57C4E}" srcOrd="0" destOrd="0" presId="urn:microsoft.com/office/officeart/2005/8/layout/hierarchy1#1"/>
    <dgm:cxn modelId="{C0DCB677-D344-4D5B-B4C3-6508F589ADC7}" type="presOf" srcId="{30D258F9-57DD-4BBA-B750-B38D3B8577E2}" destId="{CA839CA5-8CD3-4966-805C-5F1AC6B0AA2E}" srcOrd="0" destOrd="0" presId="urn:microsoft.com/office/officeart/2005/8/layout/hierarchy1#1"/>
    <dgm:cxn modelId="{26959D79-16CE-4804-816D-64952BC045A4}" type="presOf" srcId="{BC7CDDF6-3C71-4A44-AC1E-4CDBA4A6BD1B}" destId="{9E7AADDC-858A-4DC7-93BB-6DCBB97530ED}" srcOrd="0" destOrd="0" presId="urn:microsoft.com/office/officeart/2005/8/layout/hierarchy1#1"/>
    <dgm:cxn modelId="{2740A08A-6DF2-4C35-9CDA-9B8FFFFC0169}" type="presOf" srcId="{59BB7FEF-6BE4-495B-B9B4-7C4CA3E5DDD3}" destId="{B8B691F2-3E1E-4C4D-BD61-045FD0C78D0A}" srcOrd="0" destOrd="0" presId="urn:microsoft.com/office/officeart/2005/8/layout/hierarchy1#1"/>
    <dgm:cxn modelId="{AE32F998-A96D-4A7F-A9BF-FAF10EA3ED28}" type="presOf" srcId="{F3E7DCFC-27BE-4DB8-BB9B-2C904D27DB93}" destId="{2CA7654D-FE00-4863-8825-712AB09E52E2}" srcOrd="0" destOrd="0" presId="urn:microsoft.com/office/officeart/2005/8/layout/hierarchy1#1"/>
    <dgm:cxn modelId="{9D7FAFAA-BFF3-47A3-BB58-78C5C00BCD1C}" type="presOf" srcId="{8A0811C1-1622-4E6E-AB86-0917F6315911}" destId="{E7A789AD-4E2C-44E6-A6E2-40C7FA29C95C}" srcOrd="0" destOrd="0" presId="urn:microsoft.com/office/officeart/2005/8/layout/hierarchy1#1"/>
    <dgm:cxn modelId="{20936BB2-265D-4F03-AAA8-93D2B8A982BE}" type="presOf" srcId="{68A23A1F-5769-4358-BECF-403C56F0C251}" destId="{D051FF64-E3C3-4121-BE4B-569DDF4B01A6}" srcOrd="0" destOrd="0" presId="urn:microsoft.com/office/officeart/2005/8/layout/hierarchy1#1"/>
    <dgm:cxn modelId="{94D488BE-F4CF-4C6C-BB9F-3AD5E4411C01}" srcId="{AA07B0EF-7DA1-416F-8AF3-61359036A38C}" destId="{FE5AE02E-BBC1-448C-8A9F-9050C8FAE674}" srcOrd="0" destOrd="0" parTransId="{16FF1543-3090-40CA-85D2-66436499BAED}" sibTransId="{588C3F57-B4F1-4909-9EA2-4D55B5B1834E}"/>
    <dgm:cxn modelId="{990E8AC0-69A9-48E4-96CE-165E784A7A7E}" srcId="{30D258F9-57DD-4BBA-B750-B38D3B8577E2}" destId="{BC7CDDF6-3C71-4A44-AC1E-4CDBA4A6BD1B}" srcOrd="1" destOrd="0" parTransId="{C198EBB7-1FC5-4D54-91C8-99B3992BDD53}" sibTransId="{810BD2D5-0815-4B51-A92E-92D829BE75D4}"/>
    <dgm:cxn modelId="{D9AA79C8-7D93-4964-8025-53AF2969E58C}" type="presOf" srcId="{5558BB42-E21A-4AAD-9AEB-1FF46553C3B5}" destId="{87AA80B0-ED2B-4374-BADC-5108A9FED02B}" srcOrd="0" destOrd="0" presId="urn:microsoft.com/office/officeart/2005/8/layout/hierarchy1#1"/>
    <dgm:cxn modelId="{97D26DDB-FEA3-45D5-A1BD-EF2898AC13D7}" srcId="{AA07B0EF-7DA1-416F-8AF3-61359036A38C}" destId="{E312603F-C30A-45F1-8620-722BDD66409F}" srcOrd="1" destOrd="0" parTransId="{68A23A1F-5769-4358-BECF-403C56F0C251}" sibTransId="{56B2463E-FBAB-4E9D-AE05-D099AD1876EB}"/>
    <dgm:cxn modelId="{1AA06DF8-0BC6-44C8-A948-632860DF48E2}" srcId="{30D258F9-57DD-4BBA-B750-B38D3B8577E2}" destId="{AA07B0EF-7DA1-416F-8AF3-61359036A38C}" srcOrd="0" destOrd="0" parTransId="{AA6FEEFB-0A88-4895-85D3-7A5D0BACDA47}" sibTransId="{015F0D7A-4BD7-4368-A0FC-6762ED5B2D34}"/>
    <dgm:cxn modelId="{8E4333F1-AAC7-43B1-9714-8E193C2F6CD3}" type="presParOf" srcId="{CA839CA5-8CD3-4966-805C-5F1AC6B0AA2E}" destId="{AB745179-40A8-4D07-BD0D-983F48F013BD}" srcOrd="0" destOrd="0" presId="urn:microsoft.com/office/officeart/2005/8/layout/hierarchy1#1"/>
    <dgm:cxn modelId="{0666874F-2456-4B71-B325-B0D2A57C2D56}" type="presParOf" srcId="{AB745179-40A8-4D07-BD0D-983F48F013BD}" destId="{0D2CE0B9-09B8-4283-8276-3FEF6CF7221E}" srcOrd="0" destOrd="0" presId="urn:microsoft.com/office/officeart/2005/8/layout/hierarchy1#1"/>
    <dgm:cxn modelId="{85921E6B-3C58-469C-A6E6-68C57FDA7E31}" type="presParOf" srcId="{0D2CE0B9-09B8-4283-8276-3FEF6CF7221E}" destId="{47073FF6-EF11-4DF3-98E8-EAFF3C385869}" srcOrd="0" destOrd="0" presId="urn:microsoft.com/office/officeart/2005/8/layout/hierarchy1#1"/>
    <dgm:cxn modelId="{CAD6EB13-E7B7-40D3-97BE-8A51A2628E16}" type="presParOf" srcId="{0D2CE0B9-09B8-4283-8276-3FEF6CF7221E}" destId="{3DE8956A-DF55-4A1A-8A8B-2E41011B086F}" srcOrd="1" destOrd="0" presId="urn:microsoft.com/office/officeart/2005/8/layout/hierarchy1#1"/>
    <dgm:cxn modelId="{D9375D00-2625-4858-B2A7-928F463314D2}" type="presParOf" srcId="{AB745179-40A8-4D07-BD0D-983F48F013BD}" destId="{5736FC88-D52F-4295-A1D0-D43A9AB9F78C}" srcOrd="1" destOrd="0" presId="urn:microsoft.com/office/officeart/2005/8/layout/hierarchy1#1"/>
    <dgm:cxn modelId="{81C2D785-EDB2-4FE6-BF3E-1D9C0EB5FDD0}" type="presParOf" srcId="{5736FC88-D52F-4295-A1D0-D43A9AB9F78C}" destId="{C19AC48B-1E21-4DEC-9596-F0659A4C65DD}" srcOrd="0" destOrd="0" presId="urn:microsoft.com/office/officeart/2005/8/layout/hierarchy1#1"/>
    <dgm:cxn modelId="{CAB97315-CE57-4B9B-97C1-DFB1A215A3E9}" type="presParOf" srcId="{5736FC88-D52F-4295-A1D0-D43A9AB9F78C}" destId="{E7A9706B-B37D-4DA8-AEE7-D685F8A1F7BE}" srcOrd="1" destOrd="0" presId="urn:microsoft.com/office/officeart/2005/8/layout/hierarchy1#1"/>
    <dgm:cxn modelId="{54899778-4DD3-4097-94D9-C15A11671E53}" type="presParOf" srcId="{E7A9706B-B37D-4DA8-AEE7-D685F8A1F7BE}" destId="{47B8D060-BA38-4D30-8093-0817CE6814E9}" srcOrd="0" destOrd="0" presId="urn:microsoft.com/office/officeart/2005/8/layout/hierarchy1#1"/>
    <dgm:cxn modelId="{E3B0C4BE-EA8A-4BED-8947-FFE1925780F7}" type="presParOf" srcId="{47B8D060-BA38-4D30-8093-0817CE6814E9}" destId="{70EA4053-F15D-43F0-B5AB-7B0722C565CD}" srcOrd="0" destOrd="0" presId="urn:microsoft.com/office/officeart/2005/8/layout/hierarchy1#1"/>
    <dgm:cxn modelId="{B0DD6ED1-297A-4A61-82E5-2598E355E126}" type="presParOf" srcId="{47B8D060-BA38-4D30-8093-0817CE6814E9}" destId="{D29554EC-2D87-435A-99C0-162AADA57C4E}" srcOrd="1" destOrd="0" presId="urn:microsoft.com/office/officeart/2005/8/layout/hierarchy1#1"/>
    <dgm:cxn modelId="{E1B7B051-8D9F-4EAF-9023-EA9F584876C7}" type="presParOf" srcId="{E7A9706B-B37D-4DA8-AEE7-D685F8A1F7BE}" destId="{A58B3096-61A6-41FF-A367-F5A6FD8E9C2A}" srcOrd="1" destOrd="0" presId="urn:microsoft.com/office/officeart/2005/8/layout/hierarchy1#1"/>
    <dgm:cxn modelId="{1853F944-A35E-45D4-9A6B-0E474F3F8E3B}" type="presParOf" srcId="{5736FC88-D52F-4295-A1D0-D43A9AB9F78C}" destId="{D051FF64-E3C3-4121-BE4B-569DDF4B01A6}" srcOrd="2" destOrd="0" presId="urn:microsoft.com/office/officeart/2005/8/layout/hierarchy1#1"/>
    <dgm:cxn modelId="{49D33E57-B7A6-40A6-AF62-788FDA37A83C}" type="presParOf" srcId="{5736FC88-D52F-4295-A1D0-D43A9AB9F78C}" destId="{F330F7DA-971B-4A9E-B11A-CF1EC70E36BC}" srcOrd="3" destOrd="0" presId="urn:microsoft.com/office/officeart/2005/8/layout/hierarchy1#1"/>
    <dgm:cxn modelId="{3758B3AC-10A3-4C53-9784-9813C28BF903}" type="presParOf" srcId="{F330F7DA-971B-4A9E-B11A-CF1EC70E36BC}" destId="{7939F2EF-9197-41BD-BA00-961C3DD8A409}" srcOrd="0" destOrd="0" presId="urn:microsoft.com/office/officeart/2005/8/layout/hierarchy1#1"/>
    <dgm:cxn modelId="{ADBAC826-6B65-46F0-8188-58E7460DA915}" type="presParOf" srcId="{7939F2EF-9197-41BD-BA00-961C3DD8A409}" destId="{A9C3DB93-DF60-4650-87A5-91D05E182010}" srcOrd="0" destOrd="0" presId="urn:microsoft.com/office/officeart/2005/8/layout/hierarchy1#1"/>
    <dgm:cxn modelId="{6FCBB1EC-81E9-4CBA-A8E4-6B2E18EE5819}" type="presParOf" srcId="{7939F2EF-9197-41BD-BA00-961C3DD8A409}" destId="{27C32505-0B53-4FED-B4A6-2A316889B76B}" srcOrd="1" destOrd="0" presId="urn:microsoft.com/office/officeart/2005/8/layout/hierarchy1#1"/>
    <dgm:cxn modelId="{623E5E64-9713-4443-A883-F7964EE99463}" type="presParOf" srcId="{F330F7DA-971B-4A9E-B11A-CF1EC70E36BC}" destId="{EEDD10F7-B007-402A-A31D-8C688396834C}" srcOrd="1" destOrd="0" presId="urn:microsoft.com/office/officeart/2005/8/layout/hierarchy1#1"/>
    <dgm:cxn modelId="{CDDE657A-4317-4C82-8B77-E244BC0AFF4D}" type="presParOf" srcId="{5736FC88-D52F-4295-A1D0-D43A9AB9F78C}" destId="{87AA80B0-ED2B-4374-BADC-5108A9FED02B}" srcOrd="4" destOrd="0" presId="urn:microsoft.com/office/officeart/2005/8/layout/hierarchy1#1"/>
    <dgm:cxn modelId="{868F358F-699A-4F0C-BEEA-9C8B78D0F2A1}" type="presParOf" srcId="{5736FC88-D52F-4295-A1D0-D43A9AB9F78C}" destId="{1831CF97-8CA0-4D74-9A3A-382258F94C30}" srcOrd="5" destOrd="0" presId="urn:microsoft.com/office/officeart/2005/8/layout/hierarchy1#1"/>
    <dgm:cxn modelId="{06B1180A-6F0B-437E-8E1A-FDB817618561}" type="presParOf" srcId="{1831CF97-8CA0-4D74-9A3A-382258F94C30}" destId="{6FB15997-4F25-4AF4-956B-FD5B062D0256}" srcOrd="0" destOrd="0" presId="urn:microsoft.com/office/officeart/2005/8/layout/hierarchy1#1"/>
    <dgm:cxn modelId="{5F515867-CE7C-4F6A-B6FA-7104E804F550}" type="presParOf" srcId="{6FB15997-4F25-4AF4-956B-FD5B062D0256}" destId="{D2612ECF-D1F5-4C1C-B413-517C239B104D}" srcOrd="0" destOrd="0" presId="urn:microsoft.com/office/officeart/2005/8/layout/hierarchy1#1"/>
    <dgm:cxn modelId="{75367B55-3444-4A72-A290-4F61AC336D7A}" type="presParOf" srcId="{6FB15997-4F25-4AF4-956B-FD5B062D0256}" destId="{B8B691F2-3E1E-4C4D-BD61-045FD0C78D0A}" srcOrd="1" destOrd="0" presId="urn:microsoft.com/office/officeart/2005/8/layout/hierarchy1#1"/>
    <dgm:cxn modelId="{5AEAAC46-24CE-497A-BB31-9901D2E3A612}" type="presParOf" srcId="{1831CF97-8CA0-4D74-9A3A-382258F94C30}" destId="{71D08748-F4DC-4D92-B0F0-CB279F09EBB7}" srcOrd="1" destOrd="0" presId="urn:microsoft.com/office/officeart/2005/8/layout/hierarchy1#1"/>
    <dgm:cxn modelId="{5C12CE03-70AA-4B1B-B687-F86233094E87}" type="presParOf" srcId="{5736FC88-D52F-4295-A1D0-D43A9AB9F78C}" destId="{E7A789AD-4E2C-44E6-A6E2-40C7FA29C95C}" srcOrd="6" destOrd="0" presId="urn:microsoft.com/office/officeart/2005/8/layout/hierarchy1#1"/>
    <dgm:cxn modelId="{EC4CCEAF-E8B7-4544-AA3C-7C1BC2F88BCC}" type="presParOf" srcId="{5736FC88-D52F-4295-A1D0-D43A9AB9F78C}" destId="{927D0A2C-C6E7-4F66-9AA7-2013709F7CC4}" srcOrd="7" destOrd="0" presId="urn:microsoft.com/office/officeart/2005/8/layout/hierarchy1#1"/>
    <dgm:cxn modelId="{A7DE8DC8-5372-491B-9941-81E3FB463E53}" type="presParOf" srcId="{927D0A2C-C6E7-4F66-9AA7-2013709F7CC4}" destId="{E5D7F69D-52D3-4634-9265-F51BF6F6CE37}" srcOrd="0" destOrd="0" presId="urn:microsoft.com/office/officeart/2005/8/layout/hierarchy1#1"/>
    <dgm:cxn modelId="{CDAE0F93-5B2B-4C11-AC38-56F82AA472BE}" type="presParOf" srcId="{E5D7F69D-52D3-4634-9265-F51BF6F6CE37}" destId="{153281E1-3D88-4B26-89E7-DB6637374230}" srcOrd="0" destOrd="0" presId="urn:microsoft.com/office/officeart/2005/8/layout/hierarchy1#1"/>
    <dgm:cxn modelId="{1B925FDC-4F5E-4660-B427-8CFDDF46AA61}" type="presParOf" srcId="{E5D7F69D-52D3-4634-9265-F51BF6F6CE37}" destId="{2CA7654D-FE00-4863-8825-712AB09E52E2}" srcOrd="1" destOrd="0" presId="urn:microsoft.com/office/officeart/2005/8/layout/hierarchy1#1"/>
    <dgm:cxn modelId="{4BEEA88E-64B1-4254-8F7E-10569BF21E44}" type="presParOf" srcId="{927D0A2C-C6E7-4F66-9AA7-2013709F7CC4}" destId="{CEFD002F-B587-4155-9FCD-9C1B33138475}" srcOrd="1" destOrd="0" presId="urn:microsoft.com/office/officeart/2005/8/layout/hierarchy1#1"/>
    <dgm:cxn modelId="{9D791D06-2D14-494C-964F-728A45B630FF}" type="presParOf" srcId="{CA839CA5-8CD3-4966-805C-5F1AC6B0AA2E}" destId="{D6F11A98-8284-41A3-9E4E-7C286A2699E9}" srcOrd="1" destOrd="0" presId="urn:microsoft.com/office/officeart/2005/8/layout/hierarchy1#1"/>
    <dgm:cxn modelId="{66A8339F-D890-4E84-ADED-4D601A71D938}" type="presParOf" srcId="{D6F11A98-8284-41A3-9E4E-7C286A2699E9}" destId="{E8B958DB-D83E-4C26-8388-9A86985CCAB8}" srcOrd="0" destOrd="0" presId="urn:microsoft.com/office/officeart/2005/8/layout/hierarchy1#1"/>
    <dgm:cxn modelId="{E30144C7-BCE4-4166-8E4D-2475C6668888}" type="presParOf" srcId="{E8B958DB-D83E-4C26-8388-9A86985CCAB8}" destId="{50241935-D043-478D-9AB6-3131FA772EC3}" srcOrd="0" destOrd="0" presId="urn:microsoft.com/office/officeart/2005/8/layout/hierarchy1#1"/>
    <dgm:cxn modelId="{9B3304FD-F2AF-4B88-9DEE-E6120F09FC70}" type="presParOf" srcId="{E8B958DB-D83E-4C26-8388-9A86985CCAB8}" destId="{9E7AADDC-858A-4DC7-93BB-6DCBB97530ED}" srcOrd="1" destOrd="0" presId="urn:microsoft.com/office/officeart/2005/8/layout/hierarchy1#1"/>
    <dgm:cxn modelId="{4BB20476-5FCB-404A-B06D-1DA890E9FB85}" type="presParOf" srcId="{D6F11A98-8284-41A3-9E4E-7C286A2699E9}" destId="{ACB867B9-7E4D-4425-81A1-529B2514A8A4}" srcOrd="1" destOrd="0" presId="urn:microsoft.com/office/officeart/2005/8/layout/hierarchy1#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5F06D5-FABA-4A49-B333-095F793380F2}" type="doc">
      <dgm:prSet loTypeId="urn:microsoft.com/office/officeart/2005/8/layout/cycle6" loCatId="cycle" qsTypeId="urn:microsoft.com/office/officeart/2005/8/quickstyle/3d2" qsCatId="3D" csTypeId="urn:microsoft.com/office/officeart/2005/8/colors/colorful5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15444348-B1BF-4267-A846-7B8FE0E6601B}">
      <dgm:prSet phldrT="[Текст]" custT="1"/>
      <dgm:spPr bwMode="auto"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75000"/>
            </a:schemeClr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 b="0">
              <a:solidFill>
                <a:schemeClr val="bg1"/>
              </a:solidFill>
              <a:latin typeface="Times New Roman"/>
              <a:cs typeface="Times New Roman"/>
            </a:rPr>
            <a:t>Основные положения Указа Президента Российской Федерации от </a:t>
          </a:r>
          <a:r>
            <a:rPr lang="ru-RU" sz="1600" b="0" i="0" u="none" strike="noStrike" cap="none" spc="0">
              <a:solidFill>
                <a:schemeClr val="bg1"/>
              </a:solidFill>
              <a:latin typeface="Times New Roman"/>
              <a:ea typeface="Times New Roman"/>
              <a:cs typeface="Times New Roman"/>
            </a:rPr>
            <a:t>7 мая 2024 года № 309 «О национальных целях развития Российской Федерации на период до 2030 года и на перспективу до 2036 года»</a:t>
          </a:r>
          <a:endParaRPr lang="ru-RU" sz="1600">
            <a:solidFill>
              <a:schemeClr val="bg1"/>
            </a:solidFill>
          </a:endParaRPr>
        </a:p>
      </dgm:t>
    </dgm:pt>
    <dgm:pt modelId="{1A75A244-7295-4087-A878-4F309C194492}" type="parTrans" cxnId="{943BB8AE-B5DF-4B9D-BB1B-5347E63E8232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4A5C9154-FF62-4B61-8774-3F356C7DDAC1}" type="sibTrans" cxnId="{943BB8AE-B5DF-4B9D-BB1B-5347E63E8232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FD078B15-276B-4949-8FA6-C4A47BFE7ACB}">
      <dgm:prSet phldrT="[Текст]" custT="1"/>
      <dgm:spPr bwMode="auto">
        <a:solidFill>
          <a:schemeClr val="tx2">
            <a:lumMod val="20000"/>
            <a:lumOff val="80000"/>
          </a:schemeClr>
        </a:solidFill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 b="0">
              <a:solidFill>
                <a:schemeClr val="bg1"/>
              </a:solidFill>
              <a:latin typeface="Times New Roman"/>
              <a:cs typeface="Times New Roman"/>
            </a:rPr>
            <a:t>Основные направления налоговой, бюджетной и долговой политики Ханты – Мансийского автономного округа – Югры на 2025 год и на плановый период 2026 и 2027 годов</a:t>
          </a:r>
          <a:endParaRPr lang="ru-RU" sz="1600">
            <a:solidFill>
              <a:schemeClr val="bg1"/>
            </a:solidFill>
          </a:endParaRPr>
        </a:p>
      </dgm:t>
    </dgm:pt>
    <dgm:pt modelId="{397AD4D5-CAB5-4705-A226-8A0824F9836D}" type="parTrans" cxnId="{A572BB38-D449-41E5-A775-8F5AD6DB6B7F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93461936-4D95-4BDA-923B-4A11858BF8E0}" type="sibTrans" cxnId="{A572BB38-D449-41E5-A775-8F5AD6DB6B7F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56BBFB6D-EB4D-4732-B36F-53F3994C7C0F}">
      <dgm:prSet phldrT="[Текст]" custT="1"/>
      <dgm:spPr bwMode="auto">
        <a:solidFill>
          <a:schemeClr val="tx2">
            <a:lumMod val="60000"/>
            <a:lumOff val="40000"/>
          </a:schemeClr>
        </a:solidFill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 b="0">
              <a:solidFill>
                <a:schemeClr val="bg1"/>
              </a:solidFill>
              <a:latin typeface="Times New Roman"/>
              <a:cs typeface="Times New Roman"/>
            </a:rPr>
            <a:t>Стратегические цели развития города Покачи, определенных в Стратегии социально - экономического развития  города Покачи </a:t>
          </a:r>
          <a:r>
            <a:rPr lang="ru-RU" sz="1600" b="0" i="0" u="none" strike="noStrike" cap="none" spc="0">
              <a:solidFill>
                <a:schemeClr val="bg1"/>
              </a:solidFill>
              <a:latin typeface="Times New Roman"/>
              <a:ea typeface="Times New Roman"/>
              <a:cs typeface="Times New Roman"/>
            </a:rPr>
            <a:t>до 2036 года с целевыми ориентирами до 2050 года</a:t>
          </a:r>
          <a:endParaRPr lang="ru-RU" sz="1600">
            <a:solidFill>
              <a:schemeClr val="bg1"/>
            </a:solidFill>
          </a:endParaRPr>
        </a:p>
      </dgm:t>
    </dgm:pt>
    <dgm:pt modelId="{B07269B6-A5A2-4A92-8141-DFA89A29DEDB}" type="parTrans" cxnId="{0ECB8BC1-5035-443B-B3A7-5712CF1AC5A2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1A80D4C2-8FF9-4DB3-9DD0-938CA2FBACAE}" type="sibTrans" cxnId="{0ECB8BC1-5035-443B-B3A7-5712CF1AC5A2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3297F341-9C27-4E86-AB6E-A201FF170E81}">
      <dgm:prSet phldrT="[Текст]" custT="1"/>
      <dgm:spPr bwMode="auto">
        <a:solidFill>
          <a:srgbClr val="00B0F0"/>
        </a:solidFill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 b="0">
              <a:solidFill>
                <a:schemeClr val="bg1"/>
              </a:solidFill>
              <a:latin typeface="Times New Roman"/>
              <a:cs typeface="Times New Roman"/>
            </a:rPr>
            <a:t>Прогноз социально-экономического развития муниципального образования город Покачи на 2025 год и на плановый период до 2027 года</a:t>
          </a:r>
          <a:endParaRPr lang="ru-RU" sz="1600">
            <a:solidFill>
              <a:schemeClr val="bg1"/>
            </a:solidFill>
          </a:endParaRPr>
        </a:p>
      </dgm:t>
    </dgm:pt>
    <dgm:pt modelId="{434C2C1D-B7CF-4B3E-85EA-761222B9661D}" type="parTrans" cxnId="{CBC3EDBE-6E54-448E-A179-E9B89F72F719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36160B03-EDFC-48A3-B28E-98743C22C48C}" type="sibTrans" cxnId="{CBC3EDBE-6E54-448E-A179-E9B89F72F719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4D56643F-9F4C-4D9C-AB3B-11E8EF0F4B3F}">
      <dgm:prSet phldrT="[Текст]" custT="1"/>
      <dgm:spPr bwMode="auto">
        <a:solidFill>
          <a:schemeClr val="tx2">
            <a:lumMod val="75000"/>
          </a:schemeClr>
        </a:solidFill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 b="0">
              <a:solidFill>
                <a:schemeClr val="bg1"/>
              </a:solidFill>
              <a:latin typeface="Times New Roman"/>
              <a:cs typeface="Times New Roman"/>
            </a:rPr>
            <a:t>Послания Президента Российской Федерации Федеральному Собранию Российской Федерации 29 февраля 2024 года</a:t>
          </a:r>
          <a:endParaRPr lang="ru-RU" sz="1600">
            <a:solidFill>
              <a:schemeClr val="bg1"/>
            </a:solidFill>
          </a:endParaRPr>
        </a:p>
      </dgm:t>
    </dgm:pt>
    <dgm:pt modelId="{13C29F99-4866-4BE0-A86C-DBA2BEE210BF}" type="parTrans" cxnId="{5BF923C2-2A88-49C6-BD2D-B63BD963E257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3B0E56ED-6B5C-4BCA-824A-86A16E349FB9}" type="sibTrans" cxnId="{5BF923C2-2A88-49C6-BD2D-B63BD963E257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F2973CA6-B220-48CF-A6C3-8007ADCAC919}">
      <dgm:prSet phldrT="" custT="1"/>
      <dgm:spPr bwMode="auto">
        <a:solidFill>
          <a:schemeClr val="tx2">
            <a:lumMod val="40000"/>
            <a:lumOff val="60000"/>
          </a:schemeClr>
        </a:solidFill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 b="0">
              <a:solidFill>
                <a:schemeClr val="bg1"/>
              </a:solidFill>
              <a:latin typeface="Times New Roman"/>
              <a:cs typeface="Times New Roman"/>
            </a:rPr>
            <a:t>Основные положения Указов Президента Российской Федерации от 2012 года</a:t>
          </a:r>
          <a:endParaRPr lang="ru-RU" sz="1600" b="0">
            <a:solidFill>
              <a:schemeClr val="bg1"/>
            </a:solidFill>
          </a:endParaRPr>
        </a:p>
      </dgm:t>
    </dgm:pt>
    <dgm:pt modelId="{FA1CBDC1-430A-4368-8DFE-B80D1D693EE1}" type="parTrans" cxnId="{C2A9A161-A4B2-4980-820A-0DD23BA29011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68382F9A-47F5-406A-81BF-73DF0FF7DF0A}" type="sibTrans" cxnId="{C2A9A161-A4B2-4980-820A-0DD23BA29011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6B2AFB69-85DC-47C5-8D99-2065C8665377}" type="pres">
      <dgm:prSet presAssocID="{065F06D5-FABA-4A49-B333-095F793380F2}" presName="cycle" presStyleCnt="0">
        <dgm:presLayoutVars>
          <dgm:dir/>
          <dgm:resizeHandles val="exact"/>
        </dgm:presLayoutVars>
      </dgm:prSet>
      <dgm:spPr bwMode="auto"/>
    </dgm:pt>
    <dgm:pt modelId="{785DE1CE-494C-4CCF-889A-BBE9F086C715}" type="pres">
      <dgm:prSet presAssocID="{15444348-B1BF-4267-A846-7B8FE0E6601B}" presName="node" presStyleLbl="node1" presStyleIdx="0" presStyleCnt="6" custScaleX="221921" custScaleY="147928" custRadScaleRad="90323" custRadScaleInc="6632">
        <dgm:presLayoutVars>
          <dgm:bulletEnabled val="1"/>
        </dgm:presLayoutVars>
      </dgm:prSet>
      <dgm:spPr bwMode="auto"/>
    </dgm:pt>
    <dgm:pt modelId="{9BBD92F6-2DFB-4D36-A2D4-57A3D901F7A2}" type="pres">
      <dgm:prSet presAssocID="{15444348-B1BF-4267-A846-7B8FE0E6601B}" presName="spNode" presStyleCnt="0"/>
      <dgm:spPr bwMode="auto"/>
    </dgm:pt>
    <dgm:pt modelId="{C9692D53-11D8-485D-B02F-130F847E961C}" type="pres">
      <dgm:prSet presAssocID="{4A5C9154-FF62-4B61-8774-3F356C7DDAC1}" presName="sibTrans" presStyleLbl="sibTrans1D1" presStyleIdx="0" presStyleCnt="6"/>
      <dgm:spPr bwMode="auto"/>
    </dgm:pt>
    <dgm:pt modelId="{ABB95280-6FCE-446E-926C-307E8665464F}" type="pres">
      <dgm:prSet presAssocID="{FD078B15-276B-4949-8FA6-C4A47BFE7ACB}" presName="node" presStyleLbl="node1" presStyleIdx="1" presStyleCnt="6" custScaleX="221921" custScaleY="120895" custRadScaleRad="138572" custRadScaleInc="93001">
        <dgm:presLayoutVars>
          <dgm:bulletEnabled val="1"/>
        </dgm:presLayoutVars>
      </dgm:prSet>
      <dgm:spPr bwMode="auto"/>
    </dgm:pt>
    <dgm:pt modelId="{0ED98FCE-15F1-4B4A-B843-099CE98B647F}" type="pres">
      <dgm:prSet presAssocID="{FD078B15-276B-4949-8FA6-C4A47BFE7ACB}" presName="spNode" presStyleCnt="0"/>
      <dgm:spPr bwMode="auto"/>
    </dgm:pt>
    <dgm:pt modelId="{4AE18D4C-5105-49E5-A116-C2EC31A3D5C7}" type="pres">
      <dgm:prSet presAssocID="{93461936-4D95-4BDA-923B-4A11858BF8E0}" presName="sibTrans" presStyleLbl="sibTrans1D1" presStyleIdx="1" presStyleCnt="6"/>
      <dgm:spPr bwMode="auto"/>
    </dgm:pt>
    <dgm:pt modelId="{8EC4521C-25F8-4EE5-B1C4-581E3C0A6357}" type="pres">
      <dgm:prSet presAssocID="{56BBFB6D-EB4D-4732-B36F-53F3994C7C0F}" presName="node" presStyleLbl="node1" presStyleIdx="2" presStyleCnt="6" custScaleX="221921" custScaleY="120895" custRadScaleRad="140317" custRadScaleInc="-77427">
        <dgm:presLayoutVars>
          <dgm:bulletEnabled val="1"/>
        </dgm:presLayoutVars>
      </dgm:prSet>
      <dgm:spPr bwMode="auto"/>
    </dgm:pt>
    <dgm:pt modelId="{DAA2E0F1-5514-4CEC-B216-1F361D4F1085}" type="pres">
      <dgm:prSet presAssocID="{56BBFB6D-EB4D-4732-B36F-53F3994C7C0F}" presName="spNode" presStyleCnt="0"/>
      <dgm:spPr bwMode="auto"/>
    </dgm:pt>
    <dgm:pt modelId="{B75225A6-A4ED-467D-91B9-9B31F6B00D8F}" type="pres">
      <dgm:prSet presAssocID="{1A80D4C2-8FF9-4DB3-9DD0-938CA2FBACAE}" presName="sibTrans" presStyleLbl="sibTrans1D1" presStyleIdx="2" presStyleCnt="6"/>
      <dgm:spPr bwMode="auto"/>
    </dgm:pt>
    <dgm:pt modelId="{DA221B0C-402A-4752-AF02-D2F85187E5B6}" type="pres">
      <dgm:prSet presAssocID="{3297F341-9C27-4E86-AB6E-A201FF170E81}" presName="node" presStyleLbl="node1" presStyleIdx="3" presStyleCnt="6" custScaleX="221921" custScaleY="120895" custRadScaleRad="89829" custRadScaleInc="-10670">
        <dgm:presLayoutVars>
          <dgm:bulletEnabled val="1"/>
        </dgm:presLayoutVars>
      </dgm:prSet>
      <dgm:spPr bwMode="auto"/>
    </dgm:pt>
    <dgm:pt modelId="{41587B63-6CC1-4B3B-A329-58A88E2424A7}" type="pres">
      <dgm:prSet presAssocID="{3297F341-9C27-4E86-AB6E-A201FF170E81}" presName="spNode" presStyleCnt="0"/>
      <dgm:spPr bwMode="auto"/>
    </dgm:pt>
    <dgm:pt modelId="{118A2510-1A2C-4DDC-8042-72CF931A0633}" type="pres">
      <dgm:prSet presAssocID="{36160B03-EDFC-48A3-B28E-98743C22C48C}" presName="sibTrans" presStyleLbl="sibTrans1D1" presStyleIdx="3" presStyleCnt="6"/>
      <dgm:spPr bwMode="auto"/>
    </dgm:pt>
    <dgm:pt modelId="{3AB4F8C1-AEC9-41D2-BF72-FA51B937B65A}" type="pres">
      <dgm:prSet presAssocID="{4D56643F-9F4C-4D9C-AB3B-11E8EF0F4B3F}" presName="node" presStyleLbl="node1" presStyleIdx="4" presStyleCnt="6" custScaleX="221921" custScaleY="120895" custRadScaleRad="144151" custRadScaleInc="78136">
        <dgm:presLayoutVars>
          <dgm:bulletEnabled val="1"/>
        </dgm:presLayoutVars>
      </dgm:prSet>
      <dgm:spPr bwMode="auto"/>
    </dgm:pt>
    <dgm:pt modelId="{20D84202-8163-4A91-B01A-6394525F2275}" type="pres">
      <dgm:prSet presAssocID="{4D56643F-9F4C-4D9C-AB3B-11E8EF0F4B3F}" presName="spNode" presStyleCnt="0"/>
      <dgm:spPr bwMode="auto"/>
    </dgm:pt>
    <dgm:pt modelId="{029C6E5A-64FF-47D1-A405-AD28C224663C}" type="pres">
      <dgm:prSet presAssocID="{3B0E56ED-6B5C-4BCA-824A-86A16E349FB9}" presName="sibTrans" presStyleLbl="sibTrans1D1" presStyleIdx="4" presStyleCnt="6"/>
      <dgm:spPr bwMode="auto"/>
    </dgm:pt>
    <dgm:pt modelId="{54C02621-A6B6-41A5-8826-189DCF371A82}" type="pres">
      <dgm:prSet presAssocID="{F2973CA6-B220-48CF-A6C3-8007ADCAC919}" presName="node" presStyleLbl="node1" presStyleIdx="5" presStyleCnt="6" custScaleX="221921" custScaleY="120895" custRadScaleRad="142881" custRadScaleInc="-84651">
        <dgm:presLayoutVars>
          <dgm:bulletEnabled val="1"/>
        </dgm:presLayoutVars>
      </dgm:prSet>
      <dgm:spPr bwMode="auto"/>
    </dgm:pt>
    <dgm:pt modelId="{2A591C07-4FFB-45EA-9EAD-453EEC2165AF}" type="pres">
      <dgm:prSet presAssocID="{F2973CA6-B220-48CF-A6C3-8007ADCAC919}" presName="spNode" presStyleCnt="0"/>
      <dgm:spPr bwMode="auto"/>
    </dgm:pt>
    <dgm:pt modelId="{A41A1F3E-7967-4B34-9EEF-2E9F82ACE41B}" type="pres">
      <dgm:prSet presAssocID="{68382F9A-47F5-406A-81BF-73DF0FF7DF0A}" presName="sibTrans" presStyleLbl="sibTrans1D1" presStyleIdx="5" presStyleCnt="6"/>
      <dgm:spPr bwMode="auto"/>
    </dgm:pt>
  </dgm:ptLst>
  <dgm:cxnLst>
    <dgm:cxn modelId="{B17F1819-BE12-4C44-89CB-A1C0958CA8A6}" type="presOf" srcId="{68382F9A-47F5-406A-81BF-73DF0FF7DF0A}" destId="{A41A1F3E-7967-4B34-9EEF-2E9F82ACE41B}" srcOrd="0" destOrd="0" presId="urn:microsoft.com/office/officeart/2005/8/layout/cycle6"/>
    <dgm:cxn modelId="{A572BB38-D449-41E5-A775-8F5AD6DB6B7F}" srcId="{065F06D5-FABA-4A49-B333-095F793380F2}" destId="{FD078B15-276B-4949-8FA6-C4A47BFE7ACB}" srcOrd="1" destOrd="0" parTransId="{397AD4D5-CAB5-4705-A226-8A0824F9836D}" sibTransId="{93461936-4D95-4BDA-923B-4A11858BF8E0}"/>
    <dgm:cxn modelId="{4562523B-C720-4A02-8726-42B04E6C5036}" type="presOf" srcId="{93461936-4D95-4BDA-923B-4A11858BF8E0}" destId="{4AE18D4C-5105-49E5-A116-C2EC31A3D5C7}" srcOrd="0" destOrd="0" presId="urn:microsoft.com/office/officeart/2005/8/layout/cycle6"/>
    <dgm:cxn modelId="{AAE9F640-BA35-40B2-A5E3-7F0DBA2D06B4}" type="presOf" srcId="{36160B03-EDFC-48A3-B28E-98743C22C48C}" destId="{118A2510-1A2C-4DDC-8042-72CF931A0633}" srcOrd="0" destOrd="0" presId="urn:microsoft.com/office/officeart/2005/8/layout/cycle6"/>
    <dgm:cxn modelId="{C2A9A161-A4B2-4980-820A-0DD23BA29011}" srcId="{065F06D5-FABA-4A49-B333-095F793380F2}" destId="{F2973CA6-B220-48CF-A6C3-8007ADCAC919}" srcOrd="5" destOrd="0" parTransId="{FA1CBDC1-430A-4368-8DFE-B80D1D693EE1}" sibTransId="{68382F9A-47F5-406A-81BF-73DF0FF7DF0A}"/>
    <dgm:cxn modelId="{5DA7DF41-ECFC-4935-A6A1-F6281669273E}" type="presOf" srcId="{4A5C9154-FF62-4B61-8774-3F356C7DDAC1}" destId="{C9692D53-11D8-485D-B02F-130F847E961C}" srcOrd="0" destOrd="0" presId="urn:microsoft.com/office/officeart/2005/8/layout/cycle6"/>
    <dgm:cxn modelId="{F500D165-2274-4E13-A532-FED6203327F2}" type="presOf" srcId="{065F06D5-FABA-4A49-B333-095F793380F2}" destId="{6B2AFB69-85DC-47C5-8D99-2065C8665377}" srcOrd="0" destOrd="0" presId="urn:microsoft.com/office/officeart/2005/8/layout/cycle6"/>
    <dgm:cxn modelId="{A9C21854-7FD3-4BF3-BFBD-DB3CD11C56BE}" type="presOf" srcId="{56BBFB6D-EB4D-4732-B36F-53F3994C7C0F}" destId="{8EC4521C-25F8-4EE5-B1C4-581E3C0A6357}" srcOrd="0" destOrd="0" presId="urn:microsoft.com/office/officeart/2005/8/layout/cycle6"/>
    <dgm:cxn modelId="{5B8D9B80-14F7-41E7-8888-B8E9CC90D84C}" type="presOf" srcId="{3297F341-9C27-4E86-AB6E-A201FF170E81}" destId="{DA221B0C-402A-4752-AF02-D2F85187E5B6}" srcOrd="0" destOrd="0" presId="urn:microsoft.com/office/officeart/2005/8/layout/cycle6"/>
    <dgm:cxn modelId="{943BB8AE-B5DF-4B9D-BB1B-5347E63E8232}" srcId="{065F06D5-FABA-4A49-B333-095F793380F2}" destId="{15444348-B1BF-4267-A846-7B8FE0E6601B}" srcOrd="0" destOrd="0" parTransId="{1A75A244-7295-4087-A878-4F309C194492}" sibTransId="{4A5C9154-FF62-4B61-8774-3F356C7DDAC1}"/>
    <dgm:cxn modelId="{CBC3EDBE-6E54-448E-A179-E9B89F72F719}" srcId="{065F06D5-FABA-4A49-B333-095F793380F2}" destId="{3297F341-9C27-4E86-AB6E-A201FF170E81}" srcOrd="3" destOrd="0" parTransId="{434C2C1D-B7CF-4B3E-85EA-761222B9661D}" sibTransId="{36160B03-EDFC-48A3-B28E-98743C22C48C}"/>
    <dgm:cxn modelId="{0ECB8BC1-5035-443B-B3A7-5712CF1AC5A2}" srcId="{065F06D5-FABA-4A49-B333-095F793380F2}" destId="{56BBFB6D-EB4D-4732-B36F-53F3994C7C0F}" srcOrd="2" destOrd="0" parTransId="{B07269B6-A5A2-4A92-8141-DFA89A29DEDB}" sibTransId="{1A80D4C2-8FF9-4DB3-9DD0-938CA2FBACAE}"/>
    <dgm:cxn modelId="{2DEECFC1-82A7-4039-8E77-ED1708D32660}" type="presOf" srcId="{15444348-B1BF-4267-A846-7B8FE0E6601B}" destId="{785DE1CE-494C-4CCF-889A-BBE9F086C715}" srcOrd="0" destOrd="0" presId="urn:microsoft.com/office/officeart/2005/8/layout/cycle6"/>
    <dgm:cxn modelId="{5BF923C2-2A88-49C6-BD2D-B63BD963E257}" srcId="{065F06D5-FABA-4A49-B333-095F793380F2}" destId="{4D56643F-9F4C-4D9C-AB3B-11E8EF0F4B3F}" srcOrd="4" destOrd="0" parTransId="{13C29F99-4866-4BE0-A86C-DBA2BEE210BF}" sibTransId="{3B0E56ED-6B5C-4BCA-824A-86A16E349FB9}"/>
    <dgm:cxn modelId="{2ED539C9-1B0C-4845-A35D-5AF4E8233F72}" type="presOf" srcId="{3B0E56ED-6B5C-4BCA-824A-86A16E349FB9}" destId="{029C6E5A-64FF-47D1-A405-AD28C224663C}" srcOrd="0" destOrd="0" presId="urn:microsoft.com/office/officeart/2005/8/layout/cycle6"/>
    <dgm:cxn modelId="{ADE022D5-6F29-4F22-90D1-FEF6D0807BC1}" type="presOf" srcId="{F2973CA6-B220-48CF-A6C3-8007ADCAC919}" destId="{54C02621-A6B6-41A5-8826-189DCF371A82}" srcOrd="0" destOrd="0" presId="urn:microsoft.com/office/officeart/2005/8/layout/cycle6"/>
    <dgm:cxn modelId="{6DB40FDB-B91A-4DA9-A1F6-D66C462D9A52}" type="presOf" srcId="{4D56643F-9F4C-4D9C-AB3B-11E8EF0F4B3F}" destId="{3AB4F8C1-AEC9-41D2-BF72-FA51B937B65A}" srcOrd="0" destOrd="0" presId="urn:microsoft.com/office/officeart/2005/8/layout/cycle6"/>
    <dgm:cxn modelId="{A79B37F5-F626-4A31-9B6E-1484EB3E33A3}" type="presOf" srcId="{FD078B15-276B-4949-8FA6-C4A47BFE7ACB}" destId="{ABB95280-6FCE-446E-926C-307E8665464F}" srcOrd="0" destOrd="0" presId="urn:microsoft.com/office/officeart/2005/8/layout/cycle6"/>
    <dgm:cxn modelId="{2229B1FB-1666-40BE-9BF8-20A3E296108D}" type="presOf" srcId="{1A80D4C2-8FF9-4DB3-9DD0-938CA2FBACAE}" destId="{B75225A6-A4ED-467D-91B9-9B31F6B00D8F}" srcOrd="0" destOrd="0" presId="urn:microsoft.com/office/officeart/2005/8/layout/cycle6"/>
    <dgm:cxn modelId="{D41834F2-C9DB-4AA0-93A0-73AFC0DAC146}" type="presParOf" srcId="{6B2AFB69-85DC-47C5-8D99-2065C8665377}" destId="{785DE1CE-494C-4CCF-889A-BBE9F086C715}" srcOrd="0" destOrd="0" presId="urn:microsoft.com/office/officeart/2005/8/layout/cycle6"/>
    <dgm:cxn modelId="{270F8574-84C4-4F18-B1AC-6F2E69B9EC73}" type="presParOf" srcId="{6B2AFB69-85DC-47C5-8D99-2065C8665377}" destId="{9BBD92F6-2DFB-4D36-A2D4-57A3D901F7A2}" srcOrd="1" destOrd="0" presId="urn:microsoft.com/office/officeart/2005/8/layout/cycle6"/>
    <dgm:cxn modelId="{82D3C740-5D1F-440B-96E3-9239EF272AAD}" type="presParOf" srcId="{6B2AFB69-85DC-47C5-8D99-2065C8665377}" destId="{C9692D53-11D8-485D-B02F-130F847E961C}" srcOrd="2" destOrd="0" presId="urn:microsoft.com/office/officeart/2005/8/layout/cycle6"/>
    <dgm:cxn modelId="{9DA2C5E3-532E-49D3-B93C-DF4021C9B24B}" type="presParOf" srcId="{6B2AFB69-85DC-47C5-8D99-2065C8665377}" destId="{ABB95280-6FCE-446E-926C-307E8665464F}" srcOrd="3" destOrd="0" presId="urn:microsoft.com/office/officeart/2005/8/layout/cycle6"/>
    <dgm:cxn modelId="{855185A1-261C-4E16-8DC8-2033E770B2EA}" type="presParOf" srcId="{6B2AFB69-85DC-47C5-8D99-2065C8665377}" destId="{0ED98FCE-15F1-4B4A-B843-099CE98B647F}" srcOrd="4" destOrd="0" presId="urn:microsoft.com/office/officeart/2005/8/layout/cycle6"/>
    <dgm:cxn modelId="{546E8AA9-2BEE-4B5A-9484-9023082FA80B}" type="presParOf" srcId="{6B2AFB69-85DC-47C5-8D99-2065C8665377}" destId="{4AE18D4C-5105-49E5-A116-C2EC31A3D5C7}" srcOrd="5" destOrd="0" presId="urn:microsoft.com/office/officeart/2005/8/layout/cycle6"/>
    <dgm:cxn modelId="{6B34EFB7-D21F-407B-B9CB-D29F5D4B1CEB}" type="presParOf" srcId="{6B2AFB69-85DC-47C5-8D99-2065C8665377}" destId="{8EC4521C-25F8-4EE5-B1C4-581E3C0A6357}" srcOrd="6" destOrd="0" presId="urn:microsoft.com/office/officeart/2005/8/layout/cycle6"/>
    <dgm:cxn modelId="{50C9CAD0-15FA-491B-84A1-C51D0CD3F91B}" type="presParOf" srcId="{6B2AFB69-85DC-47C5-8D99-2065C8665377}" destId="{DAA2E0F1-5514-4CEC-B216-1F361D4F1085}" srcOrd="7" destOrd="0" presId="urn:microsoft.com/office/officeart/2005/8/layout/cycle6"/>
    <dgm:cxn modelId="{D8ECF7F7-B90C-41BB-A099-D002B38B7E71}" type="presParOf" srcId="{6B2AFB69-85DC-47C5-8D99-2065C8665377}" destId="{B75225A6-A4ED-467D-91B9-9B31F6B00D8F}" srcOrd="8" destOrd="0" presId="urn:microsoft.com/office/officeart/2005/8/layout/cycle6"/>
    <dgm:cxn modelId="{D7D7DAC0-0ADA-4A48-A555-13C204AE8CE0}" type="presParOf" srcId="{6B2AFB69-85DC-47C5-8D99-2065C8665377}" destId="{DA221B0C-402A-4752-AF02-D2F85187E5B6}" srcOrd="9" destOrd="0" presId="urn:microsoft.com/office/officeart/2005/8/layout/cycle6"/>
    <dgm:cxn modelId="{AB61CA0D-1857-4E6C-B3BE-2897B3C5ACBA}" type="presParOf" srcId="{6B2AFB69-85DC-47C5-8D99-2065C8665377}" destId="{41587B63-6CC1-4B3B-A329-58A88E2424A7}" srcOrd="10" destOrd="0" presId="urn:microsoft.com/office/officeart/2005/8/layout/cycle6"/>
    <dgm:cxn modelId="{FD0115D6-DDF4-4925-A7A6-A366E9F3B1E6}" type="presParOf" srcId="{6B2AFB69-85DC-47C5-8D99-2065C8665377}" destId="{118A2510-1A2C-4DDC-8042-72CF931A0633}" srcOrd="11" destOrd="0" presId="urn:microsoft.com/office/officeart/2005/8/layout/cycle6"/>
    <dgm:cxn modelId="{8EA08BB2-ED17-4F70-AB0E-DEC2D8D10341}" type="presParOf" srcId="{6B2AFB69-85DC-47C5-8D99-2065C8665377}" destId="{3AB4F8C1-AEC9-41D2-BF72-FA51B937B65A}" srcOrd="12" destOrd="0" presId="urn:microsoft.com/office/officeart/2005/8/layout/cycle6"/>
    <dgm:cxn modelId="{40538593-96BD-463C-A2EA-FCB76F2A1E49}" type="presParOf" srcId="{6B2AFB69-85DC-47C5-8D99-2065C8665377}" destId="{20D84202-8163-4A91-B01A-6394525F2275}" srcOrd="13" destOrd="0" presId="urn:microsoft.com/office/officeart/2005/8/layout/cycle6"/>
    <dgm:cxn modelId="{0650E837-B469-408C-AAB2-2B3566827D6F}" type="presParOf" srcId="{6B2AFB69-85DC-47C5-8D99-2065C8665377}" destId="{029C6E5A-64FF-47D1-A405-AD28C224663C}" srcOrd="14" destOrd="0" presId="urn:microsoft.com/office/officeart/2005/8/layout/cycle6"/>
    <dgm:cxn modelId="{C200E934-0D66-4DDE-875F-D04D3441E531}" type="presParOf" srcId="{6B2AFB69-85DC-47C5-8D99-2065C8665377}" destId="{54C02621-A6B6-41A5-8826-189DCF371A82}" srcOrd="15" destOrd="0" presId="urn:microsoft.com/office/officeart/2005/8/layout/cycle6"/>
    <dgm:cxn modelId="{D531C4F6-57C5-4E74-8259-67307AB48BAB}" type="presParOf" srcId="{6B2AFB69-85DC-47C5-8D99-2065C8665377}" destId="{2A591C07-4FFB-45EA-9EAD-453EEC2165AF}" srcOrd="16" destOrd="0" presId="urn:microsoft.com/office/officeart/2005/8/layout/cycle6"/>
    <dgm:cxn modelId="{0DFDAA93-9794-4289-9BC5-57F8A5734870}" type="presParOf" srcId="{6B2AFB69-85DC-47C5-8D99-2065C8665377}" destId="{A41A1F3E-7967-4B34-9EEF-2E9F82ACE41B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594866-D698-4F02-9D9C-2A7A5C299B59}" type="doc">
      <dgm:prSet loTypeId="urn:microsoft.com/office/officeart/2008/layout/RadialCluster" loCatId="cycle" qsTypeId="urn:microsoft.com/office/officeart/2005/8/quickstyle/3d3" qsCatId="3D" csTypeId="urn:microsoft.com/office/officeart/2005/8/colors/colorful4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D4874AEA-AF0B-477E-90CF-4FA70AB87C64}" type="pres">
      <dgm:prSet presAssocID="{6C594866-D698-4F02-9D9C-2A7A5C299B5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 bwMode="auto"/>
    </dgm:pt>
  </dgm:ptLst>
  <dgm:cxnLst>
    <dgm:cxn modelId="{4915FFAF-2760-4E4F-9AAA-DC9A0A286E43}" type="presOf" srcId="{6C594866-D698-4F02-9D9C-2A7A5C299B59}" destId="{D4874AEA-AF0B-477E-90CF-4FA70AB87C64}" srcOrd="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C7EE79-1BB1-47C4-AABB-1704768C602B}" type="doc">
      <dgm:prSet loTypeId="urn:microsoft.com/office/officeart/2008/layout/AlternatingHexagons#1" loCatId="list" qsTypeId="urn:microsoft.com/office/officeart/2005/8/quickstyle/3d1" qsCatId="3D" csTypeId="urn:microsoft.com/office/officeart/2005/8/colors/colorful5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210EFC15-6A82-4294-89DB-568CDB5B7160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000">
              <a:latin typeface="Times New Roman"/>
              <a:cs typeface="Times New Roman"/>
            </a:rPr>
            <a:t>финансовая устойчивость бюджета города Покачи</a:t>
          </a:r>
          <a:endParaRPr lang="ru-RU" sz="2000"/>
        </a:p>
      </dgm:t>
    </dgm:pt>
    <dgm:pt modelId="{CB0DA67E-5DA8-4259-81C8-9F15C4B1E6DF}" type="parTrans" cxnId="{E7CF12C2-1C98-4878-A6BF-A0CED49A44B4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2E61E272-9DF7-48E3-85CC-5F80E00F52AF}" type="sibTrans" cxnId="{E7CF12C2-1C98-4878-A6BF-A0CED49A44B4}">
      <dgm:prSet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endParaRPr lang="ru-RU"/>
        </a:p>
      </dgm:t>
    </dgm:pt>
    <dgm:pt modelId="{15205055-5419-4EB3-B8BE-00E7EDE8D4DA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000">
              <a:latin typeface="Times New Roman"/>
              <a:cs typeface="Times New Roman"/>
            </a:rPr>
            <a:t>достижение национальных целей развития на территории города Покачи</a:t>
          </a:r>
          <a:endParaRPr lang="ru-RU" sz="2000"/>
        </a:p>
      </dgm:t>
    </dgm:pt>
    <dgm:pt modelId="{01828EE6-AD26-4EB9-A832-8B6993880E22}" type="parTrans" cxnId="{D8AC3432-1418-4F7A-9850-A24E91F72DB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A348E17-381A-4E45-A4BB-EC42C41FA6C2}" type="sibTrans" cxnId="{D8AC3432-1418-4F7A-9850-A24E91F72DB5}">
      <dgm:prSet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endParaRPr lang="ru-RU"/>
        </a:p>
      </dgm:t>
    </dgm:pt>
    <dgm:pt modelId="{4F27559D-7466-4E40-9469-B2FC778E1C19}">
      <dgm:prSet phldrT="[Текст]" custT="1"/>
      <dgm:spPr bwMode="auto"/>
      <dgm:t>
        <a:bodyPr/>
        <a:lstStyle/>
        <a:p>
          <a:pPr>
            <a:defRPr/>
          </a:pPr>
          <a:r>
            <a:rPr lang="ru-RU" sz="2000" b="1">
              <a:latin typeface="Times New Roman"/>
              <a:cs typeface="Times New Roman"/>
            </a:rPr>
            <a:t>Основные приоритеты и ориентиры налоговой, бюджетной и долговой политики</a:t>
          </a:r>
          <a:endParaRPr lang="ru-RU" sz="2000"/>
        </a:p>
      </dgm:t>
    </dgm:pt>
    <dgm:pt modelId="{4B2E3218-12FD-4CAE-8221-EAB8E329B770}" type="parTrans" cxnId="{5FC241A7-090D-44BD-A20C-0C85B9F0A2F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04669DB-577D-4577-95CD-CB681013D52D}" type="sibTrans" cxnId="{5FC241A7-090D-44BD-A20C-0C85B9F0A2F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670B0CA-1AC0-4993-A3BC-C09EC2988496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000">
              <a:latin typeface="Times New Roman"/>
              <a:cs typeface="Times New Roman"/>
            </a:rPr>
            <a:t>сбалансированность  бюджетной системы муниципального образования</a:t>
          </a:r>
          <a:endParaRPr lang="ru-RU" sz="2000"/>
        </a:p>
      </dgm:t>
    </dgm:pt>
    <dgm:pt modelId="{59668461-7265-496D-8F1E-7E7041B480FC}" type="parTrans" cxnId="{E39B36F4-EE4F-494E-A0F6-A41C91E4204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D8C07D50-F52B-4388-A9A5-F5C1EBBBA1D6}" type="sibTrans" cxnId="{E39B36F4-EE4F-494E-A0F6-A41C91E42049}">
      <dgm:prSet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endParaRPr lang="ru-RU"/>
        </a:p>
      </dgm:t>
    </dgm:pt>
    <dgm:pt modelId="{6827F1A7-680D-41EA-B7AF-03E77CBF36B6}" type="pres">
      <dgm:prSet presAssocID="{11C7EE79-1BB1-47C4-AABB-1704768C602B}" presName="Name0" presStyleCnt="0">
        <dgm:presLayoutVars>
          <dgm:chMax val="0"/>
          <dgm:chPref val="0"/>
          <dgm:dir/>
          <dgm:animLvl val="lvl"/>
        </dgm:presLayoutVars>
      </dgm:prSet>
      <dgm:spPr bwMode="auto"/>
    </dgm:pt>
    <dgm:pt modelId="{A8008AE9-8CB3-415D-AD07-39D446DE49D5}" type="pres">
      <dgm:prSet presAssocID="{210EFC15-6A82-4294-89DB-568CDB5B7160}" presName="composite" presStyleCnt="0"/>
      <dgm:spPr bwMode="auto"/>
    </dgm:pt>
    <dgm:pt modelId="{D6D417F4-65BC-42CE-802F-24A177DF37D6}" type="pres">
      <dgm:prSet presAssocID="{210EFC15-6A82-4294-89DB-568CDB5B7160}" presName="Parent1" presStyleLbl="node1" presStyleIdx="0" presStyleCnt="6" custScaleX="177799" custLinFactNeighborX="79873" custLinFactNeighborY="3454">
        <dgm:presLayoutVars>
          <dgm:chMax val="1"/>
          <dgm:chPref val="1"/>
          <dgm:bulletEnabled val="1"/>
        </dgm:presLayoutVars>
      </dgm:prSet>
      <dgm:spPr bwMode="auto"/>
    </dgm:pt>
    <dgm:pt modelId="{E9453A9F-E1D6-4A0E-AF7C-75F8CC9A59F1}" type="pres">
      <dgm:prSet presAssocID="{210EFC15-6A82-4294-89DB-568CDB5B7160}" presName="Childtext1" presStyleLbl="revTx" presStyleIdx="0" presStyleCnt="3">
        <dgm:presLayoutVars>
          <dgm:chMax val="0"/>
          <dgm:chPref val="0"/>
          <dgm:bulletEnabled val="1"/>
        </dgm:presLayoutVars>
      </dgm:prSet>
      <dgm:spPr bwMode="auto"/>
    </dgm:pt>
    <dgm:pt modelId="{0852CA59-35A2-415F-9E5B-E87D04B109CD}" type="pres">
      <dgm:prSet presAssocID="{210EFC15-6A82-4294-89DB-568CDB5B7160}" presName="BalanceSpacing" presStyleCnt="0"/>
      <dgm:spPr bwMode="auto"/>
    </dgm:pt>
    <dgm:pt modelId="{005DEA15-B3A0-4487-B030-982F8BF1DF30}" type="pres">
      <dgm:prSet presAssocID="{210EFC15-6A82-4294-89DB-568CDB5B7160}" presName="BalanceSpacing1" presStyleCnt="0"/>
      <dgm:spPr bwMode="auto"/>
    </dgm:pt>
    <dgm:pt modelId="{20F5D2A7-1AD4-434F-A845-3EDEAAD4CED0}" type="pres">
      <dgm:prSet presAssocID="{2E61E272-9DF7-48E3-85CC-5F80E00F52AF}" presName="Accent1Text" presStyleLbl="node1" presStyleIdx="1" presStyleCnt="6" custScaleX="177799" custLinFactNeighborX="-25" custLinFactNeighborY="2518"/>
      <dgm:spPr bwMode="auto"/>
    </dgm:pt>
    <dgm:pt modelId="{A383AE33-DC4C-4F51-B4D0-C76EE0D34397}" type="pres">
      <dgm:prSet presAssocID="{2E61E272-9DF7-48E3-85CC-5F80E00F52AF}" presName="spaceBetweenRectangles" presStyleCnt="0"/>
      <dgm:spPr bwMode="auto"/>
    </dgm:pt>
    <dgm:pt modelId="{32A1C07B-83BE-4526-94C9-6C190621CB1C}" type="pres">
      <dgm:prSet presAssocID="{15205055-5419-4EB3-B8BE-00E7EDE8D4DA}" presName="composite" presStyleCnt="0"/>
      <dgm:spPr bwMode="auto"/>
    </dgm:pt>
    <dgm:pt modelId="{86DC1B40-79B4-4691-A22C-1E795B5DA49C}" type="pres">
      <dgm:prSet presAssocID="{15205055-5419-4EB3-B8BE-00E7EDE8D4DA}" presName="Parent1" presStyleLbl="node1" presStyleIdx="2" presStyleCnt="6" custScaleX="177799" custLinFactNeighborX="25238" custLinFactNeighborY="2849">
        <dgm:presLayoutVars>
          <dgm:chMax val="1"/>
          <dgm:chPref val="1"/>
          <dgm:bulletEnabled val="1"/>
        </dgm:presLayoutVars>
      </dgm:prSet>
      <dgm:spPr bwMode="auto"/>
    </dgm:pt>
    <dgm:pt modelId="{502BF5C2-5840-4E57-874D-104562D496C5}" type="pres">
      <dgm:prSet presAssocID="{15205055-5419-4EB3-B8BE-00E7EDE8D4DA}" presName="Childtext1" presStyleLbl="revTx" presStyleIdx="1" presStyleCnt="3" custScaleX="155822" custScaleY="159066" custLinFactNeighborX="-47754" custLinFactNeighborY="5528">
        <dgm:presLayoutVars>
          <dgm:chMax val="0"/>
          <dgm:chPref val="0"/>
          <dgm:bulletEnabled val="1"/>
        </dgm:presLayoutVars>
      </dgm:prSet>
      <dgm:spPr bwMode="auto"/>
    </dgm:pt>
    <dgm:pt modelId="{238E61F2-63BC-43E5-8939-A5D45ACBB590}" type="pres">
      <dgm:prSet presAssocID="{15205055-5419-4EB3-B8BE-00E7EDE8D4DA}" presName="BalanceSpacing" presStyleCnt="0"/>
      <dgm:spPr bwMode="auto"/>
    </dgm:pt>
    <dgm:pt modelId="{E1A3D37C-CB71-4A6F-8FA4-4986E4B59B9E}" type="pres">
      <dgm:prSet presAssocID="{15205055-5419-4EB3-B8BE-00E7EDE8D4DA}" presName="BalanceSpacing1" presStyleCnt="0"/>
      <dgm:spPr bwMode="auto"/>
    </dgm:pt>
    <dgm:pt modelId="{C7947F67-86D2-4009-B948-6EFB13F411AB}" type="pres">
      <dgm:prSet presAssocID="{6A348E17-381A-4E45-A4BB-EC42C41FA6C2}" presName="Accent1Text" presStyleLbl="node1" presStyleIdx="3" presStyleCnt="6" custScaleX="168141" custLinFactNeighborX="98717" custLinFactNeighborY="4252"/>
      <dgm:spPr bwMode="auto"/>
    </dgm:pt>
    <dgm:pt modelId="{D1EDABE2-9A1A-49C6-B734-C31D54A77882}" type="pres">
      <dgm:prSet presAssocID="{6A348E17-381A-4E45-A4BB-EC42C41FA6C2}" presName="spaceBetweenRectangles" presStyleCnt="0"/>
      <dgm:spPr bwMode="auto"/>
    </dgm:pt>
    <dgm:pt modelId="{90BBE93E-6539-4FCD-AD91-E465FC07CC08}" type="pres">
      <dgm:prSet presAssocID="{5670B0CA-1AC0-4993-A3BC-C09EC2988496}" presName="composite" presStyleCnt="0"/>
      <dgm:spPr bwMode="auto"/>
    </dgm:pt>
    <dgm:pt modelId="{ECF99D1D-DE85-43E3-BFE1-3C6F0C123E4D}" type="pres">
      <dgm:prSet presAssocID="{5670B0CA-1AC0-4993-A3BC-C09EC2988496}" presName="Parent1" presStyleLbl="node1" presStyleIdx="4" presStyleCnt="6" custScaleX="185388" custLinFactNeighborX="78817" custLinFactNeighborY="84">
        <dgm:presLayoutVars>
          <dgm:chMax val="1"/>
          <dgm:chPref val="1"/>
          <dgm:bulletEnabled val="1"/>
        </dgm:presLayoutVars>
      </dgm:prSet>
      <dgm:spPr bwMode="auto"/>
    </dgm:pt>
    <dgm:pt modelId="{7657ACC8-FBBF-43A0-816A-47780EA0FCAE}" type="pres">
      <dgm:prSet presAssocID="{5670B0CA-1AC0-4993-A3BC-C09EC2988496}" presName="Childtext1" presStyleLbl="revTx" presStyleIdx="2" presStyleCnt="3">
        <dgm:presLayoutVars>
          <dgm:chMax val="0"/>
          <dgm:chPref val="0"/>
          <dgm:bulletEnabled val="1"/>
        </dgm:presLayoutVars>
      </dgm:prSet>
      <dgm:spPr bwMode="auto"/>
    </dgm:pt>
    <dgm:pt modelId="{9DC47559-2798-450D-9853-EB256538EF25}" type="pres">
      <dgm:prSet presAssocID="{5670B0CA-1AC0-4993-A3BC-C09EC2988496}" presName="BalanceSpacing" presStyleCnt="0"/>
      <dgm:spPr bwMode="auto"/>
    </dgm:pt>
    <dgm:pt modelId="{EF279EC3-622A-48E7-B596-524867091D8B}" type="pres">
      <dgm:prSet presAssocID="{5670B0CA-1AC0-4993-A3BC-C09EC2988496}" presName="BalanceSpacing1" presStyleCnt="0"/>
      <dgm:spPr bwMode="auto"/>
    </dgm:pt>
    <dgm:pt modelId="{D3D10005-3BF6-4EA4-BC87-C3C6F97FA0E4}" type="pres">
      <dgm:prSet presAssocID="{D8C07D50-F52B-4388-A9A5-F5C1EBBBA1D6}" presName="Accent1Text" presStyleLbl="node1" presStyleIdx="5" presStyleCnt="6" custScaleX="177799" custLinFactNeighborX="-4422" custLinFactNeighborY="84"/>
      <dgm:spPr bwMode="auto"/>
    </dgm:pt>
  </dgm:ptLst>
  <dgm:cxnLst>
    <dgm:cxn modelId="{9C03CB08-F3A5-4F87-B35A-69E17762989D}" type="presOf" srcId="{6A348E17-381A-4E45-A4BB-EC42C41FA6C2}" destId="{C7947F67-86D2-4009-B948-6EFB13F411AB}" srcOrd="0" destOrd="0" presId="urn:microsoft.com/office/officeart/2008/layout/AlternatingHexagons#1"/>
    <dgm:cxn modelId="{D8AC3432-1418-4F7A-9850-A24E91F72DB5}" srcId="{11C7EE79-1BB1-47C4-AABB-1704768C602B}" destId="{15205055-5419-4EB3-B8BE-00E7EDE8D4DA}" srcOrd="1" destOrd="0" parTransId="{01828EE6-AD26-4EB9-A832-8B6993880E22}" sibTransId="{6A348E17-381A-4E45-A4BB-EC42C41FA6C2}"/>
    <dgm:cxn modelId="{7F20677A-04C2-44BA-B610-32680D8EDC20}" type="presOf" srcId="{D8C07D50-F52B-4388-A9A5-F5C1EBBBA1D6}" destId="{D3D10005-3BF6-4EA4-BC87-C3C6F97FA0E4}" srcOrd="0" destOrd="0" presId="urn:microsoft.com/office/officeart/2008/layout/AlternatingHexagons#1"/>
    <dgm:cxn modelId="{6656E18E-DF19-4B99-ACCE-5977DD8DA72B}" type="presOf" srcId="{210EFC15-6A82-4294-89DB-568CDB5B7160}" destId="{D6D417F4-65BC-42CE-802F-24A177DF37D6}" srcOrd="0" destOrd="0" presId="urn:microsoft.com/office/officeart/2008/layout/AlternatingHexagons#1"/>
    <dgm:cxn modelId="{5FC241A7-090D-44BD-A20C-0C85B9F0A2FD}" srcId="{15205055-5419-4EB3-B8BE-00E7EDE8D4DA}" destId="{4F27559D-7466-4E40-9469-B2FC778E1C19}" srcOrd="0" destOrd="0" parTransId="{4B2E3218-12FD-4CAE-8221-EAB8E329B770}" sibTransId="{C04669DB-577D-4577-95CD-CB681013D52D}"/>
    <dgm:cxn modelId="{7DAD43B6-9E11-472E-AF81-9FAE3FDEC500}" type="presOf" srcId="{15205055-5419-4EB3-B8BE-00E7EDE8D4DA}" destId="{86DC1B40-79B4-4691-A22C-1E795B5DA49C}" srcOrd="0" destOrd="0" presId="urn:microsoft.com/office/officeart/2008/layout/AlternatingHexagons#1"/>
    <dgm:cxn modelId="{6AC1BCC0-5DCA-4DDA-8B3C-BBF1860055A8}" type="presOf" srcId="{11C7EE79-1BB1-47C4-AABB-1704768C602B}" destId="{6827F1A7-680D-41EA-B7AF-03E77CBF36B6}" srcOrd="0" destOrd="0" presId="urn:microsoft.com/office/officeart/2008/layout/AlternatingHexagons#1"/>
    <dgm:cxn modelId="{E7CF12C2-1C98-4878-A6BF-A0CED49A44B4}" srcId="{11C7EE79-1BB1-47C4-AABB-1704768C602B}" destId="{210EFC15-6A82-4294-89DB-568CDB5B7160}" srcOrd="0" destOrd="0" parTransId="{CB0DA67E-5DA8-4259-81C8-9F15C4B1E6DF}" sibTransId="{2E61E272-9DF7-48E3-85CC-5F80E00F52AF}"/>
    <dgm:cxn modelId="{0D8191C7-00F2-4DB3-980D-9DD5F58B8141}" type="presOf" srcId="{5670B0CA-1AC0-4993-A3BC-C09EC2988496}" destId="{ECF99D1D-DE85-43E3-BFE1-3C6F0C123E4D}" srcOrd="0" destOrd="0" presId="urn:microsoft.com/office/officeart/2008/layout/AlternatingHexagons#1"/>
    <dgm:cxn modelId="{5EB1C6D0-FFA8-46A1-846E-46CB082EF7DC}" type="presOf" srcId="{4F27559D-7466-4E40-9469-B2FC778E1C19}" destId="{502BF5C2-5840-4E57-874D-104562D496C5}" srcOrd="0" destOrd="0" presId="urn:microsoft.com/office/officeart/2008/layout/AlternatingHexagons#1"/>
    <dgm:cxn modelId="{69330CD7-50E8-4389-B7A9-468B4DC45DB8}" type="presOf" srcId="{2E61E272-9DF7-48E3-85CC-5F80E00F52AF}" destId="{20F5D2A7-1AD4-434F-A845-3EDEAAD4CED0}" srcOrd="0" destOrd="0" presId="urn:microsoft.com/office/officeart/2008/layout/AlternatingHexagons#1"/>
    <dgm:cxn modelId="{E39B36F4-EE4F-494E-A0F6-A41C91E42049}" srcId="{11C7EE79-1BB1-47C4-AABB-1704768C602B}" destId="{5670B0CA-1AC0-4993-A3BC-C09EC2988496}" srcOrd="2" destOrd="0" parTransId="{59668461-7265-496D-8F1E-7E7041B480FC}" sibTransId="{D8C07D50-F52B-4388-A9A5-F5C1EBBBA1D6}"/>
    <dgm:cxn modelId="{FADFE974-CB1A-488B-A216-C5A1D7A4EB69}" type="presParOf" srcId="{6827F1A7-680D-41EA-B7AF-03E77CBF36B6}" destId="{A8008AE9-8CB3-415D-AD07-39D446DE49D5}" srcOrd="0" destOrd="0" presId="urn:microsoft.com/office/officeart/2008/layout/AlternatingHexagons#1"/>
    <dgm:cxn modelId="{DF4515C9-0B79-4F04-944A-A3F41686FA12}" type="presParOf" srcId="{A8008AE9-8CB3-415D-AD07-39D446DE49D5}" destId="{D6D417F4-65BC-42CE-802F-24A177DF37D6}" srcOrd="0" destOrd="0" presId="urn:microsoft.com/office/officeart/2008/layout/AlternatingHexagons#1"/>
    <dgm:cxn modelId="{85FD30D1-6057-4543-B190-01ADABF6240E}" type="presParOf" srcId="{A8008AE9-8CB3-415D-AD07-39D446DE49D5}" destId="{E9453A9F-E1D6-4A0E-AF7C-75F8CC9A59F1}" srcOrd="1" destOrd="0" presId="urn:microsoft.com/office/officeart/2008/layout/AlternatingHexagons#1"/>
    <dgm:cxn modelId="{D1FEC163-73C6-4BFC-8F69-ACD8C4FA034E}" type="presParOf" srcId="{A8008AE9-8CB3-415D-AD07-39D446DE49D5}" destId="{0852CA59-35A2-415F-9E5B-E87D04B109CD}" srcOrd="2" destOrd="0" presId="urn:microsoft.com/office/officeart/2008/layout/AlternatingHexagons#1"/>
    <dgm:cxn modelId="{8DF8C006-DD01-4C76-BEEB-4A513637DA60}" type="presParOf" srcId="{A8008AE9-8CB3-415D-AD07-39D446DE49D5}" destId="{005DEA15-B3A0-4487-B030-982F8BF1DF30}" srcOrd="3" destOrd="0" presId="urn:microsoft.com/office/officeart/2008/layout/AlternatingHexagons#1"/>
    <dgm:cxn modelId="{31ED21C0-C936-4BA4-A50A-0FD5590F6FB7}" type="presParOf" srcId="{A8008AE9-8CB3-415D-AD07-39D446DE49D5}" destId="{20F5D2A7-1AD4-434F-A845-3EDEAAD4CED0}" srcOrd="4" destOrd="0" presId="urn:microsoft.com/office/officeart/2008/layout/AlternatingHexagons#1"/>
    <dgm:cxn modelId="{BEC2119F-006D-4742-905A-A139E6C82907}" type="presParOf" srcId="{6827F1A7-680D-41EA-B7AF-03E77CBF36B6}" destId="{A383AE33-DC4C-4F51-B4D0-C76EE0D34397}" srcOrd="1" destOrd="0" presId="urn:microsoft.com/office/officeart/2008/layout/AlternatingHexagons#1"/>
    <dgm:cxn modelId="{83D39B56-DB69-48F6-8468-9E38D69C950A}" type="presParOf" srcId="{6827F1A7-680D-41EA-B7AF-03E77CBF36B6}" destId="{32A1C07B-83BE-4526-94C9-6C190621CB1C}" srcOrd="2" destOrd="0" presId="urn:microsoft.com/office/officeart/2008/layout/AlternatingHexagons#1"/>
    <dgm:cxn modelId="{78625EE0-480D-4515-86D1-3EF3A64F4D1A}" type="presParOf" srcId="{32A1C07B-83BE-4526-94C9-6C190621CB1C}" destId="{86DC1B40-79B4-4691-A22C-1E795B5DA49C}" srcOrd="0" destOrd="0" presId="urn:microsoft.com/office/officeart/2008/layout/AlternatingHexagons#1"/>
    <dgm:cxn modelId="{8E1A15E2-AB23-4C40-B13A-175EA4E3450C}" type="presParOf" srcId="{32A1C07B-83BE-4526-94C9-6C190621CB1C}" destId="{502BF5C2-5840-4E57-874D-104562D496C5}" srcOrd="1" destOrd="0" presId="urn:microsoft.com/office/officeart/2008/layout/AlternatingHexagons#1"/>
    <dgm:cxn modelId="{25E02BD1-FA35-4CAB-BFD2-F662DE020910}" type="presParOf" srcId="{32A1C07B-83BE-4526-94C9-6C190621CB1C}" destId="{238E61F2-63BC-43E5-8939-A5D45ACBB590}" srcOrd="2" destOrd="0" presId="urn:microsoft.com/office/officeart/2008/layout/AlternatingHexagons#1"/>
    <dgm:cxn modelId="{01895A09-23BF-438B-91A2-5D8645898045}" type="presParOf" srcId="{32A1C07B-83BE-4526-94C9-6C190621CB1C}" destId="{E1A3D37C-CB71-4A6F-8FA4-4986E4B59B9E}" srcOrd="3" destOrd="0" presId="urn:microsoft.com/office/officeart/2008/layout/AlternatingHexagons#1"/>
    <dgm:cxn modelId="{CC1E435A-FC18-4612-82FE-C36E0407E4D5}" type="presParOf" srcId="{32A1C07B-83BE-4526-94C9-6C190621CB1C}" destId="{C7947F67-86D2-4009-B948-6EFB13F411AB}" srcOrd="4" destOrd="0" presId="urn:microsoft.com/office/officeart/2008/layout/AlternatingHexagons#1"/>
    <dgm:cxn modelId="{0E8101B5-7A4E-4987-9E6A-4C0F1F4C647D}" type="presParOf" srcId="{6827F1A7-680D-41EA-B7AF-03E77CBF36B6}" destId="{D1EDABE2-9A1A-49C6-B734-C31D54A77882}" srcOrd="3" destOrd="0" presId="urn:microsoft.com/office/officeart/2008/layout/AlternatingHexagons#1"/>
    <dgm:cxn modelId="{F49542B8-700A-4563-9EAD-F54560552238}" type="presParOf" srcId="{6827F1A7-680D-41EA-B7AF-03E77CBF36B6}" destId="{90BBE93E-6539-4FCD-AD91-E465FC07CC08}" srcOrd="4" destOrd="0" presId="urn:microsoft.com/office/officeart/2008/layout/AlternatingHexagons#1"/>
    <dgm:cxn modelId="{5F1B1858-8E6C-45C6-A9B0-18D66C6E7290}" type="presParOf" srcId="{90BBE93E-6539-4FCD-AD91-E465FC07CC08}" destId="{ECF99D1D-DE85-43E3-BFE1-3C6F0C123E4D}" srcOrd="0" destOrd="0" presId="urn:microsoft.com/office/officeart/2008/layout/AlternatingHexagons#1"/>
    <dgm:cxn modelId="{DE764B03-A8B3-4882-83CF-38BAC889737D}" type="presParOf" srcId="{90BBE93E-6539-4FCD-AD91-E465FC07CC08}" destId="{7657ACC8-FBBF-43A0-816A-47780EA0FCAE}" srcOrd="1" destOrd="0" presId="urn:microsoft.com/office/officeart/2008/layout/AlternatingHexagons#1"/>
    <dgm:cxn modelId="{198376C3-838F-4724-9C0B-417CEF4F2F0A}" type="presParOf" srcId="{90BBE93E-6539-4FCD-AD91-E465FC07CC08}" destId="{9DC47559-2798-450D-9853-EB256538EF25}" srcOrd="2" destOrd="0" presId="urn:microsoft.com/office/officeart/2008/layout/AlternatingHexagons#1"/>
    <dgm:cxn modelId="{5B4E6134-05EF-4407-8DE3-71F6EBD68154}" type="presParOf" srcId="{90BBE93E-6539-4FCD-AD91-E465FC07CC08}" destId="{EF279EC3-622A-48E7-B596-524867091D8B}" srcOrd="3" destOrd="0" presId="urn:microsoft.com/office/officeart/2008/layout/AlternatingHexagons#1"/>
    <dgm:cxn modelId="{9F37D1E8-9B51-4EF4-81D5-A732ECFA7B1E}" type="presParOf" srcId="{90BBE93E-6539-4FCD-AD91-E465FC07CC08}" destId="{D3D10005-3BF6-4EA4-BC87-C3C6F97FA0E4}" srcOrd="4" destOrd="0" presId="urn:microsoft.com/office/officeart/2008/layout/AlternatingHexagons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EEA6ED7-A735-4B9F-BAD5-7704CB2630F3}" type="doc">
      <dgm:prSet loTypeId="urn:microsoft.com/office/officeart/2005/8/layout/vList6#1" loCatId="list" qsTypeId="urn:microsoft.com/office/officeart/2005/8/quickstyle/3d2" qsCatId="3D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0E1481F6-D0FC-435C-80DE-5152DF5942AD}" type="pres">
      <dgm:prSet presAssocID="{4EEA6ED7-A735-4B9F-BAD5-7704CB2630F3}" presName="Name0" presStyleCnt="0">
        <dgm:presLayoutVars>
          <dgm:dir/>
          <dgm:animLvl val="lvl"/>
          <dgm:resizeHandles val="exact"/>
        </dgm:presLayoutVars>
      </dgm:prSet>
      <dgm:spPr bwMode="auto"/>
    </dgm:pt>
  </dgm:ptLst>
  <dgm:cxnLst>
    <dgm:cxn modelId="{145755BD-ED51-43FB-A568-BEADE6532915}" type="presOf" srcId="{4EEA6ED7-A735-4B9F-BAD5-7704CB2630F3}" destId="{0E1481F6-D0FC-435C-80DE-5152DF5942AD}" srcOrd="0" destOrd="0" presId="urn:microsoft.com/office/officeart/2005/8/layout/vList6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EA6ED7-A735-4B9F-BAD5-7704CB2630F3}" type="doc">
      <dgm:prSet loTypeId="urn:microsoft.com/office/officeart/2005/8/layout/vList6#2" loCatId="list" qsTypeId="urn:microsoft.com/office/officeart/2005/8/quickstyle/3d2" qsCatId="3D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0E1481F6-D0FC-435C-80DE-5152DF5942AD}" type="pres">
      <dgm:prSet presAssocID="{4EEA6ED7-A735-4B9F-BAD5-7704CB2630F3}" presName="Name0" presStyleCnt="0">
        <dgm:presLayoutVars>
          <dgm:dir/>
          <dgm:animLvl val="lvl"/>
          <dgm:resizeHandles val="exact"/>
        </dgm:presLayoutVars>
      </dgm:prSet>
      <dgm:spPr bwMode="auto"/>
    </dgm:pt>
  </dgm:ptLst>
  <dgm:cxnLst>
    <dgm:cxn modelId="{145755BD-ED51-43FB-A568-BEADE6532915}" type="presOf" srcId="{4EEA6ED7-A735-4B9F-BAD5-7704CB2630F3}" destId="{0E1481F6-D0FC-435C-80DE-5152DF5942AD}" srcOrd="0" destOrd="0" presId="urn:microsoft.com/office/officeart/2005/8/layout/vList6#2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EEA6ED7-A735-4B9F-BAD5-7704CB2630F3}" type="doc">
      <dgm:prSet loTypeId="urn:microsoft.com/office/officeart/2005/8/layout/vList6#3" loCatId="list" qsTypeId="urn:microsoft.com/office/officeart/2005/8/quickstyle/3d2" qsCatId="3D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0E1481F6-D0FC-435C-80DE-5152DF5942AD}" type="pres">
      <dgm:prSet presAssocID="{4EEA6ED7-A735-4B9F-BAD5-7704CB2630F3}" presName="Name0" presStyleCnt="0">
        <dgm:presLayoutVars>
          <dgm:dir/>
          <dgm:animLvl val="lvl"/>
          <dgm:resizeHandles val="exact"/>
        </dgm:presLayoutVars>
      </dgm:prSet>
      <dgm:spPr bwMode="auto"/>
    </dgm:pt>
  </dgm:ptLst>
  <dgm:cxnLst>
    <dgm:cxn modelId="{145755BD-ED51-43FB-A568-BEADE6532915}" type="presOf" srcId="{4EEA6ED7-A735-4B9F-BAD5-7704CB2630F3}" destId="{0E1481F6-D0FC-435C-80DE-5152DF5942AD}" srcOrd="0" destOrd="0" presId="urn:microsoft.com/office/officeart/2005/8/layout/vList6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F23AE70-03B5-415A-A130-090D4C240ED0}" type="doc">
      <dgm:prSet loTypeId="urn:microsoft.com/office/officeart/2005/8/layout/arrow3" loCatId="relationship" qsTypeId="urn:microsoft.com/office/officeart/2005/8/quickstyle/3d2" qsCatId="3D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4202686D-A550-4426-A127-5FFB68438E32}">
      <dgm:prSet phldrT="[Текст]" custT="1"/>
      <dgm:spPr bwMode="auto"/>
      <dgm:t>
        <a:bodyPr/>
        <a:lstStyle/>
        <a:p>
          <a:pPr>
            <a:defRPr/>
          </a:pPr>
          <a:r>
            <a:rPr lang="ru-RU" sz="1600">
              <a:latin typeface="Times New Roman"/>
              <a:cs typeface="Times New Roman"/>
            </a:rPr>
            <a:t>1.Изменение федерального и регионального бюджетного законодательства, затрагивающего основные доходные источники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2.Снижение доходной базы бюджета за счет уменьшения количества налоговых агентов и налогоплательщиков  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3.Повышения процентных ставок на стоимость обслуживания муниципального долга</a:t>
          </a:r>
          <a:endParaRPr lang="ru-RU" sz="1600"/>
        </a:p>
      </dgm:t>
    </dgm:pt>
    <dgm:pt modelId="{2B8666A9-BBE4-48D1-AFDB-0716F2AB3A21}" type="parTrans" cxnId="{7296ACE6-3BF3-4D8B-A69B-21CE36BBA1A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97848A5-658F-4EF0-B88D-30CEE05C3961}" type="sibTrans" cxnId="{7296ACE6-3BF3-4D8B-A69B-21CE36BBA1A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0FD4D530-5809-4422-BEFC-7015C82F66FE}">
      <dgm:prSet phldrT="[Текст]" custT="1"/>
      <dgm:spPr bwMode="auto"/>
      <dgm:t>
        <a:bodyPr/>
        <a:lstStyle/>
        <a:p>
          <a:pPr>
            <a:defRPr/>
          </a:pPr>
          <a:r>
            <a:rPr lang="ru-RU" sz="1600">
              <a:latin typeface="Times New Roman"/>
              <a:cs typeface="Times New Roman"/>
            </a:rPr>
            <a:t>1.Повышение качества администрированию доходов бюджета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2.Расширение доходной базы, в том числе через сокращение задолженности по платежам в бюджет и усиление претензионно -исковой работы с должниками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3.Повышение эффективности бюджетных расходов, в том числе через обзор бюджетных расходов, повышение эффективности планирования, выявление внутренних резервов и перераспределение их в пользу приоритетных расходов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4.Поддержка объема муниципального долга на «безопасном уровне»</a:t>
          </a:r>
          <a:endParaRPr lang="ru-RU" sz="1600"/>
        </a:p>
      </dgm:t>
    </dgm:pt>
    <dgm:pt modelId="{A455EF6E-3CDC-4DD3-87E0-84F6CA6FA115}" type="parTrans" cxnId="{812829AA-7700-4770-AAB8-E94A4DE7B54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9FB3A072-B69C-46AA-981A-8FF092EEF2E7}" type="sibTrans" cxnId="{812829AA-7700-4770-AAB8-E94A4DE7B54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867387A-4313-450D-8CA7-603F3EEE9FC2}" type="pres">
      <dgm:prSet presAssocID="{5F23AE70-03B5-415A-A130-090D4C240ED0}" presName="compositeShape" presStyleCnt="0">
        <dgm:presLayoutVars>
          <dgm:chMax val="2"/>
          <dgm:dir/>
          <dgm:resizeHandles val="exact"/>
        </dgm:presLayoutVars>
      </dgm:prSet>
      <dgm:spPr bwMode="auto"/>
    </dgm:pt>
    <dgm:pt modelId="{426F478F-D45D-4502-8D8F-3C16B411E5BD}" type="pres">
      <dgm:prSet presAssocID="{5F23AE70-03B5-415A-A130-090D4C240ED0}" presName="divider" presStyleLbl="fgShp" presStyleIdx="0" presStyleCnt="1" custAng="21577353" custScaleY="68611" custLinFactNeighborY="-10491"/>
      <dgm:spPr bwMode="auto">
        <a:solidFill>
          <a:srgbClr val="99FF66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</dgm:pt>
    <dgm:pt modelId="{4E6EE4A5-1A96-473E-87DC-DEB6C7E26CC5}" type="pres">
      <dgm:prSet presAssocID="{4202686D-A550-4426-A127-5FFB68438E32}" presName="downArrow" presStyleLbl="node1" presStyleIdx="0" presStyleCnt="2" custScaleX="46761" custScaleY="44020" custLinFactNeighborX="1104" custLinFactNeighborY="-1830"/>
      <dgm:spPr bwMode="auto">
        <a:solidFill>
          <a:srgbClr val="00B0F0"/>
        </a:solidFill>
      </dgm:spPr>
    </dgm:pt>
    <dgm:pt modelId="{AFBE74D8-90E2-4507-8575-81ED999531C1}" type="pres">
      <dgm:prSet presAssocID="{4202686D-A550-4426-A127-5FFB68438E32}" presName="downArrowText" presStyleLbl="revTx" presStyleIdx="0" presStyleCnt="2" custScaleX="169482" custScaleY="79677" custLinFactNeighborX="4952" custLinFactNeighborY="5936">
        <dgm:presLayoutVars>
          <dgm:bulletEnabled val="1"/>
        </dgm:presLayoutVars>
      </dgm:prSet>
      <dgm:spPr bwMode="auto"/>
    </dgm:pt>
    <dgm:pt modelId="{05FABA8D-4651-4D63-8292-B4F5E7001825}" type="pres">
      <dgm:prSet presAssocID="{0FD4D530-5809-4422-BEFC-7015C82F66FE}" presName="upArrow" presStyleLbl="node1" presStyleIdx="1" presStyleCnt="2" custScaleX="46761" custScaleY="85024" custLinFactNeighborX="-12357" custLinFactNeighborY="-29871"/>
      <dgm:spPr bwMode="auto">
        <a:solidFill>
          <a:srgbClr val="00B0F0"/>
        </a:solidFill>
      </dgm:spPr>
    </dgm:pt>
    <dgm:pt modelId="{11085DC7-A6B1-4942-AB33-5B2F3663336F}" type="pres">
      <dgm:prSet presAssocID="{0FD4D530-5809-4422-BEFC-7015C82F66FE}" presName="upArrowText" presStyleLbl="revTx" presStyleIdx="1" presStyleCnt="2" custScaleX="177860" custScaleY="118883">
        <dgm:presLayoutVars>
          <dgm:bulletEnabled val="1"/>
        </dgm:presLayoutVars>
      </dgm:prSet>
      <dgm:spPr bwMode="auto"/>
    </dgm:pt>
  </dgm:ptLst>
  <dgm:cxnLst>
    <dgm:cxn modelId="{1DB52D10-6F2A-4311-AAC0-50D82745265F}" type="presOf" srcId="{5F23AE70-03B5-415A-A130-090D4C240ED0}" destId="{F867387A-4313-450D-8CA7-603F3EEE9FC2}" srcOrd="0" destOrd="0" presId="urn:microsoft.com/office/officeart/2005/8/layout/arrow3"/>
    <dgm:cxn modelId="{48ABAC32-301E-4A46-8D52-CCA71D3B0AF8}" type="presOf" srcId="{0FD4D530-5809-4422-BEFC-7015C82F66FE}" destId="{11085DC7-A6B1-4942-AB33-5B2F3663336F}" srcOrd="0" destOrd="0" presId="urn:microsoft.com/office/officeart/2005/8/layout/arrow3"/>
    <dgm:cxn modelId="{812829AA-7700-4770-AAB8-E94A4DE7B548}" srcId="{5F23AE70-03B5-415A-A130-090D4C240ED0}" destId="{0FD4D530-5809-4422-BEFC-7015C82F66FE}" srcOrd="1" destOrd="0" parTransId="{A455EF6E-3CDC-4DD3-87E0-84F6CA6FA115}" sibTransId="{9FB3A072-B69C-46AA-981A-8FF092EEF2E7}"/>
    <dgm:cxn modelId="{0C2EB8C5-AB44-4826-B564-4254BA6AEF3B}" type="presOf" srcId="{4202686D-A550-4426-A127-5FFB68438E32}" destId="{AFBE74D8-90E2-4507-8575-81ED999531C1}" srcOrd="0" destOrd="0" presId="urn:microsoft.com/office/officeart/2005/8/layout/arrow3"/>
    <dgm:cxn modelId="{7296ACE6-3BF3-4D8B-A69B-21CE36BBA1AC}" srcId="{5F23AE70-03B5-415A-A130-090D4C240ED0}" destId="{4202686D-A550-4426-A127-5FFB68438E32}" srcOrd="0" destOrd="0" parTransId="{2B8666A9-BBE4-48D1-AFDB-0716F2AB3A21}" sibTransId="{F97848A5-658F-4EF0-B88D-30CEE05C3961}"/>
    <dgm:cxn modelId="{E044019D-0CA3-4683-9863-692E9ED2C329}" type="presParOf" srcId="{F867387A-4313-450D-8CA7-603F3EEE9FC2}" destId="{426F478F-D45D-4502-8D8F-3C16B411E5BD}" srcOrd="0" destOrd="0" presId="urn:microsoft.com/office/officeart/2005/8/layout/arrow3"/>
    <dgm:cxn modelId="{580338EB-385E-4EED-B8A8-02A7DF973842}" type="presParOf" srcId="{F867387A-4313-450D-8CA7-603F3EEE9FC2}" destId="{4E6EE4A5-1A96-473E-87DC-DEB6C7E26CC5}" srcOrd="1" destOrd="0" presId="urn:microsoft.com/office/officeart/2005/8/layout/arrow3"/>
    <dgm:cxn modelId="{4F6FC08C-13DA-48EF-96A4-E3C3B7C12D42}" type="presParOf" srcId="{F867387A-4313-450D-8CA7-603F3EEE9FC2}" destId="{AFBE74D8-90E2-4507-8575-81ED999531C1}" srcOrd="2" destOrd="0" presId="urn:microsoft.com/office/officeart/2005/8/layout/arrow3"/>
    <dgm:cxn modelId="{B537F8A1-8F03-4897-9BBB-E300320DFE69}" type="presParOf" srcId="{F867387A-4313-450D-8CA7-603F3EEE9FC2}" destId="{05FABA8D-4651-4D63-8292-B4F5E7001825}" srcOrd="3" destOrd="0" presId="urn:microsoft.com/office/officeart/2005/8/layout/arrow3"/>
    <dgm:cxn modelId="{5B5C12AF-CC4F-4424-8774-ADF2E6E00CF9}" type="presParOf" srcId="{F867387A-4313-450D-8CA7-603F3EEE9FC2}" destId="{11085DC7-A6B1-4942-AB33-5B2F3663336F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41F906B-2180-4934-91DB-BEE0DFA99076}" type="doc">
      <dgm:prSet loTypeId="urn:microsoft.com/office/officeart/2005/8/layout/lProcess2" loCatId="relationship" qsTypeId="urn:microsoft.com/office/officeart/2005/8/quickstyle/3d2" qsCatId="3D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0DD31F1C-B299-4754-9C2A-EB0D9AFD47C7}">
      <dgm:prSet phldrT="[Текст]" custT="1"/>
      <dgm:spPr bwMode="auto">
        <a:solidFill>
          <a:schemeClr val="bg2">
            <a:lumMod val="20000"/>
            <a:lumOff val="80000"/>
          </a:schemeClr>
        </a:solidFill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792 046,1 </a:t>
          </a:r>
          <a:r>
            <a:rPr lang="ru-RU" sz="2000">
              <a:latin typeface="Times New Roman"/>
              <a:cs typeface="Times New Roman"/>
            </a:rPr>
            <a:t>тыс. руб.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нормативу 79,05%</a:t>
          </a:r>
          <a:endParaRPr/>
        </a:p>
      </dgm:t>
    </dgm:pt>
    <dgm:pt modelId="{5971C184-A303-48BA-9585-5B2F1353584B}" type="parTrans" cxnId="{C35B7007-3F85-4820-9B36-B0218431C19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F5027FC-638A-4AE5-9B5D-806E670420E5}" type="sibTrans" cxnId="{C35B7007-3F85-4820-9B36-B0218431C19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6437EA9-53BD-4EBE-A0AF-1AEF25D6839D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355 668,8 </a:t>
          </a:r>
          <a:r>
            <a:rPr lang="ru-RU" sz="2000">
              <a:latin typeface="Times New Roman"/>
              <a:cs typeface="Times New Roman"/>
            </a:rPr>
            <a:t>тыс. руб</a:t>
          </a:r>
          <a:r>
            <a:rPr lang="ru-RU" sz="2800">
              <a:latin typeface="Times New Roman"/>
              <a:cs typeface="Times New Roman"/>
            </a:rPr>
            <a:t>.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общему нормативу </a:t>
          </a:r>
          <a:r>
            <a:rPr lang="ru-RU" sz="2000">
              <a:latin typeface="Times New Roman"/>
              <a:cs typeface="Times New Roman"/>
            </a:rPr>
            <a:t>35,5%</a:t>
          </a:r>
          <a:endParaRPr/>
        </a:p>
      </dgm:t>
    </dgm:pt>
    <dgm:pt modelId="{8F38DD3D-D208-47FE-9502-2D0CD9E3A74F}" type="parTrans" cxnId="{95956C72-079F-4F54-BF86-6C1DDFBAEF3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9BCB306-A15B-434E-A344-51BFDC8318D0}" type="sibTrans" cxnId="{95956C72-079F-4F54-BF86-6C1DDFBAEF3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DC366E3-5BC5-4441-AA28-3D6225D91B0B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436 377,3 </a:t>
          </a:r>
          <a:r>
            <a:rPr lang="ru-RU" sz="2000">
              <a:latin typeface="Times New Roman"/>
              <a:cs typeface="Times New Roman"/>
            </a:rPr>
            <a:t>тыс. руб.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доп. нормативу 43,55%</a:t>
          </a:r>
          <a:endParaRPr/>
        </a:p>
      </dgm:t>
    </dgm:pt>
    <dgm:pt modelId="{CA0E11AA-7877-4A40-9791-F5B562B5F938}" type="parTrans" cxnId="{7F5EDCBC-89DB-4276-914B-D66CFA5E544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B34462C-5D59-4B8E-AA7B-0FF1B0E3EEFD}" type="sibTrans" cxnId="{7F5EDCBC-89DB-4276-914B-D66CFA5E544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D816A11-1D6F-4DEC-B7A8-58431BBAEE8D}">
      <dgm:prSet phldrT="[Текст]" custT="1"/>
      <dgm:spPr bwMode="auto">
        <a:solidFill>
          <a:schemeClr val="bg2">
            <a:lumMod val="20000"/>
            <a:lumOff val="80000"/>
          </a:schemeClr>
        </a:solidFill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745 195,8 </a:t>
          </a:r>
          <a:r>
            <a:rPr lang="ru-RU" sz="2000">
              <a:latin typeface="Times New Roman"/>
              <a:cs typeface="Times New Roman"/>
            </a:rPr>
            <a:t>тыс. руб. 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нормативу 71,20%</a:t>
          </a:r>
          <a:endParaRPr/>
        </a:p>
      </dgm:t>
    </dgm:pt>
    <dgm:pt modelId="{7A4B9887-6553-40FD-B956-19812684E981}" type="parTrans" cxnId="{2E8C0C13-C7B1-49A7-A995-466E0E6CBAA4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18CA8D9-B232-4972-B3DD-1A02D800A655}" type="sibTrans" cxnId="{2E8C0C13-C7B1-49A7-A995-466E0E6CBAA4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2C016AA-59F5-491F-8509-1B00581C0B07}">
      <dgm:prSet phldrT="[Текст]" custT="1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371 545,2 </a:t>
          </a:r>
          <a:r>
            <a:rPr lang="ru-RU" sz="2000">
              <a:latin typeface="Times New Roman"/>
              <a:cs typeface="Times New Roman"/>
            </a:rPr>
            <a:t>тыс. руб.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общему нормативу 35,5%</a:t>
          </a:r>
          <a:endParaRPr/>
        </a:p>
      </dgm:t>
    </dgm:pt>
    <dgm:pt modelId="{4B3759FF-7473-4D09-84BF-E910CD82F4BD}" type="parTrans" cxnId="{2B433887-671E-4DEC-8773-F3F1222126F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714A69B-EE1A-487C-9E8F-2FE561C3EF88}" type="sibTrans" cxnId="{2B433887-671E-4DEC-8773-F3F1222126F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1E2593A-80DA-4383-80EA-D162618E256B}">
      <dgm:prSet phldrT="[Текст]" custT="1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373 650,7 </a:t>
          </a:r>
          <a:r>
            <a:rPr lang="ru-RU" sz="2000">
              <a:latin typeface="Times New Roman"/>
              <a:cs typeface="Times New Roman"/>
            </a:rPr>
            <a:t>тыс. руб.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доп. нормативу 35,70%</a:t>
          </a:r>
          <a:endParaRPr/>
        </a:p>
      </dgm:t>
    </dgm:pt>
    <dgm:pt modelId="{E8F9058C-C1E1-420E-A69A-62A97E8D71C9}" type="parTrans" cxnId="{EADD2A68-EF8C-49FC-88A8-E5EEA2712F5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B3596F6-C0FB-4966-AB96-55F83EAC356C}" type="sibTrans" cxnId="{EADD2A68-EF8C-49FC-88A8-E5EEA2712F5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574EE81-A070-40E5-8054-BEEBA31FB0C5}">
      <dgm:prSet phldrT="[Текст]" custT="1"/>
      <dgm:spPr bwMode="auto">
        <a:solidFill>
          <a:schemeClr val="bg2">
            <a:lumMod val="20000"/>
            <a:lumOff val="80000"/>
          </a:schemeClr>
        </a:solidFill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774 160,9 </a:t>
          </a:r>
          <a:r>
            <a:rPr lang="ru-RU" sz="2000">
              <a:latin typeface="Times New Roman"/>
              <a:cs typeface="Times New Roman"/>
            </a:rPr>
            <a:t>тыс. руб.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нормативу 69,06%</a:t>
          </a:r>
          <a:endParaRPr/>
        </a:p>
      </dgm:t>
    </dgm:pt>
    <dgm:pt modelId="{A8DA3B10-8801-4379-BD90-8B7912B284D1}" type="parTrans" cxnId="{CBEF7660-EA64-42A3-ABDC-E12C465BB7E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2E17AED-4BCB-4347-8092-86E3A2B499CD}" type="sibTrans" cxnId="{CBEF7660-EA64-42A3-ABDC-E12C465BB7E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32552AB-122B-45AE-92F7-02679C707536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397 934,3 </a:t>
          </a:r>
          <a:r>
            <a:rPr lang="ru-RU" sz="2000">
              <a:latin typeface="Times New Roman"/>
              <a:cs typeface="Times New Roman"/>
            </a:rPr>
            <a:t>тыс. руб.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общему нормативу 35,5%</a:t>
          </a:r>
          <a:endParaRPr/>
        </a:p>
      </dgm:t>
    </dgm:pt>
    <dgm:pt modelId="{49CA2A72-8081-4434-BF6C-8D35E0DAF337}" type="parTrans" cxnId="{6091B0BA-7D34-44EC-BB1E-5783E8E0E3F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8722AC9-A850-4583-9E27-F9CD4DC3AD37}" type="sibTrans" cxnId="{6091B0BA-7D34-44EC-BB1E-5783E8E0E3F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D8C7A0B-624F-4161-9B4B-B766E55A0C94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376 226,7 </a:t>
          </a:r>
          <a:r>
            <a:rPr lang="ru-RU" sz="2000">
              <a:latin typeface="Times New Roman"/>
              <a:cs typeface="Times New Roman"/>
            </a:rPr>
            <a:t>тыс. руб.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доп. нормативу 33,56%</a:t>
          </a:r>
          <a:endParaRPr/>
        </a:p>
      </dgm:t>
    </dgm:pt>
    <dgm:pt modelId="{A4D5566B-3EAA-4602-BF7D-DCB3DA80F89E}" type="parTrans" cxnId="{8B076721-C455-4B11-867D-7742EA461FC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21CD585-34D8-4527-B103-33FA37865E1E}" type="sibTrans" cxnId="{8B076721-C455-4B11-867D-7742EA461FC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0A5FCFD-9EA2-4428-BDB0-8171CC5D0C5B}" type="pres">
      <dgm:prSet presAssocID="{B41F906B-2180-4934-91DB-BEE0DFA99076}" presName="theList" presStyleCnt="0">
        <dgm:presLayoutVars>
          <dgm:dir/>
          <dgm:animLvl val="lvl"/>
          <dgm:resizeHandles val="exact"/>
        </dgm:presLayoutVars>
      </dgm:prSet>
      <dgm:spPr bwMode="auto"/>
    </dgm:pt>
    <dgm:pt modelId="{20F6E06B-05EA-4491-8645-A374427B01E2}" type="pres">
      <dgm:prSet presAssocID="{0DD31F1C-B299-4754-9C2A-EB0D9AFD47C7}" presName="compNode" presStyleCnt="0"/>
      <dgm:spPr bwMode="auto"/>
    </dgm:pt>
    <dgm:pt modelId="{5B9907AC-DA98-4C77-9D7D-168829CDC6D2}" type="pres">
      <dgm:prSet presAssocID="{0DD31F1C-B299-4754-9C2A-EB0D9AFD47C7}" presName="aNode" presStyleLbl="bgShp" presStyleIdx="0" presStyleCnt="3" custLinFactNeighborX="-5007" custLinFactNeighborY="-1881"/>
      <dgm:spPr bwMode="auto"/>
    </dgm:pt>
    <dgm:pt modelId="{4C1A739C-2629-43F6-962A-254ABD6844C3}" type="pres">
      <dgm:prSet presAssocID="{0DD31F1C-B299-4754-9C2A-EB0D9AFD47C7}" presName="textNode" presStyleLbl="bgShp" presStyleIdx="0" presStyleCnt="3"/>
      <dgm:spPr bwMode="auto"/>
    </dgm:pt>
    <dgm:pt modelId="{4CC264A5-B5AD-4F1F-904E-7780573B0AFA}" type="pres">
      <dgm:prSet presAssocID="{0DD31F1C-B299-4754-9C2A-EB0D9AFD47C7}" presName="compChildNode" presStyleCnt="0"/>
      <dgm:spPr bwMode="auto"/>
    </dgm:pt>
    <dgm:pt modelId="{634FC379-FCFC-40A2-8B0D-F872EE5E7FF1}" type="pres">
      <dgm:prSet presAssocID="{0DD31F1C-B299-4754-9C2A-EB0D9AFD47C7}" presName="theInnerList" presStyleCnt="0"/>
      <dgm:spPr bwMode="auto"/>
    </dgm:pt>
    <dgm:pt modelId="{545CE22E-9464-4A70-8556-C2079BC1BF0E}" type="pres">
      <dgm:prSet presAssocID="{A6437EA9-53BD-4EBE-A0AF-1AEF25D6839D}" presName="childNode" presStyleLbl="node1" presStyleIdx="0" presStyleCnt="6">
        <dgm:presLayoutVars>
          <dgm:bulletEnabled val="1"/>
        </dgm:presLayoutVars>
      </dgm:prSet>
      <dgm:spPr bwMode="auto"/>
    </dgm:pt>
    <dgm:pt modelId="{DBDC59F3-1FF4-4075-A324-088BBBF969AE}" type="pres">
      <dgm:prSet presAssocID="{A6437EA9-53BD-4EBE-A0AF-1AEF25D6839D}" presName="aSpace2" presStyleCnt="0"/>
      <dgm:spPr bwMode="auto"/>
    </dgm:pt>
    <dgm:pt modelId="{F116BD40-999A-4D62-BD8C-3F46F21B7658}" type="pres">
      <dgm:prSet presAssocID="{EDC366E3-5BC5-4441-AA28-3D6225D91B0B}" presName="childNode" presStyleLbl="node1" presStyleIdx="1" presStyleCnt="6">
        <dgm:presLayoutVars>
          <dgm:bulletEnabled val="1"/>
        </dgm:presLayoutVars>
      </dgm:prSet>
      <dgm:spPr bwMode="auto"/>
    </dgm:pt>
    <dgm:pt modelId="{9CA2DED0-6DCC-4AE5-9705-B2314DBB878B}" type="pres">
      <dgm:prSet presAssocID="{0DD31F1C-B299-4754-9C2A-EB0D9AFD47C7}" presName="aSpace" presStyleCnt="0"/>
      <dgm:spPr bwMode="auto"/>
    </dgm:pt>
    <dgm:pt modelId="{17137B6F-2ED7-4B42-AEEE-9EDCCF426A31}" type="pres">
      <dgm:prSet presAssocID="{FD816A11-1D6F-4DEC-B7A8-58431BBAEE8D}" presName="compNode" presStyleCnt="0"/>
      <dgm:spPr bwMode="auto"/>
    </dgm:pt>
    <dgm:pt modelId="{54237295-6676-4686-908C-5BCE1972ABF1}" type="pres">
      <dgm:prSet presAssocID="{FD816A11-1D6F-4DEC-B7A8-58431BBAEE8D}" presName="aNode" presStyleLbl="bgShp" presStyleIdx="1" presStyleCnt="3"/>
      <dgm:spPr bwMode="auto"/>
    </dgm:pt>
    <dgm:pt modelId="{09B1DFDC-F591-4C83-9967-742D35543E20}" type="pres">
      <dgm:prSet presAssocID="{FD816A11-1D6F-4DEC-B7A8-58431BBAEE8D}" presName="textNode" presStyleLbl="bgShp" presStyleIdx="1" presStyleCnt="3"/>
      <dgm:spPr bwMode="auto"/>
    </dgm:pt>
    <dgm:pt modelId="{9E01A5E8-0AE3-46E9-8ABE-AF54B53E13EE}" type="pres">
      <dgm:prSet presAssocID="{FD816A11-1D6F-4DEC-B7A8-58431BBAEE8D}" presName="compChildNode" presStyleCnt="0"/>
      <dgm:spPr bwMode="auto"/>
    </dgm:pt>
    <dgm:pt modelId="{7673AFBA-5EC0-4853-AB5C-5F06A5CBF8F8}" type="pres">
      <dgm:prSet presAssocID="{FD816A11-1D6F-4DEC-B7A8-58431BBAEE8D}" presName="theInnerList" presStyleCnt="0"/>
      <dgm:spPr bwMode="auto"/>
    </dgm:pt>
    <dgm:pt modelId="{3F7E4A8E-AE2E-4BE8-9A01-077FBEB6C8DD}" type="pres">
      <dgm:prSet presAssocID="{82C016AA-59F5-491F-8509-1B00581C0B07}" presName="childNode" presStyleLbl="node1" presStyleIdx="2" presStyleCnt="6">
        <dgm:presLayoutVars>
          <dgm:bulletEnabled val="1"/>
        </dgm:presLayoutVars>
      </dgm:prSet>
      <dgm:spPr bwMode="auto"/>
    </dgm:pt>
    <dgm:pt modelId="{3222FC4B-33AA-4705-A197-B244322C102E}" type="pres">
      <dgm:prSet presAssocID="{82C016AA-59F5-491F-8509-1B00581C0B07}" presName="aSpace2" presStyleCnt="0"/>
      <dgm:spPr bwMode="auto"/>
    </dgm:pt>
    <dgm:pt modelId="{592960D9-580B-4CFA-B00E-BB25C250086A}" type="pres">
      <dgm:prSet presAssocID="{61E2593A-80DA-4383-80EA-D162618E256B}" presName="childNode" presStyleLbl="node1" presStyleIdx="3" presStyleCnt="6">
        <dgm:presLayoutVars>
          <dgm:bulletEnabled val="1"/>
        </dgm:presLayoutVars>
      </dgm:prSet>
      <dgm:spPr bwMode="auto"/>
    </dgm:pt>
    <dgm:pt modelId="{67A055BC-9557-4C1B-ACE6-29C04CEA03C6}" type="pres">
      <dgm:prSet presAssocID="{FD816A11-1D6F-4DEC-B7A8-58431BBAEE8D}" presName="aSpace" presStyleCnt="0"/>
      <dgm:spPr bwMode="auto"/>
    </dgm:pt>
    <dgm:pt modelId="{F48010D7-37AF-446F-83C0-39D2EC7149E2}" type="pres">
      <dgm:prSet presAssocID="{4574EE81-A070-40E5-8054-BEEBA31FB0C5}" presName="compNode" presStyleCnt="0"/>
      <dgm:spPr bwMode="auto"/>
    </dgm:pt>
    <dgm:pt modelId="{67500791-FBE1-4B39-B29B-968BCB65F551}" type="pres">
      <dgm:prSet presAssocID="{4574EE81-A070-40E5-8054-BEEBA31FB0C5}" presName="aNode" presStyleLbl="bgShp" presStyleIdx="2" presStyleCnt="3" custLinFactX="4488" custLinFactNeighborX="100000" custLinFactNeighborY="-4224"/>
      <dgm:spPr bwMode="auto"/>
    </dgm:pt>
    <dgm:pt modelId="{BA4357E3-825A-4B66-A58A-A5A47319AA6B}" type="pres">
      <dgm:prSet presAssocID="{4574EE81-A070-40E5-8054-BEEBA31FB0C5}" presName="textNode" presStyleLbl="bgShp" presStyleIdx="2" presStyleCnt="3"/>
      <dgm:spPr bwMode="auto"/>
    </dgm:pt>
    <dgm:pt modelId="{FED9F71F-A19C-41B8-9C08-85FCED46128D}" type="pres">
      <dgm:prSet presAssocID="{4574EE81-A070-40E5-8054-BEEBA31FB0C5}" presName="compChildNode" presStyleCnt="0"/>
      <dgm:spPr bwMode="auto"/>
    </dgm:pt>
    <dgm:pt modelId="{7B63D5F0-6210-4D8F-8DD8-C54A4828825A}" type="pres">
      <dgm:prSet presAssocID="{4574EE81-A070-40E5-8054-BEEBA31FB0C5}" presName="theInnerList" presStyleCnt="0"/>
      <dgm:spPr bwMode="auto"/>
    </dgm:pt>
    <dgm:pt modelId="{AF011572-8BDD-49BB-B319-AB35530A4FE7}" type="pres">
      <dgm:prSet presAssocID="{532552AB-122B-45AE-92F7-02679C707536}" presName="childNode" presStyleLbl="node1" presStyleIdx="4" presStyleCnt="6">
        <dgm:presLayoutVars>
          <dgm:bulletEnabled val="1"/>
        </dgm:presLayoutVars>
      </dgm:prSet>
      <dgm:spPr bwMode="auto"/>
    </dgm:pt>
    <dgm:pt modelId="{61101C8A-8D4A-45D6-A17A-747075CC5C31}" type="pres">
      <dgm:prSet presAssocID="{532552AB-122B-45AE-92F7-02679C707536}" presName="aSpace2" presStyleCnt="0"/>
      <dgm:spPr bwMode="auto"/>
    </dgm:pt>
    <dgm:pt modelId="{2D67BB7F-FE30-4072-A5F6-BDC0E7D7305C}" type="pres">
      <dgm:prSet presAssocID="{AD8C7A0B-624F-4161-9B4B-B766E55A0C94}" presName="childNode" presStyleLbl="node1" presStyleIdx="5" presStyleCnt="6">
        <dgm:presLayoutVars>
          <dgm:bulletEnabled val="1"/>
        </dgm:presLayoutVars>
      </dgm:prSet>
      <dgm:spPr bwMode="auto"/>
    </dgm:pt>
  </dgm:ptLst>
  <dgm:cxnLst>
    <dgm:cxn modelId="{E09C6202-0693-4505-8FFF-562CC8AE23DF}" type="presOf" srcId="{0DD31F1C-B299-4754-9C2A-EB0D9AFD47C7}" destId="{4C1A739C-2629-43F6-962A-254ABD6844C3}" srcOrd="1" destOrd="0" presId="urn:microsoft.com/office/officeart/2005/8/layout/lProcess2"/>
    <dgm:cxn modelId="{C35B7007-3F85-4820-9B36-B0218431C19A}" srcId="{B41F906B-2180-4934-91DB-BEE0DFA99076}" destId="{0DD31F1C-B299-4754-9C2A-EB0D9AFD47C7}" srcOrd="0" destOrd="0" parTransId="{5971C184-A303-48BA-9585-5B2F1353584B}" sibTransId="{6F5027FC-638A-4AE5-9B5D-806E670420E5}"/>
    <dgm:cxn modelId="{0D84440C-F6BA-4953-8589-84795D17DC84}" type="presOf" srcId="{B41F906B-2180-4934-91DB-BEE0DFA99076}" destId="{10A5FCFD-9EA2-4428-BDB0-8171CC5D0C5B}" srcOrd="0" destOrd="0" presId="urn:microsoft.com/office/officeart/2005/8/layout/lProcess2"/>
    <dgm:cxn modelId="{2E8C0C13-C7B1-49A7-A995-466E0E6CBAA4}" srcId="{B41F906B-2180-4934-91DB-BEE0DFA99076}" destId="{FD816A11-1D6F-4DEC-B7A8-58431BBAEE8D}" srcOrd="1" destOrd="0" parTransId="{7A4B9887-6553-40FD-B956-19812684E981}" sibTransId="{518CA8D9-B232-4972-B3DD-1A02D800A655}"/>
    <dgm:cxn modelId="{8B076721-C455-4B11-867D-7742EA461FC8}" srcId="{4574EE81-A070-40E5-8054-BEEBA31FB0C5}" destId="{AD8C7A0B-624F-4161-9B4B-B766E55A0C94}" srcOrd="1" destOrd="0" parTransId="{A4D5566B-3EAA-4602-BF7D-DCB3DA80F89E}" sibTransId="{E21CD585-34D8-4527-B103-33FA37865E1E}"/>
    <dgm:cxn modelId="{F1C5F827-8384-4E86-B6CE-08EB593E8F67}" type="presOf" srcId="{FD816A11-1D6F-4DEC-B7A8-58431BBAEE8D}" destId="{09B1DFDC-F591-4C83-9967-742D35543E20}" srcOrd="1" destOrd="0" presId="urn:microsoft.com/office/officeart/2005/8/layout/lProcess2"/>
    <dgm:cxn modelId="{355C7934-60DC-4941-AAB9-EC83E154FDA8}" type="presOf" srcId="{4574EE81-A070-40E5-8054-BEEBA31FB0C5}" destId="{BA4357E3-825A-4B66-A58A-A5A47319AA6B}" srcOrd="1" destOrd="0" presId="urn:microsoft.com/office/officeart/2005/8/layout/lProcess2"/>
    <dgm:cxn modelId="{57CE575F-1CD4-4050-BA3E-10561D148298}" type="presOf" srcId="{0DD31F1C-B299-4754-9C2A-EB0D9AFD47C7}" destId="{5B9907AC-DA98-4C77-9D7D-168829CDC6D2}" srcOrd="0" destOrd="0" presId="urn:microsoft.com/office/officeart/2005/8/layout/lProcess2"/>
    <dgm:cxn modelId="{CBEF7660-EA64-42A3-ABDC-E12C465BB7E7}" srcId="{B41F906B-2180-4934-91DB-BEE0DFA99076}" destId="{4574EE81-A070-40E5-8054-BEEBA31FB0C5}" srcOrd="2" destOrd="0" parTransId="{A8DA3B10-8801-4379-BD90-8B7912B284D1}" sibTransId="{E2E17AED-4BCB-4347-8092-86E3A2B499CD}"/>
    <dgm:cxn modelId="{EADD2A68-EF8C-49FC-88A8-E5EEA2712F50}" srcId="{FD816A11-1D6F-4DEC-B7A8-58431BBAEE8D}" destId="{61E2593A-80DA-4383-80EA-D162618E256B}" srcOrd="1" destOrd="0" parTransId="{E8F9058C-C1E1-420E-A69A-62A97E8D71C9}" sibTransId="{6B3596F6-C0FB-4966-AB96-55F83EAC356C}"/>
    <dgm:cxn modelId="{7F42C26C-498A-41C5-8262-C6E6931779E9}" type="presOf" srcId="{A6437EA9-53BD-4EBE-A0AF-1AEF25D6839D}" destId="{545CE22E-9464-4A70-8556-C2079BC1BF0E}" srcOrd="0" destOrd="0" presId="urn:microsoft.com/office/officeart/2005/8/layout/lProcess2"/>
    <dgm:cxn modelId="{95956C72-079F-4F54-BF86-6C1DDFBAEF33}" srcId="{0DD31F1C-B299-4754-9C2A-EB0D9AFD47C7}" destId="{A6437EA9-53BD-4EBE-A0AF-1AEF25D6839D}" srcOrd="0" destOrd="0" parTransId="{8F38DD3D-D208-47FE-9502-2D0CD9E3A74F}" sibTransId="{19BCB306-A15B-434E-A344-51BFDC8318D0}"/>
    <dgm:cxn modelId="{5C66C673-1C38-4A22-A32E-688D0AD93616}" type="presOf" srcId="{EDC366E3-5BC5-4441-AA28-3D6225D91B0B}" destId="{F116BD40-999A-4D62-BD8C-3F46F21B7658}" srcOrd="0" destOrd="0" presId="urn:microsoft.com/office/officeart/2005/8/layout/lProcess2"/>
    <dgm:cxn modelId="{38ABBB56-F9DD-424E-A9EE-2CA386BFE0D1}" type="presOf" srcId="{4574EE81-A070-40E5-8054-BEEBA31FB0C5}" destId="{67500791-FBE1-4B39-B29B-968BCB65F551}" srcOrd="0" destOrd="0" presId="urn:microsoft.com/office/officeart/2005/8/layout/lProcess2"/>
    <dgm:cxn modelId="{77D8537D-DDCB-49CD-A332-23E2A84B3A74}" type="presOf" srcId="{AD8C7A0B-624F-4161-9B4B-B766E55A0C94}" destId="{2D67BB7F-FE30-4072-A5F6-BDC0E7D7305C}" srcOrd="0" destOrd="0" presId="urn:microsoft.com/office/officeart/2005/8/layout/lProcess2"/>
    <dgm:cxn modelId="{2B433887-671E-4DEC-8773-F3F1222126FA}" srcId="{FD816A11-1D6F-4DEC-B7A8-58431BBAEE8D}" destId="{82C016AA-59F5-491F-8509-1B00581C0B07}" srcOrd="0" destOrd="0" parTransId="{4B3759FF-7473-4D09-84BF-E910CD82F4BD}" sibTransId="{6714A69B-EE1A-487C-9E8F-2FE561C3EF88}"/>
    <dgm:cxn modelId="{2B0D8996-1B17-421E-83B5-83ED50B544B9}" type="presOf" srcId="{61E2593A-80DA-4383-80EA-D162618E256B}" destId="{592960D9-580B-4CFA-B00E-BB25C250086A}" srcOrd="0" destOrd="0" presId="urn:microsoft.com/office/officeart/2005/8/layout/lProcess2"/>
    <dgm:cxn modelId="{8DC8BCAF-4FA2-4B1D-ABDA-4BAED39C9C0D}" type="presOf" srcId="{FD816A11-1D6F-4DEC-B7A8-58431BBAEE8D}" destId="{54237295-6676-4686-908C-5BCE1972ABF1}" srcOrd="0" destOrd="0" presId="urn:microsoft.com/office/officeart/2005/8/layout/lProcess2"/>
    <dgm:cxn modelId="{2ED01ABA-8F84-4861-A486-EA6927130AD1}" type="presOf" srcId="{532552AB-122B-45AE-92F7-02679C707536}" destId="{AF011572-8BDD-49BB-B319-AB35530A4FE7}" srcOrd="0" destOrd="0" presId="urn:microsoft.com/office/officeart/2005/8/layout/lProcess2"/>
    <dgm:cxn modelId="{6091B0BA-7D34-44EC-BB1E-5783E8E0E3F6}" srcId="{4574EE81-A070-40E5-8054-BEEBA31FB0C5}" destId="{532552AB-122B-45AE-92F7-02679C707536}" srcOrd="0" destOrd="0" parTransId="{49CA2A72-8081-4434-BF6C-8D35E0DAF337}" sibTransId="{88722AC9-A850-4583-9E27-F9CD4DC3AD37}"/>
    <dgm:cxn modelId="{7F5EDCBC-89DB-4276-914B-D66CFA5E544E}" srcId="{0DD31F1C-B299-4754-9C2A-EB0D9AFD47C7}" destId="{EDC366E3-5BC5-4441-AA28-3D6225D91B0B}" srcOrd="1" destOrd="0" parTransId="{CA0E11AA-7877-4A40-9791-F5B562B5F938}" sibTransId="{CB34462C-5D59-4B8E-AA7B-0FF1B0E3EEFD}"/>
    <dgm:cxn modelId="{6ED915ED-CA40-4A5B-BD8A-CDF4FF349F28}" type="presOf" srcId="{82C016AA-59F5-491F-8509-1B00581C0B07}" destId="{3F7E4A8E-AE2E-4BE8-9A01-077FBEB6C8DD}" srcOrd="0" destOrd="0" presId="urn:microsoft.com/office/officeart/2005/8/layout/lProcess2"/>
    <dgm:cxn modelId="{44B15A21-688C-414A-9C44-9CEFB07C61D3}" type="presParOf" srcId="{10A5FCFD-9EA2-4428-BDB0-8171CC5D0C5B}" destId="{20F6E06B-05EA-4491-8645-A374427B01E2}" srcOrd="0" destOrd="0" presId="urn:microsoft.com/office/officeart/2005/8/layout/lProcess2"/>
    <dgm:cxn modelId="{1658F9B5-08BF-452D-8986-074B8E4E5A78}" type="presParOf" srcId="{20F6E06B-05EA-4491-8645-A374427B01E2}" destId="{5B9907AC-DA98-4C77-9D7D-168829CDC6D2}" srcOrd="0" destOrd="0" presId="urn:microsoft.com/office/officeart/2005/8/layout/lProcess2"/>
    <dgm:cxn modelId="{7690BDDD-3559-4DC3-AC66-C1C2D64AEED0}" type="presParOf" srcId="{20F6E06B-05EA-4491-8645-A374427B01E2}" destId="{4C1A739C-2629-43F6-962A-254ABD6844C3}" srcOrd="1" destOrd="0" presId="urn:microsoft.com/office/officeart/2005/8/layout/lProcess2"/>
    <dgm:cxn modelId="{D3C08495-86EF-4379-8AD6-41463CD2BCF9}" type="presParOf" srcId="{20F6E06B-05EA-4491-8645-A374427B01E2}" destId="{4CC264A5-B5AD-4F1F-904E-7780573B0AFA}" srcOrd="2" destOrd="0" presId="urn:microsoft.com/office/officeart/2005/8/layout/lProcess2"/>
    <dgm:cxn modelId="{C0314C95-D415-40A1-B217-56900CC33C89}" type="presParOf" srcId="{4CC264A5-B5AD-4F1F-904E-7780573B0AFA}" destId="{634FC379-FCFC-40A2-8B0D-F872EE5E7FF1}" srcOrd="0" destOrd="0" presId="urn:microsoft.com/office/officeart/2005/8/layout/lProcess2"/>
    <dgm:cxn modelId="{E6AD83F0-35B1-4DB0-ADE6-541F278C4198}" type="presParOf" srcId="{634FC379-FCFC-40A2-8B0D-F872EE5E7FF1}" destId="{545CE22E-9464-4A70-8556-C2079BC1BF0E}" srcOrd="0" destOrd="0" presId="urn:microsoft.com/office/officeart/2005/8/layout/lProcess2"/>
    <dgm:cxn modelId="{C8F215A0-CE53-4FA2-9B12-F4C6DF5BA73F}" type="presParOf" srcId="{634FC379-FCFC-40A2-8B0D-F872EE5E7FF1}" destId="{DBDC59F3-1FF4-4075-A324-088BBBF969AE}" srcOrd="1" destOrd="0" presId="urn:microsoft.com/office/officeart/2005/8/layout/lProcess2"/>
    <dgm:cxn modelId="{E237F0F9-19F0-4EE9-8572-23B035A60E16}" type="presParOf" srcId="{634FC379-FCFC-40A2-8B0D-F872EE5E7FF1}" destId="{F116BD40-999A-4D62-BD8C-3F46F21B7658}" srcOrd="2" destOrd="0" presId="urn:microsoft.com/office/officeart/2005/8/layout/lProcess2"/>
    <dgm:cxn modelId="{435DE8B7-A938-4033-8D84-FE99174B1F38}" type="presParOf" srcId="{10A5FCFD-9EA2-4428-BDB0-8171CC5D0C5B}" destId="{9CA2DED0-6DCC-4AE5-9705-B2314DBB878B}" srcOrd="1" destOrd="0" presId="urn:microsoft.com/office/officeart/2005/8/layout/lProcess2"/>
    <dgm:cxn modelId="{3D8167C0-E4C9-48E8-A5CD-3FE3A94E4242}" type="presParOf" srcId="{10A5FCFD-9EA2-4428-BDB0-8171CC5D0C5B}" destId="{17137B6F-2ED7-4B42-AEEE-9EDCCF426A31}" srcOrd="2" destOrd="0" presId="urn:microsoft.com/office/officeart/2005/8/layout/lProcess2"/>
    <dgm:cxn modelId="{62069E59-CA39-4543-BA82-96B451B195FE}" type="presParOf" srcId="{17137B6F-2ED7-4B42-AEEE-9EDCCF426A31}" destId="{54237295-6676-4686-908C-5BCE1972ABF1}" srcOrd="0" destOrd="0" presId="urn:microsoft.com/office/officeart/2005/8/layout/lProcess2"/>
    <dgm:cxn modelId="{330ACA56-8E24-4080-A8A1-9E736DE949F9}" type="presParOf" srcId="{17137B6F-2ED7-4B42-AEEE-9EDCCF426A31}" destId="{09B1DFDC-F591-4C83-9967-742D35543E20}" srcOrd="1" destOrd="0" presId="urn:microsoft.com/office/officeart/2005/8/layout/lProcess2"/>
    <dgm:cxn modelId="{B17B0AD5-C380-4769-AC97-D77ED0F1F926}" type="presParOf" srcId="{17137B6F-2ED7-4B42-AEEE-9EDCCF426A31}" destId="{9E01A5E8-0AE3-46E9-8ABE-AF54B53E13EE}" srcOrd="2" destOrd="0" presId="urn:microsoft.com/office/officeart/2005/8/layout/lProcess2"/>
    <dgm:cxn modelId="{814318FF-6AC4-4C73-AB51-954F52D560FC}" type="presParOf" srcId="{9E01A5E8-0AE3-46E9-8ABE-AF54B53E13EE}" destId="{7673AFBA-5EC0-4853-AB5C-5F06A5CBF8F8}" srcOrd="0" destOrd="0" presId="urn:microsoft.com/office/officeart/2005/8/layout/lProcess2"/>
    <dgm:cxn modelId="{603A5DD2-65DA-4901-998F-DF4F24B27F05}" type="presParOf" srcId="{7673AFBA-5EC0-4853-AB5C-5F06A5CBF8F8}" destId="{3F7E4A8E-AE2E-4BE8-9A01-077FBEB6C8DD}" srcOrd="0" destOrd="0" presId="urn:microsoft.com/office/officeart/2005/8/layout/lProcess2"/>
    <dgm:cxn modelId="{B872F597-8A3C-4361-9548-7DBD9B4C04F8}" type="presParOf" srcId="{7673AFBA-5EC0-4853-AB5C-5F06A5CBF8F8}" destId="{3222FC4B-33AA-4705-A197-B244322C102E}" srcOrd="1" destOrd="0" presId="urn:microsoft.com/office/officeart/2005/8/layout/lProcess2"/>
    <dgm:cxn modelId="{E018D813-F2EB-4F6A-AABA-77284B5C56FA}" type="presParOf" srcId="{7673AFBA-5EC0-4853-AB5C-5F06A5CBF8F8}" destId="{592960D9-580B-4CFA-B00E-BB25C250086A}" srcOrd="2" destOrd="0" presId="urn:microsoft.com/office/officeart/2005/8/layout/lProcess2"/>
    <dgm:cxn modelId="{01C3211F-733E-42CA-9C15-3EAC6B90E6F5}" type="presParOf" srcId="{10A5FCFD-9EA2-4428-BDB0-8171CC5D0C5B}" destId="{67A055BC-9557-4C1B-ACE6-29C04CEA03C6}" srcOrd="3" destOrd="0" presId="urn:microsoft.com/office/officeart/2005/8/layout/lProcess2"/>
    <dgm:cxn modelId="{1593A88D-0FE7-40F0-91E3-EC6470863D1F}" type="presParOf" srcId="{10A5FCFD-9EA2-4428-BDB0-8171CC5D0C5B}" destId="{F48010D7-37AF-446F-83C0-39D2EC7149E2}" srcOrd="4" destOrd="0" presId="urn:microsoft.com/office/officeart/2005/8/layout/lProcess2"/>
    <dgm:cxn modelId="{40A237F0-5F69-4F35-B105-DF030A0B33AC}" type="presParOf" srcId="{F48010D7-37AF-446F-83C0-39D2EC7149E2}" destId="{67500791-FBE1-4B39-B29B-968BCB65F551}" srcOrd="0" destOrd="0" presId="urn:microsoft.com/office/officeart/2005/8/layout/lProcess2"/>
    <dgm:cxn modelId="{3E9F1262-84C5-4B2D-BF61-87466FFAA84A}" type="presParOf" srcId="{F48010D7-37AF-446F-83C0-39D2EC7149E2}" destId="{BA4357E3-825A-4B66-A58A-A5A47319AA6B}" srcOrd="1" destOrd="0" presId="urn:microsoft.com/office/officeart/2005/8/layout/lProcess2"/>
    <dgm:cxn modelId="{3C1C1482-C765-4DBB-AEF4-1902A18A39CD}" type="presParOf" srcId="{F48010D7-37AF-446F-83C0-39D2EC7149E2}" destId="{FED9F71F-A19C-41B8-9C08-85FCED46128D}" srcOrd="2" destOrd="0" presId="urn:microsoft.com/office/officeart/2005/8/layout/lProcess2"/>
    <dgm:cxn modelId="{F2582E90-B109-4D3F-AE8A-0B3837A83D75}" type="presParOf" srcId="{FED9F71F-A19C-41B8-9C08-85FCED46128D}" destId="{7B63D5F0-6210-4D8F-8DD8-C54A4828825A}" srcOrd="0" destOrd="0" presId="urn:microsoft.com/office/officeart/2005/8/layout/lProcess2"/>
    <dgm:cxn modelId="{734FD0D9-8470-492F-AE5B-5AAEC4C48D2F}" type="presParOf" srcId="{7B63D5F0-6210-4D8F-8DD8-C54A4828825A}" destId="{AF011572-8BDD-49BB-B319-AB35530A4FE7}" srcOrd="0" destOrd="0" presId="urn:microsoft.com/office/officeart/2005/8/layout/lProcess2"/>
    <dgm:cxn modelId="{0D0D6555-D8F1-4EA9-AEDD-C4C8AE5908DF}" type="presParOf" srcId="{7B63D5F0-6210-4D8F-8DD8-C54A4828825A}" destId="{61101C8A-8D4A-45D6-A17A-747075CC5C31}" srcOrd="1" destOrd="0" presId="urn:microsoft.com/office/officeart/2005/8/layout/lProcess2"/>
    <dgm:cxn modelId="{098927A0-CBDE-4221-B7AF-6DCEE58051CD}" type="presParOf" srcId="{7B63D5F0-6210-4D8F-8DD8-C54A4828825A}" destId="{2D67BB7F-FE30-4072-A5F6-BDC0E7D7305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7C1755-53CE-4811-ACCE-898627F97789}">
      <dsp:nvSpPr>
        <dsp:cNvPr id="0" name=""/>
        <dsp:cNvSpPr/>
      </dsp:nvSpPr>
      <dsp:spPr bwMode="auto">
        <a:xfrm>
          <a:off x="1064577" y="0"/>
          <a:ext cx="1613624" cy="806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500" b="1" kern="1200">
              <a:latin typeface="Times New Roman"/>
              <a:cs typeface="Times New Roman"/>
            </a:rPr>
            <a:t>НДФЛ </a:t>
          </a:r>
          <a:endParaRPr kern="120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100" b="1" kern="1200">
              <a:latin typeface="Times New Roman"/>
              <a:cs typeface="Times New Roman"/>
            </a:rPr>
            <a:t>в т.ч. доп. норматив отчислений от НДФЛ</a:t>
          </a:r>
          <a:endParaRPr sz="1100" kern="1200"/>
        </a:p>
      </dsp:txBody>
      <dsp:txXfrm>
        <a:off x="1088208" y="23631"/>
        <a:ext cx="1566362" cy="759550"/>
      </dsp:txXfrm>
    </dsp:sp>
    <dsp:sp modelId="{04A40041-15BA-47EA-B4A5-449A3E5D7781}">
      <dsp:nvSpPr>
        <dsp:cNvPr id="0" name=""/>
        <dsp:cNvSpPr/>
      </dsp:nvSpPr>
      <dsp:spPr bwMode="auto">
        <a:xfrm>
          <a:off x="1180220" y="806812"/>
          <a:ext cx="91440" cy="606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6617"/>
              </a:lnTo>
              <a:lnTo>
                <a:pt x="130031" y="60661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20DA7-79F6-424B-BB82-E052AF969CDF}">
      <dsp:nvSpPr>
        <dsp:cNvPr id="0" name=""/>
        <dsp:cNvSpPr/>
      </dsp:nvSpPr>
      <dsp:spPr bwMode="auto">
        <a:xfrm>
          <a:off x="1310252" y="1010023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892 969,7 тыс. руб</a:t>
          </a:r>
          <a:r>
            <a:rPr lang="ru-RU" sz="1000" kern="1200" dirty="0">
              <a:solidFill>
                <a:schemeClr val="bg1"/>
              </a:solidFill>
              <a:latin typeface="Times New Roman"/>
              <a:cs typeface="Times New Roman"/>
            </a:rPr>
            <a:t>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1000" b="1" kern="1200" dirty="0">
            <a:latin typeface="Times New Roman"/>
            <a:cs typeface="Times New Roman"/>
          </a:endParaRPr>
        </a:p>
      </dsp:txBody>
      <dsp:txXfrm>
        <a:off x="1333883" y="1033654"/>
        <a:ext cx="1243637" cy="759550"/>
      </dsp:txXfrm>
    </dsp:sp>
    <dsp:sp modelId="{65F084D9-D922-4CB8-9D88-0602A9876423}">
      <dsp:nvSpPr>
        <dsp:cNvPr id="0" name=""/>
        <dsp:cNvSpPr/>
      </dsp:nvSpPr>
      <dsp:spPr bwMode="auto">
        <a:xfrm>
          <a:off x="1180220" y="806812"/>
          <a:ext cx="91440" cy="16151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15132"/>
              </a:lnTo>
              <a:lnTo>
                <a:pt x="130031" y="161513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65B8BC-F08C-422C-8A0E-B05D0B15FE11}">
      <dsp:nvSpPr>
        <dsp:cNvPr id="0" name=""/>
        <dsp:cNvSpPr/>
      </dsp:nvSpPr>
      <dsp:spPr bwMode="auto">
        <a:xfrm>
          <a:off x="1310252" y="2018538"/>
          <a:ext cx="130935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815 849,6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91,37%</a:t>
          </a:r>
          <a:endParaRPr sz="1000" kern="1200" dirty="0">
            <a:solidFill>
              <a:schemeClr val="bg1"/>
            </a:solidFill>
          </a:endParaRPr>
        </a:p>
      </dsp:txBody>
      <dsp:txXfrm>
        <a:off x="1333883" y="2042169"/>
        <a:ext cx="1262097" cy="759550"/>
      </dsp:txXfrm>
    </dsp:sp>
    <dsp:sp modelId="{A122140F-6C07-4EF6-8CF8-5CE7A2644351}">
      <dsp:nvSpPr>
        <dsp:cNvPr id="0" name=""/>
        <dsp:cNvSpPr/>
      </dsp:nvSpPr>
      <dsp:spPr bwMode="auto">
        <a:xfrm>
          <a:off x="1180220" y="806812"/>
          <a:ext cx="91440" cy="26236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3648"/>
              </a:lnTo>
              <a:lnTo>
                <a:pt x="130031" y="262364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A88C23-6901-460E-A3FB-64BA2FB9E88D}">
      <dsp:nvSpPr>
        <dsp:cNvPr id="0" name=""/>
        <dsp:cNvSpPr/>
      </dsp:nvSpPr>
      <dsp:spPr bwMode="auto">
        <a:xfrm>
          <a:off x="1310252" y="3027054"/>
          <a:ext cx="1302814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792 046,1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97,09%</a:t>
          </a:r>
          <a:endParaRPr sz="1000" kern="1200" dirty="0">
            <a:solidFill>
              <a:schemeClr val="bg1"/>
            </a:solidFill>
          </a:endParaRPr>
        </a:p>
      </dsp:txBody>
      <dsp:txXfrm>
        <a:off x="1333883" y="3050685"/>
        <a:ext cx="1255552" cy="759550"/>
      </dsp:txXfrm>
    </dsp:sp>
    <dsp:sp modelId="{61A0A87A-71A0-4AA8-953F-0CD5D1B1B1BB}">
      <dsp:nvSpPr>
        <dsp:cNvPr id="0" name=""/>
        <dsp:cNvSpPr/>
      </dsp:nvSpPr>
      <dsp:spPr bwMode="auto">
        <a:xfrm>
          <a:off x="1180220" y="806812"/>
          <a:ext cx="91440" cy="36321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32163"/>
              </a:lnTo>
              <a:lnTo>
                <a:pt x="130031" y="363216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713C7-BEFC-49D4-ACD5-5BE8D2F7239A}">
      <dsp:nvSpPr>
        <dsp:cNvPr id="0" name=""/>
        <dsp:cNvSpPr/>
      </dsp:nvSpPr>
      <dsp:spPr bwMode="auto">
        <a:xfrm>
          <a:off x="1310252" y="4035570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745 195,8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94,09%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1000" kern="1200" dirty="0">
            <a:latin typeface="Times New Roman"/>
            <a:cs typeface="Times New Roman"/>
          </a:endParaRPr>
        </a:p>
      </dsp:txBody>
      <dsp:txXfrm>
        <a:off x="1333883" y="4059201"/>
        <a:ext cx="1243637" cy="759550"/>
      </dsp:txXfrm>
    </dsp:sp>
    <dsp:sp modelId="{EDF8DC4B-2CCD-42EE-B826-44FAA62DACFF}">
      <dsp:nvSpPr>
        <dsp:cNvPr id="0" name=""/>
        <dsp:cNvSpPr/>
      </dsp:nvSpPr>
      <dsp:spPr bwMode="auto">
        <a:xfrm>
          <a:off x="1180220" y="806812"/>
          <a:ext cx="91440" cy="46406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40679"/>
              </a:lnTo>
              <a:lnTo>
                <a:pt x="130031" y="464067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7D67B-45DC-49A9-9857-4F00F7D5E383}">
      <dsp:nvSpPr>
        <dsp:cNvPr id="0" name=""/>
        <dsp:cNvSpPr/>
      </dsp:nvSpPr>
      <dsp:spPr bwMode="auto">
        <a:xfrm>
          <a:off x="1310252" y="5044085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774 160,9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103,89%</a:t>
          </a:r>
          <a:endParaRPr sz="1000" kern="1200" dirty="0">
            <a:solidFill>
              <a:schemeClr val="bg1"/>
            </a:solidFill>
          </a:endParaRPr>
        </a:p>
      </dsp:txBody>
      <dsp:txXfrm>
        <a:off x="1333883" y="5067716"/>
        <a:ext cx="1243637" cy="759550"/>
      </dsp:txXfrm>
    </dsp:sp>
    <dsp:sp modelId="{BD7DA21A-8B02-4DE1-8237-F278F743281F}">
      <dsp:nvSpPr>
        <dsp:cNvPr id="0" name=""/>
        <dsp:cNvSpPr/>
      </dsp:nvSpPr>
      <dsp:spPr bwMode="auto">
        <a:xfrm>
          <a:off x="3081608" y="0"/>
          <a:ext cx="1613624" cy="806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500" b="1" kern="1200">
              <a:latin typeface="Times New Roman"/>
              <a:cs typeface="Times New Roman"/>
            </a:rPr>
            <a:t>Акцизы</a:t>
          </a:r>
          <a:endParaRPr kern="1200"/>
        </a:p>
      </dsp:txBody>
      <dsp:txXfrm>
        <a:off x="3105239" y="23631"/>
        <a:ext cx="1566362" cy="759550"/>
      </dsp:txXfrm>
    </dsp:sp>
    <dsp:sp modelId="{7AC0E5F1-D303-4D23-809C-61A77A802063}">
      <dsp:nvSpPr>
        <dsp:cNvPr id="0" name=""/>
        <dsp:cNvSpPr/>
      </dsp:nvSpPr>
      <dsp:spPr bwMode="auto">
        <a:xfrm>
          <a:off x="3197251" y="806812"/>
          <a:ext cx="91440" cy="606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6617"/>
              </a:lnTo>
              <a:lnTo>
                <a:pt x="130031" y="60661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091C17-E545-4781-AB57-AB5287EC2B34}">
      <dsp:nvSpPr>
        <dsp:cNvPr id="0" name=""/>
        <dsp:cNvSpPr/>
      </dsp:nvSpPr>
      <dsp:spPr bwMode="auto">
        <a:xfrm>
          <a:off x="3327283" y="1010023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8 001,3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1000" b="1" kern="1200" dirty="0">
            <a:latin typeface="Times New Roman"/>
            <a:cs typeface="Times New Roman"/>
          </a:endParaRPr>
        </a:p>
      </dsp:txBody>
      <dsp:txXfrm>
        <a:off x="3350914" y="1033654"/>
        <a:ext cx="1243637" cy="759550"/>
      </dsp:txXfrm>
    </dsp:sp>
    <dsp:sp modelId="{B2E4534B-AF03-49F7-A139-626C60E6314C}">
      <dsp:nvSpPr>
        <dsp:cNvPr id="0" name=""/>
        <dsp:cNvSpPr/>
      </dsp:nvSpPr>
      <dsp:spPr bwMode="auto">
        <a:xfrm>
          <a:off x="3197251" y="806812"/>
          <a:ext cx="91440" cy="16151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15132"/>
              </a:lnTo>
              <a:lnTo>
                <a:pt x="130031" y="161513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62A72-B2A9-42CA-BBB5-7B8CA3E8BF0B}">
      <dsp:nvSpPr>
        <dsp:cNvPr id="0" name=""/>
        <dsp:cNvSpPr/>
      </dsp:nvSpPr>
      <dsp:spPr bwMode="auto">
        <a:xfrm>
          <a:off x="3327283" y="2018538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8 563,0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107,02%</a:t>
          </a:r>
          <a:endParaRPr sz="1000" kern="1200" dirty="0">
            <a:solidFill>
              <a:schemeClr val="bg1"/>
            </a:solidFill>
          </a:endParaRPr>
        </a:p>
      </dsp:txBody>
      <dsp:txXfrm>
        <a:off x="3350914" y="2042169"/>
        <a:ext cx="1243637" cy="759550"/>
      </dsp:txXfrm>
    </dsp:sp>
    <dsp:sp modelId="{615B9A73-CC34-4413-9025-AD9BCB8B04F3}">
      <dsp:nvSpPr>
        <dsp:cNvPr id="0" name=""/>
        <dsp:cNvSpPr/>
      </dsp:nvSpPr>
      <dsp:spPr bwMode="auto">
        <a:xfrm>
          <a:off x="3197251" y="806812"/>
          <a:ext cx="91440" cy="26236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3648"/>
              </a:lnTo>
              <a:lnTo>
                <a:pt x="130031" y="262364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9A24E-1749-4B4C-8633-ED775E2CED3F}">
      <dsp:nvSpPr>
        <dsp:cNvPr id="0" name=""/>
        <dsp:cNvSpPr/>
      </dsp:nvSpPr>
      <dsp:spPr bwMode="auto">
        <a:xfrm>
          <a:off x="3327283" y="3027054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9 113,0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106,43%</a:t>
          </a:r>
          <a:endParaRPr sz="1000" kern="1200" dirty="0">
            <a:solidFill>
              <a:schemeClr val="bg1"/>
            </a:solidFill>
          </a:endParaRPr>
        </a:p>
      </dsp:txBody>
      <dsp:txXfrm>
        <a:off x="3350914" y="3050685"/>
        <a:ext cx="1243637" cy="759550"/>
      </dsp:txXfrm>
    </dsp:sp>
    <dsp:sp modelId="{78C99F5E-7069-45C7-B81C-DA56C7C9E450}">
      <dsp:nvSpPr>
        <dsp:cNvPr id="0" name=""/>
        <dsp:cNvSpPr/>
      </dsp:nvSpPr>
      <dsp:spPr bwMode="auto">
        <a:xfrm>
          <a:off x="3197251" y="806812"/>
          <a:ext cx="91440" cy="36321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32163"/>
              </a:lnTo>
              <a:lnTo>
                <a:pt x="130031" y="363216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DDD14A-8A80-40AF-ADB9-AD597A6A2A3D}">
      <dsp:nvSpPr>
        <dsp:cNvPr id="0" name=""/>
        <dsp:cNvSpPr/>
      </dsp:nvSpPr>
      <dsp:spPr bwMode="auto">
        <a:xfrm>
          <a:off x="3327283" y="4035570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9 479,0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104,02%</a:t>
          </a:r>
          <a:endParaRPr sz="1000" kern="1200" dirty="0">
            <a:solidFill>
              <a:schemeClr val="bg1"/>
            </a:solidFill>
          </a:endParaRPr>
        </a:p>
      </dsp:txBody>
      <dsp:txXfrm>
        <a:off x="3350914" y="4059201"/>
        <a:ext cx="1243637" cy="759550"/>
      </dsp:txXfrm>
    </dsp:sp>
    <dsp:sp modelId="{37C8BB01-8E03-406E-9F6E-7AA4A16317AF}">
      <dsp:nvSpPr>
        <dsp:cNvPr id="0" name=""/>
        <dsp:cNvSpPr/>
      </dsp:nvSpPr>
      <dsp:spPr bwMode="auto">
        <a:xfrm>
          <a:off x="3197251" y="806812"/>
          <a:ext cx="91440" cy="46406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40679"/>
              </a:lnTo>
              <a:lnTo>
                <a:pt x="130031" y="464067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0022AB-2A48-45DF-B968-FB93E857C640}">
      <dsp:nvSpPr>
        <dsp:cNvPr id="0" name=""/>
        <dsp:cNvSpPr/>
      </dsp:nvSpPr>
      <dsp:spPr bwMode="auto">
        <a:xfrm>
          <a:off x="3327283" y="5044085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9 857,0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103,99%</a:t>
          </a:r>
          <a:endParaRPr sz="1000" kern="1200" dirty="0">
            <a:solidFill>
              <a:schemeClr val="bg1"/>
            </a:solidFill>
          </a:endParaRPr>
        </a:p>
      </dsp:txBody>
      <dsp:txXfrm>
        <a:off x="3350914" y="5067716"/>
        <a:ext cx="1243637" cy="759550"/>
      </dsp:txXfrm>
    </dsp:sp>
    <dsp:sp modelId="{9D8FD467-FF76-41A1-96EC-72DEDC6C34FC}">
      <dsp:nvSpPr>
        <dsp:cNvPr id="0" name=""/>
        <dsp:cNvSpPr/>
      </dsp:nvSpPr>
      <dsp:spPr bwMode="auto">
        <a:xfrm>
          <a:off x="5098640" y="0"/>
          <a:ext cx="1613624" cy="806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300" b="1" kern="1200">
              <a:latin typeface="Times New Roman"/>
              <a:cs typeface="Times New Roman"/>
            </a:rPr>
            <a:t>Налоговые спецрежимы </a:t>
          </a:r>
          <a:endParaRPr kern="120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300" b="1" kern="1200">
              <a:latin typeface="Times New Roman"/>
              <a:cs typeface="Times New Roman"/>
            </a:rPr>
            <a:t>(</a:t>
          </a:r>
          <a:r>
            <a:rPr lang="ru-RU" sz="1100" b="1" kern="1200">
              <a:latin typeface="Times New Roman"/>
              <a:cs typeface="Times New Roman"/>
            </a:rPr>
            <a:t>УСН, Патент)</a:t>
          </a:r>
          <a:endParaRPr sz="1100" kern="1200"/>
        </a:p>
      </dsp:txBody>
      <dsp:txXfrm>
        <a:off x="5122271" y="23631"/>
        <a:ext cx="1566362" cy="759550"/>
      </dsp:txXfrm>
    </dsp:sp>
    <dsp:sp modelId="{E587977E-471F-4D01-85B0-929A98DE1CB4}">
      <dsp:nvSpPr>
        <dsp:cNvPr id="0" name=""/>
        <dsp:cNvSpPr/>
      </dsp:nvSpPr>
      <dsp:spPr bwMode="auto">
        <a:xfrm>
          <a:off x="5214282" y="806812"/>
          <a:ext cx="91440" cy="606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6617"/>
              </a:lnTo>
              <a:lnTo>
                <a:pt x="130031" y="60661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855878-A18C-4058-8472-7248012BE37F}">
      <dsp:nvSpPr>
        <dsp:cNvPr id="0" name=""/>
        <dsp:cNvSpPr/>
      </dsp:nvSpPr>
      <dsp:spPr bwMode="auto">
        <a:xfrm>
          <a:off x="5344314" y="1010023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29 530,8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1000" b="1" kern="1200" dirty="0">
            <a:latin typeface="Times New Roman"/>
            <a:cs typeface="Times New Roman"/>
          </a:endParaRPr>
        </a:p>
      </dsp:txBody>
      <dsp:txXfrm>
        <a:off x="5367945" y="1033654"/>
        <a:ext cx="1243637" cy="759550"/>
      </dsp:txXfrm>
    </dsp:sp>
    <dsp:sp modelId="{A03C0998-145C-4B5C-823D-9BE66E7042A9}">
      <dsp:nvSpPr>
        <dsp:cNvPr id="0" name=""/>
        <dsp:cNvSpPr/>
      </dsp:nvSpPr>
      <dsp:spPr bwMode="auto">
        <a:xfrm>
          <a:off x="5214282" y="806812"/>
          <a:ext cx="91440" cy="16151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15132"/>
              </a:lnTo>
              <a:lnTo>
                <a:pt x="130031" y="161513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0B68A-A628-4FA0-832B-DB647575A797}">
      <dsp:nvSpPr>
        <dsp:cNvPr id="0" name=""/>
        <dsp:cNvSpPr/>
      </dsp:nvSpPr>
      <dsp:spPr bwMode="auto">
        <a:xfrm>
          <a:off x="5344314" y="2018538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38 699,9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131,05%</a:t>
          </a:r>
          <a:endParaRPr sz="1000" kern="1200" dirty="0">
            <a:solidFill>
              <a:schemeClr val="bg1"/>
            </a:solidFill>
          </a:endParaRPr>
        </a:p>
      </dsp:txBody>
      <dsp:txXfrm>
        <a:off x="5367945" y="2042169"/>
        <a:ext cx="1243637" cy="759550"/>
      </dsp:txXfrm>
    </dsp:sp>
    <dsp:sp modelId="{24C1F951-DFBA-4131-A7C8-E1B6652706C9}">
      <dsp:nvSpPr>
        <dsp:cNvPr id="0" name=""/>
        <dsp:cNvSpPr/>
      </dsp:nvSpPr>
      <dsp:spPr bwMode="auto">
        <a:xfrm>
          <a:off x="5214282" y="806812"/>
          <a:ext cx="91440" cy="26236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3648"/>
              </a:lnTo>
              <a:lnTo>
                <a:pt x="130031" y="262364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3CDBA-6C8B-4CB8-8F18-0A14CEEF6EBA}">
      <dsp:nvSpPr>
        <dsp:cNvPr id="0" name=""/>
        <dsp:cNvSpPr/>
      </dsp:nvSpPr>
      <dsp:spPr bwMode="auto">
        <a:xfrm>
          <a:off x="5344314" y="3027054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42 336,6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109,40%</a:t>
          </a:r>
          <a:endParaRPr sz="1000" kern="1200" dirty="0">
            <a:solidFill>
              <a:schemeClr val="bg1"/>
            </a:solidFill>
          </a:endParaRPr>
        </a:p>
      </dsp:txBody>
      <dsp:txXfrm>
        <a:off x="5367945" y="3050685"/>
        <a:ext cx="1243637" cy="759550"/>
      </dsp:txXfrm>
    </dsp:sp>
    <dsp:sp modelId="{DA1E1D2A-A804-44F3-B9DF-F315A82D8F65}">
      <dsp:nvSpPr>
        <dsp:cNvPr id="0" name=""/>
        <dsp:cNvSpPr/>
      </dsp:nvSpPr>
      <dsp:spPr bwMode="auto">
        <a:xfrm>
          <a:off x="5214282" y="806812"/>
          <a:ext cx="91440" cy="36321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32163"/>
              </a:lnTo>
              <a:lnTo>
                <a:pt x="130031" y="363216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9D6BC9-681B-4170-93F2-804D69B25648}">
      <dsp:nvSpPr>
        <dsp:cNvPr id="0" name=""/>
        <dsp:cNvSpPr/>
      </dsp:nvSpPr>
      <dsp:spPr bwMode="auto">
        <a:xfrm>
          <a:off x="5344314" y="4035570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44 670,4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105,52%</a:t>
          </a:r>
          <a:endParaRPr sz="1000" kern="1200" dirty="0">
            <a:solidFill>
              <a:schemeClr val="bg1"/>
            </a:solidFill>
          </a:endParaRPr>
        </a:p>
      </dsp:txBody>
      <dsp:txXfrm>
        <a:off x="5367945" y="4059201"/>
        <a:ext cx="1243637" cy="759550"/>
      </dsp:txXfrm>
    </dsp:sp>
    <dsp:sp modelId="{3A021A6B-FD6E-45EB-8047-7B87FF80FD61}">
      <dsp:nvSpPr>
        <dsp:cNvPr id="0" name=""/>
        <dsp:cNvSpPr/>
      </dsp:nvSpPr>
      <dsp:spPr bwMode="auto">
        <a:xfrm>
          <a:off x="5214282" y="806812"/>
          <a:ext cx="91440" cy="46406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40679"/>
              </a:lnTo>
              <a:lnTo>
                <a:pt x="130031" y="464067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5ABB1F-3DF3-49B2-AFDB-0B3CBA3D357E}">
      <dsp:nvSpPr>
        <dsp:cNvPr id="0" name=""/>
        <dsp:cNvSpPr/>
      </dsp:nvSpPr>
      <dsp:spPr bwMode="auto">
        <a:xfrm>
          <a:off x="5344314" y="5044085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46 890,1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104,97%</a:t>
          </a:r>
          <a:endParaRPr sz="1000" kern="1200" dirty="0">
            <a:solidFill>
              <a:schemeClr val="bg1"/>
            </a:solidFill>
          </a:endParaRPr>
        </a:p>
      </dsp:txBody>
      <dsp:txXfrm>
        <a:off x="5367945" y="5067716"/>
        <a:ext cx="1243637" cy="759550"/>
      </dsp:txXfrm>
    </dsp:sp>
    <dsp:sp modelId="{E910793E-C5DB-4638-A4F2-80070E68CA62}">
      <dsp:nvSpPr>
        <dsp:cNvPr id="0" name=""/>
        <dsp:cNvSpPr/>
      </dsp:nvSpPr>
      <dsp:spPr bwMode="auto">
        <a:xfrm>
          <a:off x="7115671" y="0"/>
          <a:ext cx="1613624" cy="806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400" b="1" kern="1200">
              <a:latin typeface="Times New Roman"/>
              <a:cs typeface="Times New Roman"/>
            </a:rPr>
            <a:t>Налоги на имущество </a:t>
          </a:r>
          <a:endParaRPr kern="1200"/>
        </a:p>
      </dsp:txBody>
      <dsp:txXfrm>
        <a:off x="7139302" y="23631"/>
        <a:ext cx="1566362" cy="759550"/>
      </dsp:txXfrm>
    </dsp:sp>
    <dsp:sp modelId="{03D031D4-74F2-44AB-A89A-F37F6489074F}">
      <dsp:nvSpPr>
        <dsp:cNvPr id="0" name=""/>
        <dsp:cNvSpPr/>
      </dsp:nvSpPr>
      <dsp:spPr bwMode="auto">
        <a:xfrm>
          <a:off x="7231313" y="806812"/>
          <a:ext cx="91440" cy="606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6617"/>
              </a:lnTo>
              <a:lnTo>
                <a:pt x="130031" y="60661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D43079-9BD3-4932-8C07-8DC3E3E7B1BF}">
      <dsp:nvSpPr>
        <dsp:cNvPr id="0" name=""/>
        <dsp:cNvSpPr/>
      </dsp:nvSpPr>
      <dsp:spPr bwMode="auto">
        <a:xfrm>
          <a:off x="7361345" y="1010023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24 619,0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1000" b="1" kern="1200" dirty="0">
            <a:latin typeface="Times New Roman"/>
            <a:cs typeface="Times New Roman"/>
          </a:endParaRPr>
        </a:p>
      </dsp:txBody>
      <dsp:txXfrm>
        <a:off x="7384976" y="1033654"/>
        <a:ext cx="1243637" cy="759550"/>
      </dsp:txXfrm>
    </dsp:sp>
    <dsp:sp modelId="{6EA62B73-E6BC-4A17-BE50-6A30DD633581}">
      <dsp:nvSpPr>
        <dsp:cNvPr id="0" name=""/>
        <dsp:cNvSpPr/>
      </dsp:nvSpPr>
      <dsp:spPr bwMode="auto">
        <a:xfrm>
          <a:off x="7231313" y="806812"/>
          <a:ext cx="91440" cy="16151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15132"/>
              </a:lnTo>
              <a:lnTo>
                <a:pt x="130031" y="161513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216FA7-4C58-4042-9037-3FC3DFEADD40}">
      <dsp:nvSpPr>
        <dsp:cNvPr id="0" name=""/>
        <dsp:cNvSpPr/>
      </dsp:nvSpPr>
      <dsp:spPr bwMode="auto">
        <a:xfrm>
          <a:off x="7361345" y="2018538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 25 855,0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105,02%</a:t>
          </a:r>
          <a:endParaRPr sz="1000" kern="1200" dirty="0">
            <a:solidFill>
              <a:schemeClr val="bg1"/>
            </a:solidFill>
          </a:endParaRPr>
        </a:p>
      </dsp:txBody>
      <dsp:txXfrm>
        <a:off x="7384976" y="2042169"/>
        <a:ext cx="1243637" cy="759550"/>
      </dsp:txXfrm>
    </dsp:sp>
    <dsp:sp modelId="{0D942F4D-2E30-4E27-8F2C-32AB8C699B48}">
      <dsp:nvSpPr>
        <dsp:cNvPr id="0" name=""/>
        <dsp:cNvSpPr/>
      </dsp:nvSpPr>
      <dsp:spPr bwMode="auto">
        <a:xfrm>
          <a:off x="7231313" y="806812"/>
          <a:ext cx="91440" cy="26236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3648"/>
              </a:lnTo>
              <a:lnTo>
                <a:pt x="130031" y="262364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AD586-5E46-4081-BC8D-A0E1064B7297}">
      <dsp:nvSpPr>
        <dsp:cNvPr id="0" name=""/>
        <dsp:cNvSpPr/>
      </dsp:nvSpPr>
      <dsp:spPr bwMode="auto">
        <a:xfrm>
          <a:off x="7361345" y="3027054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26 419,0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102,19%</a:t>
          </a:r>
          <a:endParaRPr sz="1000" kern="1200" dirty="0">
            <a:solidFill>
              <a:schemeClr val="bg1"/>
            </a:solidFill>
          </a:endParaRPr>
        </a:p>
      </dsp:txBody>
      <dsp:txXfrm>
        <a:off x="7384976" y="3050685"/>
        <a:ext cx="1243637" cy="759550"/>
      </dsp:txXfrm>
    </dsp:sp>
    <dsp:sp modelId="{ED5D8D12-D769-4BF4-9019-C6F973B3983B}">
      <dsp:nvSpPr>
        <dsp:cNvPr id="0" name=""/>
        <dsp:cNvSpPr/>
      </dsp:nvSpPr>
      <dsp:spPr bwMode="auto">
        <a:xfrm>
          <a:off x="7231313" y="806812"/>
          <a:ext cx="91440" cy="36321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32163"/>
              </a:lnTo>
              <a:lnTo>
                <a:pt x="130031" y="363216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D6A6B-CC68-40C7-A90D-69F84BED36A1}">
      <dsp:nvSpPr>
        <dsp:cNvPr id="0" name=""/>
        <dsp:cNvSpPr/>
      </dsp:nvSpPr>
      <dsp:spPr bwMode="auto">
        <a:xfrm>
          <a:off x="7361345" y="4035570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26 774,0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101,35%</a:t>
          </a:r>
          <a:endParaRPr sz="1000" kern="1200" dirty="0">
            <a:solidFill>
              <a:schemeClr val="bg1"/>
            </a:solidFill>
          </a:endParaRPr>
        </a:p>
      </dsp:txBody>
      <dsp:txXfrm>
        <a:off x="7384976" y="4059201"/>
        <a:ext cx="1243637" cy="759550"/>
      </dsp:txXfrm>
    </dsp:sp>
    <dsp:sp modelId="{F051C2A2-A52B-492E-8710-5B001EB948A5}">
      <dsp:nvSpPr>
        <dsp:cNvPr id="0" name=""/>
        <dsp:cNvSpPr/>
      </dsp:nvSpPr>
      <dsp:spPr bwMode="auto">
        <a:xfrm>
          <a:off x="7277033" y="806812"/>
          <a:ext cx="136619" cy="4601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1871"/>
              </a:lnTo>
              <a:lnTo>
                <a:pt x="136619" y="460187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3DD010-44A7-4736-B29D-6E2B87DA421F}">
      <dsp:nvSpPr>
        <dsp:cNvPr id="0" name=""/>
        <dsp:cNvSpPr/>
      </dsp:nvSpPr>
      <dsp:spPr bwMode="auto">
        <a:xfrm>
          <a:off x="7413652" y="5005278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28 248,0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105,51%</a:t>
          </a:r>
          <a:endParaRPr sz="1000" kern="1200" dirty="0">
            <a:solidFill>
              <a:schemeClr val="bg1"/>
            </a:solidFill>
          </a:endParaRPr>
        </a:p>
      </dsp:txBody>
      <dsp:txXfrm>
        <a:off x="7437283" y="5028909"/>
        <a:ext cx="1243637" cy="759550"/>
      </dsp:txXfrm>
    </dsp:sp>
    <dsp:sp modelId="{42F940BB-46BC-48E2-AD31-102343C9B634}">
      <dsp:nvSpPr>
        <dsp:cNvPr id="0" name=""/>
        <dsp:cNvSpPr/>
      </dsp:nvSpPr>
      <dsp:spPr bwMode="auto">
        <a:xfrm>
          <a:off x="9132702" y="0"/>
          <a:ext cx="1613624" cy="806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500" b="1" kern="1200">
              <a:latin typeface="Times New Roman"/>
              <a:cs typeface="Times New Roman"/>
            </a:rPr>
            <a:t>Государственная пошлина</a:t>
          </a:r>
          <a:endParaRPr kern="1200"/>
        </a:p>
      </dsp:txBody>
      <dsp:txXfrm>
        <a:off x="9156333" y="23631"/>
        <a:ext cx="1566362" cy="759550"/>
      </dsp:txXfrm>
    </dsp:sp>
    <dsp:sp modelId="{3F7D82CC-1D0B-416F-9149-2AADAB865208}">
      <dsp:nvSpPr>
        <dsp:cNvPr id="0" name=""/>
        <dsp:cNvSpPr/>
      </dsp:nvSpPr>
      <dsp:spPr bwMode="auto">
        <a:xfrm>
          <a:off x="9294065" y="806812"/>
          <a:ext cx="161352" cy="6049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906"/>
              </a:lnTo>
              <a:lnTo>
                <a:pt x="161352" y="60490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A97CA-FC83-4428-8291-E947DA07E96D}">
      <dsp:nvSpPr>
        <dsp:cNvPr id="0" name=""/>
        <dsp:cNvSpPr/>
      </dsp:nvSpPr>
      <dsp:spPr bwMode="auto">
        <a:xfrm>
          <a:off x="9455417" y="1008312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1 995,1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1000" b="1" kern="1200" dirty="0">
            <a:latin typeface="Times New Roman"/>
            <a:cs typeface="Times New Roman"/>
          </a:endParaRPr>
        </a:p>
      </dsp:txBody>
      <dsp:txXfrm>
        <a:off x="9479048" y="1031943"/>
        <a:ext cx="1243637" cy="759550"/>
      </dsp:txXfrm>
    </dsp:sp>
    <dsp:sp modelId="{2049D86E-4220-43BD-A96F-343DF2157EFA}">
      <dsp:nvSpPr>
        <dsp:cNvPr id="0" name=""/>
        <dsp:cNvSpPr/>
      </dsp:nvSpPr>
      <dsp:spPr bwMode="auto">
        <a:xfrm>
          <a:off x="9294065" y="806812"/>
          <a:ext cx="161352" cy="1613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3422"/>
              </a:lnTo>
              <a:lnTo>
                <a:pt x="161352" y="161342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FD89B4-BB2A-4060-AC70-29226BFFC9DC}">
      <dsp:nvSpPr>
        <dsp:cNvPr id="0" name=""/>
        <dsp:cNvSpPr/>
      </dsp:nvSpPr>
      <dsp:spPr bwMode="auto">
        <a:xfrm>
          <a:off x="9455417" y="2016828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2 123,0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106,41%</a:t>
          </a:r>
          <a:endParaRPr sz="1000" kern="1200" dirty="0">
            <a:solidFill>
              <a:schemeClr val="bg1"/>
            </a:solidFill>
          </a:endParaRPr>
        </a:p>
      </dsp:txBody>
      <dsp:txXfrm>
        <a:off x="9479048" y="2040459"/>
        <a:ext cx="1243637" cy="759550"/>
      </dsp:txXfrm>
    </dsp:sp>
    <dsp:sp modelId="{2CE5EA94-CD98-467A-8C99-395E5952D0C2}">
      <dsp:nvSpPr>
        <dsp:cNvPr id="0" name=""/>
        <dsp:cNvSpPr/>
      </dsp:nvSpPr>
      <dsp:spPr bwMode="auto">
        <a:xfrm>
          <a:off x="9294065" y="806812"/>
          <a:ext cx="161352" cy="2621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1937"/>
              </a:lnTo>
              <a:lnTo>
                <a:pt x="161352" y="262193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69056-7D06-432F-A103-A12B039B6AF8}">
      <dsp:nvSpPr>
        <dsp:cNvPr id="0" name=""/>
        <dsp:cNvSpPr/>
      </dsp:nvSpPr>
      <dsp:spPr bwMode="auto">
        <a:xfrm>
          <a:off x="9455417" y="3025344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1 823,0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85,87%</a:t>
          </a:r>
          <a:endParaRPr sz="1000" kern="1200" dirty="0">
            <a:solidFill>
              <a:schemeClr val="bg1"/>
            </a:solidFill>
          </a:endParaRPr>
        </a:p>
      </dsp:txBody>
      <dsp:txXfrm>
        <a:off x="9479048" y="3048975"/>
        <a:ext cx="1243637" cy="759550"/>
      </dsp:txXfrm>
    </dsp:sp>
    <dsp:sp modelId="{5A959705-E6A2-46A9-A161-BE52EE74050F}">
      <dsp:nvSpPr>
        <dsp:cNvPr id="0" name=""/>
        <dsp:cNvSpPr/>
      </dsp:nvSpPr>
      <dsp:spPr bwMode="auto">
        <a:xfrm>
          <a:off x="9294065" y="806812"/>
          <a:ext cx="161352" cy="3630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0453"/>
              </a:lnTo>
              <a:lnTo>
                <a:pt x="161352" y="363045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011CC0-470B-4E51-9C07-65226DA75841}">
      <dsp:nvSpPr>
        <dsp:cNvPr id="0" name=""/>
        <dsp:cNvSpPr/>
      </dsp:nvSpPr>
      <dsp:spPr bwMode="auto">
        <a:xfrm>
          <a:off x="9455417" y="4033859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1 823,0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100,0%</a:t>
          </a:r>
          <a:endParaRPr sz="1000" kern="1200" dirty="0">
            <a:solidFill>
              <a:schemeClr val="bg1"/>
            </a:solidFill>
          </a:endParaRPr>
        </a:p>
      </dsp:txBody>
      <dsp:txXfrm>
        <a:off x="9479048" y="4057490"/>
        <a:ext cx="1243637" cy="759550"/>
      </dsp:txXfrm>
    </dsp:sp>
    <dsp:sp modelId="{8602D5BD-08B1-426B-ABB7-9D85C78600A0}">
      <dsp:nvSpPr>
        <dsp:cNvPr id="0" name=""/>
        <dsp:cNvSpPr/>
      </dsp:nvSpPr>
      <dsp:spPr bwMode="auto">
        <a:xfrm>
          <a:off x="9294065" y="806812"/>
          <a:ext cx="136619" cy="4601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1871"/>
              </a:lnTo>
              <a:lnTo>
                <a:pt x="136619" y="460187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A3A7B1-E868-4412-AE43-CB6C84F2F2F1}">
      <dsp:nvSpPr>
        <dsp:cNvPr id="0" name=""/>
        <dsp:cNvSpPr/>
      </dsp:nvSpPr>
      <dsp:spPr bwMode="auto">
        <a:xfrm>
          <a:off x="9430684" y="5005278"/>
          <a:ext cx="1290899" cy="806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1 823,0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100,0%</a:t>
          </a:r>
          <a:endParaRPr sz="1000" kern="1200" dirty="0">
            <a:solidFill>
              <a:schemeClr val="bg1"/>
            </a:solidFill>
          </a:endParaRPr>
        </a:p>
      </dsp:txBody>
      <dsp:txXfrm>
        <a:off x="9454315" y="5028909"/>
        <a:ext cx="1243637" cy="75955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8B2A6-0DF2-40FD-A249-E3FD819A6FB2}">
      <dsp:nvSpPr>
        <dsp:cNvPr id="0" name=""/>
        <dsp:cNvSpPr/>
      </dsp:nvSpPr>
      <dsp:spPr bwMode="auto">
        <a:xfrm>
          <a:off x="69368" y="0"/>
          <a:ext cx="3785541" cy="396043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600" b="1" kern="1200">
              <a:latin typeface="Times New Roman"/>
              <a:cs typeface="Times New Roman"/>
            </a:rPr>
            <a:t>Налоговые льготы в 2025 году</a:t>
          </a:r>
          <a:endParaRPr kern="1200"/>
        </a:p>
      </dsp:txBody>
      <dsp:txXfrm>
        <a:off x="69368" y="0"/>
        <a:ext cx="3785541" cy="1188132"/>
      </dsp:txXfrm>
    </dsp:sp>
    <dsp:sp modelId="{AFA30E97-0192-4CB5-9ECF-13FE14D804B6}">
      <dsp:nvSpPr>
        <dsp:cNvPr id="0" name=""/>
        <dsp:cNvSpPr/>
      </dsp:nvSpPr>
      <dsp:spPr bwMode="auto">
        <a:xfrm>
          <a:off x="422680" y="1156986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Земельный налог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10 153,0 тыс. руб.</a:t>
          </a:r>
          <a:endParaRPr kern="1200"/>
        </a:p>
      </dsp:txBody>
      <dsp:txXfrm>
        <a:off x="445469" y="1179775"/>
        <a:ext cx="2982855" cy="732489"/>
      </dsp:txXfrm>
    </dsp:sp>
    <dsp:sp modelId="{5EB61C7D-5709-407A-A5A9-9616E1A84DB9}">
      <dsp:nvSpPr>
        <dsp:cNvPr id="0" name=""/>
        <dsp:cNvSpPr/>
      </dsp:nvSpPr>
      <dsp:spPr bwMode="auto">
        <a:xfrm>
          <a:off x="422680" y="2054756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Налог на имущество физических лиц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1 154,8 тыс. руб.</a:t>
          </a:r>
          <a:endParaRPr kern="1200"/>
        </a:p>
      </dsp:txBody>
      <dsp:txXfrm>
        <a:off x="445469" y="2077545"/>
        <a:ext cx="2982855" cy="732489"/>
      </dsp:txXfrm>
    </dsp:sp>
    <dsp:sp modelId="{B5DE29FF-578E-4BF9-8006-487E364D5403}">
      <dsp:nvSpPr>
        <dsp:cNvPr id="0" name=""/>
        <dsp:cNvSpPr/>
      </dsp:nvSpPr>
      <dsp:spPr bwMode="auto">
        <a:xfrm>
          <a:off x="422680" y="2952527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b="1" kern="1200">
              <a:latin typeface="Times New Roman"/>
              <a:cs typeface="Times New Roman"/>
            </a:rPr>
            <a:t>Всего: </a:t>
          </a:r>
          <a:r>
            <a:rPr lang="ru-RU" sz="1600" b="1" i="0" u="none" kern="1200">
              <a:latin typeface="Times New Roman"/>
              <a:cs typeface="Times New Roman"/>
            </a:rPr>
            <a:t>11 307,8 тыс. руб.</a:t>
          </a:r>
          <a:endParaRPr lang="ru-RU" sz="1600" b="1" kern="1200">
            <a:latin typeface="Times New Roman"/>
            <a:cs typeface="Times New Roman"/>
          </a:endParaRPr>
        </a:p>
      </dsp:txBody>
      <dsp:txXfrm>
        <a:off x="445469" y="2975316"/>
        <a:ext cx="2982855" cy="732489"/>
      </dsp:txXfrm>
    </dsp:sp>
    <dsp:sp modelId="{17FCC316-48EA-43B7-B473-E58CCE0037BA}">
      <dsp:nvSpPr>
        <dsp:cNvPr id="0" name=""/>
        <dsp:cNvSpPr/>
      </dsp:nvSpPr>
      <dsp:spPr bwMode="auto">
        <a:xfrm>
          <a:off x="4144995" y="0"/>
          <a:ext cx="3785541" cy="396043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600" b="1" kern="1200">
              <a:latin typeface="Times New Roman"/>
              <a:cs typeface="Times New Roman"/>
            </a:rPr>
            <a:t>Налоговые льготы в 2026 году</a:t>
          </a:r>
          <a:endParaRPr kern="1200"/>
        </a:p>
      </dsp:txBody>
      <dsp:txXfrm>
        <a:off x="4144995" y="0"/>
        <a:ext cx="3785541" cy="1188132"/>
      </dsp:txXfrm>
    </dsp:sp>
    <dsp:sp modelId="{632DD45F-40EA-4F1C-917A-D7DB16111640}">
      <dsp:nvSpPr>
        <dsp:cNvPr id="0" name=""/>
        <dsp:cNvSpPr/>
      </dsp:nvSpPr>
      <dsp:spPr bwMode="auto">
        <a:xfrm>
          <a:off x="4492137" y="1156986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500" kern="1200">
              <a:latin typeface="Times New Roman"/>
              <a:cs typeface="Times New Roman"/>
            </a:rPr>
            <a:t>Земельный </a:t>
          </a:r>
          <a:r>
            <a:rPr lang="ru-RU" sz="1600" kern="1200">
              <a:latin typeface="Times New Roman"/>
              <a:cs typeface="Times New Roman"/>
            </a:rPr>
            <a:t>налог</a:t>
          </a:r>
          <a:endParaRPr kern="120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500" kern="1200">
              <a:latin typeface="Times New Roman"/>
              <a:cs typeface="Times New Roman"/>
            </a:rPr>
            <a:t>  10 153,0 тыс. руб.</a:t>
          </a:r>
          <a:endParaRPr kern="1200"/>
        </a:p>
      </dsp:txBody>
      <dsp:txXfrm>
        <a:off x="4514926" y="1179775"/>
        <a:ext cx="2982855" cy="732489"/>
      </dsp:txXfrm>
    </dsp:sp>
    <dsp:sp modelId="{2B2F4382-79EB-4F3F-A373-B565AE3774A1}">
      <dsp:nvSpPr>
        <dsp:cNvPr id="0" name=""/>
        <dsp:cNvSpPr/>
      </dsp:nvSpPr>
      <dsp:spPr bwMode="auto">
        <a:xfrm>
          <a:off x="4492137" y="2054756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Налог на имущество физических лиц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769,9 тыс. руб.</a:t>
          </a:r>
          <a:endParaRPr kern="1200"/>
        </a:p>
      </dsp:txBody>
      <dsp:txXfrm>
        <a:off x="4514926" y="2077545"/>
        <a:ext cx="2982855" cy="732489"/>
      </dsp:txXfrm>
    </dsp:sp>
    <dsp:sp modelId="{AEDF4E1C-1D68-49B3-9C78-7987318DC38C}">
      <dsp:nvSpPr>
        <dsp:cNvPr id="0" name=""/>
        <dsp:cNvSpPr/>
      </dsp:nvSpPr>
      <dsp:spPr bwMode="auto">
        <a:xfrm>
          <a:off x="4492137" y="2952527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500" b="1" kern="1200">
              <a:latin typeface="Times New Roman"/>
              <a:cs typeface="Times New Roman"/>
            </a:rPr>
            <a:t>Всего: </a:t>
          </a:r>
          <a:r>
            <a:rPr lang="ru-RU" sz="1500" b="1" i="0" u="none" kern="1200">
              <a:latin typeface="Times New Roman"/>
              <a:cs typeface="Times New Roman"/>
            </a:rPr>
            <a:t>10 922,9 тыс. руб.</a:t>
          </a:r>
          <a:endParaRPr lang="ru-RU" sz="1600" b="1" kern="1200">
            <a:latin typeface="Times New Roman"/>
            <a:cs typeface="Times New Roman"/>
          </a:endParaRPr>
        </a:p>
      </dsp:txBody>
      <dsp:txXfrm>
        <a:off x="4514926" y="2975316"/>
        <a:ext cx="2982855" cy="732489"/>
      </dsp:txXfrm>
    </dsp:sp>
    <dsp:sp modelId="{DE5415D5-ACD4-4B89-8D92-55F652C895A3}">
      <dsp:nvSpPr>
        <dsp:cNvPr id="0" name=""/>
        <dsp:cNvSpPr/>
      </dsp:nvSpPr>
      <dsp:spPr bwMode="auto">
        <a:xfrm>
          <a:off x="8141825" y="0"/>
          <a:ext cx="3785541" cy="396043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600" b="1" kern="1200">
              <a:latin typeface="Times New Roman"/>
              <a:cs typeface="Times New Roman"/>
            </a:rPr>
            <a:t>Налоговые льготы в 2027 году</a:t>
          </a:r>
          <a:endParaRPr kern="1200"/>
        </a:p>
      </dsp:txBody>
      <dsp:txXfrm>
        <a:off x="8141825" y="0"/>
        <a:ext cx="3785541" cy="1188132"/>
      </dsp:txXfrm>
    </dsp:sp>
    <dsp:sp modelId="{4D0ECF85-ADAA-4EB0-BEBF-0760907662EA}">
      <dsp:nvSpPr>
        <dsp:cNvPr id="0" name=""/>
        <dsp:cNvSpPr/>
      </dsp:nvSpPr>
      <dsp:spPr bwMode="auto">
        <a:xfrm>
          <a:off x="8561594" y="1156986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Земельный</a:t>
          </a:r>
          <a:r>
            <a:rPr lang="ru-RU" sz="1500" kern="1200">
              <a:latin typeface="Times New Roman"/>
              <a:cs typeface="Times New Roman"/>
            </a:rPr>
            <a:t> налог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500" kern="1200">
              <a:latin typeface="Times New Roman"/>
              <a:cs typeface="Times New Roman"/>
            </a:rPr>
            <a:t>10 153,0 тыс. руб.</a:t>
          </a:r>
          <a:endParaRPr kern="1200"/>
        </a:p>
      </dsp:txBody>
      <dsp:txXfrm>
        <a:off x="8584383" y="1179775"/>
        <a:ext cx="2982855" cy="732489"/>
      </dsp:txXfrm>
    </dsp:sp>
    <dsp:sp modelId="{1A44C726-9EB0-4980-B6EF-ECE0381C6BE0}">
      <dsp:nvSpPr>
        <dsp:cNvPr id="0" name=""/>
        <dsp:cNvSpPr/>
      </dsp:nvSpPr>
      <dsp:spPr bwMode="auto">
        <a:xfrm>
          <a:off x="8561594" y="2054756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Налог на имущество физических лиц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384,9 тыс. руб.</a:t>
          </a:r>
          <a:endParaRPr kern="1200"/>
        </a:p>
      </dsp:txBody>
      <dsp:txXfrm>
        <a:off x="8584383" y="2077545"/>
        <a:ext cx="2982855" cy="732489"/>
      </dsp:txXfrm>
    </dsp:sp>
    <dsp:sp modelId="{66F55A1F-0527-49E3-87BB-B283E03968BC}">
      <dsp:nvSpPr>
        <dsp:cNvPr id="0" name=""/>
        <dsp:cNvSpPr/>
      </dsp:nvSpPr>
      <dsp:spPr bwMode="auto">
        <a:xfrm>
          <a:off x="8561594" y="2952527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b="1" kern="1200">
              <a:latin typeface="Times New Roman"/>
              <a:cs typeface="Times New Roman"/>
            </a:rPr>
            <a:t>Всего: </a:t>
          </a:r>
          <a:r>
            <a:rPr lang="ru-RU" sz="1600" b="1" i="0" u="none" kern="1200">
              <a:latin typeface="Times New Roman"/>
              <a:cs typeface="Times New Roman"/>
            </a:rPr>
            <a:t>10 537,9 тыс. руб.</a:t>
          </a:r>
          <a:endParaRPr lang="ru-RU" sz="1600" b="1" kern="1200">
            <a:latin typeface="Times New Roman"/>
            <a:cs typeface="Times New Roman"/>
          </a:endParaRPr>
        </a:p>
      </dsp:txBody>
      <dsp:txXfrm>
        <a:off x="8584383" y="2975316"/>
        <a:ext cx="2982855" cy="73248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91EF81-4143-44E7-98AE-66CD7CEB34A6}">
      <dsp:nvSpPr>
        <dsp:cNvPr id="0" name=""/>
        <dsp:cNvSpPr/>
      </dsp:nvSpPr>
      <dsp:spPr bwMode="auto">
        <a:xfrm>
          <a:off x="-6055359" y="-926522"/>
          <a:ext cx="7208406" cy="7208406"/>
        </a:xfrm>
        <a:prstGeom prst="blockArc">
          <a:avLst>
            <a:gd name="adj1" fmla="val 18900000"/>
            <a:gd name="adj2" fmla="val 2700000"/>
            <a:gd name="adj3" fmla="val 300"/>
          </a:avLst>
        </a:pr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B61A48-AEA7-4D90-A833-5C87914AE99C}">
      <dsp:nvSpPr>
        <dsp:cNvPr id="0" name=""/>
        <dsp:cNvSpPr/>
      </dsp:nvSpPr>
      <dsp:spPr bwMode="auto">
        <a:xfrm>
          <a:off x="503867" y="334603"/>
          <a:ext cx="11597652" cy="66963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52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800" kern="1200">
              <a:latin typeface="Times New Roman"/>
              <a:cs typeface="Times New Roman"/>
            </a:rPr>
            <a:t>сохранение установленных соотношений по уровню оплаты труда отдельных категорий работников муниципальных учреждений, попадающих под указы Президента Российской Федерации от 2012 года </a:t>
          </a:r>
          <a:endParaRPr lang="ru-RU" sz="1800" kern="1200"/>
        </a:p>
      </dsp:txBody>
      <dsp:txXfrm>
        <a:off x="503867" y="334603"/>
        <a:ext cx="11597652" cy="669634"/>
      </dsp:txXfrm>
    </dsp:sp>
    <dsp:sp modelId="{7520187D-3E73-47B7-B853-362AA5C4AF6B}">
      <dsp:nvSpPr>
        <dsp:cNvPr id="0" name=""/>
        <dsp:cNvSpPr/>
      </dsp:nvSpPr>
      <dsp:spPr bwMode="auto">
        <a:xfrm>
          <a:off x="85346" y="250898"/>
          <a:ext cx="837043" cy="837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19FBE0-A68C-41E6-A868-399109528AE7}">
      <dsp:nvSpPr>
        <dsp:cNvPr id="0" name=""/>
        <dsp:cNvSpPr/>
      </dsp:nvSpPr>
      <dsp:spPr bwMode="auto">
        <a:xfrm>
          <a:off x="983708" y="1338733"/>
          <a:ext cx="11117812" cy="669634"/>
        </a:xfrm>
        <a:prstGeom prst="rect">
          <a:avLst/>
        </a:prstGeom>
        <a:solidFill>
          <a:schemeClr val="accent1">
            <a:shade val="50000"/>
            <a:hueOff val="292103"/>
            <a:satOff val="-34044"/>
            <a:lumOff val="2333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52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обеспечение индексации ФОТ на 4% с 01.10.2025 категорий работников, не попадающих под указы Президента Российской Федерации от 2012 года,  соблюдение минимального размера оплаты труда (49 368,0 рублей</a:t>
          </a:r>
          <a:r>
            <a:rPr lang="ru-RU" sz="1800" kern="1200">
              <a:latin typeface="Times New Roman"/>
              <a:cs typeface="Times New Roman"/>
            </a:rPr>
            <a:t>) </a:t>
          </a:r>
          <a:endParaRPr kern="1200"/>
        </a:p>
      </dsp:txBody>
      <dsp:txXfrm>
        <a:off x="983708" y="1338733"/>
        <a:ext cx="11117812" cy="669634"/>
      </dsp:txXfrm>
    </dsp:sp>
    <dsp:sp modelId="{64117266-D6F3-4276-841E-38D272111842}">
      <dsp:nvSpPr>
        <dsp:cNvPr id="0" name=""/>
        <dsp:cNvSpPr/>
      </dsp:nvSpPr>
      <dsp:spPr bwMode="auto">
        <a:xfrm>
          <a:off x="565186" y="1255029"/>
          <a:ext cx="837043" cy="837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79C9A-1E45-4CEC-AF95-50B8FB853665}">
      <dsp:nvSpPr>
        <dsp:cNvPr id="0" name=""/>
        <dsp:cNvSpPr/>
      </dsp:nvSpPr>
      <dsp:spPr bwMode="auto">
        <a:xfrm>
          <a:off x="1130980" y="2342863"/>
          <a:ext cx="10970539" cy="669634"/>
        </a:xfrm>
        <a:prstGeom prst="rect">
          <a:avLst/>
        </a:prstGeom>
        <a:solidFill>
          <a:schemeClr val="accent1">
            <a:shade val="50000"/>
            <a:hueOff val="584206"/>
            <a:satOff val="-68089"/>
            <a:lumOff val="4666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52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800" kern="1200">
              <a:latin typeface="Times New Roman"/>
              <a:cs typeface="Times New Roman"/>
            </a:rPr>
            <a:t>обеспечение расходов на оплату труда исходя из среднего показателя фактически занятых ставок; «Указники» - исходя из среднесписочной численности </a:t>
          </a:r>
          <a:endParaRPr kern="1200"/>
        </a:p>
      </dsp:txBody>
      <dsp:txXfrm>
        <a:off x="1130980" y="2342863"/>
        <a:ext cx="10970539" cy="669634"/>
      </dsp:txXfrm>
    </dsp:sp>
    <dsp:sp modelId="{3DF5F377-35B1-4A8E-958E-826F6FA19E18}">
      <dsp:nvSpPr>
        <dsp:cNvPr id="0" name=""/>
        <dsp:cNvSpPr/>
      </dsp:nvSpPr>
      <dsp:spPr bwMode="auto">
        <a:xfrm>
          <a:off x="712459" y="2259159"/>
          <a:ext cx="837043" cy="837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7DB504-C489-4EE3-AF7C-DADDF8B7D9B3}">
      <dsp:nvSpPr>
        <dsp:cNvPr id="0" name=""/>
        <dsp:cNvSpPr/>
      </dsp:nvSpPr>
      <dsp:spPr bwMode="auto">
        <a:xfrm>
          <a:off x="983708" y="3346994"/>
          <a:ext cx="11117812" cy="669634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52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800" kern="1200">
              <a:latin typeface="Times New Roman"/>
              <a:cs typeface="Times New Roman"/>
            </a:rPr>
            <a:t>поддержка доступа негосударственных организаций (некоммерческих, коммерческих) к предоставлению услуг в социальной сфере в городе Покачи</a:t>
          </a:r>
          <a:endParaRPr lang="ru-RU" sz="1800" kern="1200"/>
        </a:p>
      </dsp:txBody>
      <dsp:txXfrm>
        <a:off x="983708" y="3346994"/>
        <a:ext cx="11117812" cy="669634"/>
      </dsp:txXfrm>
    </dsp:sp>
    <dsp:sp modelId="{EF016EFB-C5D1-4EB7-AC07-244A3EC251EC}">
      <dsp:nvSpPr>
        <dsp:cNvPr id="0" name=""/>
        <dsp:cNvSpPr/>
      </dsp:nvSpPr>
      <dsp:spPr bwMode="auto">
        <a:xfrm>
          <a:off x="565186" y="3263289"/>
          <a:ext cx="837043" cy="837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D4CA28-E139-4A5D-9771-63A7E9B6D2F7}">
      <dsp:nvSpPr>
        <dsp:cNvPr id="0" name=""/>
        <dsp:cNvSpPr/>
      </dsp:nvSpPr>
      <dsp:spPr bwMode="auto">
        <a:xfrm>
          <a:off x="503867" y="4351124"/>
          <a:ext cx="11597652" cy="669634"/>
        </a:xfrm>
        <a:prstGeom prst="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52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800" kern="1200">
              <a:latin typeface="Times New Roman"/>
              <a:cs typeface="Times New Roman"/>
            </a:rPr>
            <a:t>реализации основных положений Указа Президента Российской Федерации от 7 мая 2024 года № 309 «О национальных целях развития Российской Федерации на период до 2030 года и на перспективу до 2036 года»</a:t>
          </a:r>
          <a:endParaRPr kern="1200"/>
        </a:p>
      </dsp:txBody>
      <dsp:txXfrm>
        <a:off x="503867" y="4351124"/>
        <a:ext cx="11597652" cy="669634"/>
      </dsp:txXfrm>
    </dsp:sp>
    <dsp:sp modelId="{FFD50D26-EB54-49DE-B2CC-84988D2CB4E0}">
      <dsp:nvSpPr>
        <dsp:cNvPr id="0" name=""/>
        <dsp:cNvSpPr/>
      </dsp:nvSpPr>
      <dsp:spPr bwMode="auto">
        <a:xfrm>
          <a:off x="85346" y="4267420"/>
          <a:ext cx="837043" cy="837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C930C-BB3F-4F9F-99F4-49671DE39D95}">
      <dsp:nvSpPr>
        <dsp:cNvPr id="0" name=""/>
        <dsp:cNvSpPr/>
      </dsp:nvSpPr>
      <dsp:spPr bwMode="auto">
        <a:xfrm>
          <a:off x="0" y="0"/>
          <a:ext cx="7926949" cy="4572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kern="1200">
              <a:latin typeface="Times New Roman"/>
              <a:cs typeface="Times New Roman"/>
            </a:rPr>
            <a:t>Инициативные проекты</a:t>
          </a:r>
          <a:endParaRPr kern="1200"/>
        </a:p>
      </dsp:txBody>
      <dsp:txXfrm>
        <a:off x="0" y="0"/>
        <a:ext cx="7926949" cy="1371600"/>
      </dsp:txXfrm>
    </dsp:sp>
    <dsp:sp modelId="{F3FD8572-7FF8-4C61-B86B-D6288FA0D360}">
      <dsp:nvSpPr>
        <dsp:cNvPr id="0" name=""/>
        <dsp:cNvSpPr/>
      </dsp:nvSpPr>
      <dsp:spPr bwMode="auto">
        <a:xfrm>
          <a:off x="915785" y="1160958"/>
          <a:ext cx="6067742" cy="29718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800" kern="1200">
              <a:latin typeface="Times New Roman"/>
              <a:cs typeface="Times New Roman"/>
            </a:rPr>
            <a:t>Реализация инициативных проектов внесенных инициаторами проектов – 484,0 тыс. руб.</a:t>
          </a:r>
          <a:endParaRPr kern="1200"/>
        </a:p>
      </dsp:txBody>
      <dsp:txXfrm>
        <a:off x="1002826" y="1247999"/>
        <a:ext cx="5893660" cy="279771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C41C19-D854-447E-8F41-79BBC44C6978}">
      <dsp:nvSpPr>
        <dsp:cNvPr id="0" name=""/>
        <dsp:cNvSpPr/>
      </dsp:nvSpPr>
      <dsp:spPr>
        <a:xfrm>
          <a:off x="4571" y="410675"/>
          <a:ext cx="4867942" cy="586195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u="none" strike="noStrike" kern="12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в сфере культуры и спорта</a:t>
          </a:r>
          <a:endParaRPr lang="ru-RU" sz="20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7669" y="410675"/>
        <a:ext cx="4281747" cy="586195"/>
      </dsp:txXfrm>
    </dsp:sp>
    <dsp:sp modelId="{9C84CB8B-6FC8-4EDF-A6E4-2D3CE6C5A37D}">
      <dsp:nvSpPr>
        <dsp:cNvPr id="0" name=""/>
        <dsp:cNvSpPr/>
      </dsp:nvSpPr>
      <dsp:spPr>
        <a:xfrm>
          <a:off x="4682000" y="460502"/>
          <a:ext cx="2483006" cy="486542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344 761,0</a:t>
          </a:r>
        </a:p>
      </dsp:txBody>
      <dsp:txXfrm>
        <a:off x="4925271" y="460502"/>
        <a:ext cx="1996464" cy="486542"/>
      </dsp:txXfrm>
    </dsp:sp>
    <dsp:sp modelId="{85234BEE-A0D1-429C-B8EF-CD5E853966CC}">
      <dsp:nvSpPr>
        <dsp:cNvPr id="0" name=""/>
        <dsp:cNvSpPr/>
      </dsp:nvSpPr>
      <dsp:spPr>
        <a:xfrm>
          <a:off x="6994717" y="460502"/>
          <a:ext cx="2276700" cy="486542"/>
        </a:xfrm>
        <a:prstGeom prst="chevron">
          <a:avLst/>
        </a:prstGeom>
        <a:solidFill>
          <a:schemeClr val="accent5">
            <a:tint val="40000"/>
            <a:alpha val="90000"/>
            <a:hueOff val="1219756"/>
            <a:satOff val="-1614"/>
            <a:lumOff val="-150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219756"/>
              <a:satOff val="-1614"/>
              <a:lumOff val="-15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281 426,6</a:t>
          </a:r>
        </a:p>
      </dsp:txBody>
      <dsp:txXfrm>
        <a:off x="7237988" y="460502"/>
        <a:ext cx="1790158" cy="486542"/>
      </dsp:txXfrm>
    </dsp:sp>
    <dsp:sp modelId="{86E75079-AC31-4025-B8CC-AE09B23A7D22}">
      <dsp:nvSpPr>
        <dsp:cNvPr id="0" name=""/>
        <dsp:cNvSpPr/>
      </dsp:nvSpPr>
      <dsp:spPr>
        <a:xfrm>
          <a:off x="9101128" y="460502"/>
          <a:ext cx="2386160" cy="486542"/>
        </a:xfrm>
        <a:prstGeom prst="chevron">
          <a:avLst/>
        </a:prstGeom>
        <a:solidFill>
          <a:schemeClr val="accent5">
            <a:tint val="40000"/>
            <a:alpha val="90000"/>
            <a:hueOff val="2439512"/>
            <a:satOff val="-3229"/>
            <a:lumOff val="-301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2439512"/>
              <a:satOff val="-3229"/>
              <a:lumOff val="-30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284 607,0</a:t>
          </a:r>
        </a:p>
      </dsp:txBody>
      <dsp:txXfrm>
        <a:off x="9344399" y="460502"/>
        <a:ext cx="1899618" cy="486542"/>
      </dsp:txXfrm>
    </dsp:sp>
    <dsp:sp modelId="{7E35F8FF-E51C-449D-BF1B-B430F963A04B}">
      <dsp:nvSpPr>
        <dsp:cNvPr id="0" name=""/>
        <dsp:cNvSpPr/>
      </dsp:nvSpPr>
      <dsp:spPr>
        <a:xfrm>
          <a:off x="4571" y="1078938"/>
          <a:ext cx="4319688" cy="586195"/>
        </a:xfrm>
        <a:prstGeom prst="chevron">
          <a:avLst/>
        </a:prstGeom>
        <a:gradFill rotWithShape="0">
          <a:gsLst>
            <a:gs pos="0">
              <a:schemeClr val="accent5">
                <a:hueOff val="4030852"/>
                <a:satOff val="-1883"/>
                <a:lumOff val="-2117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4030852"/>
                <a:satOff val="-1883"/>
                <a:lumOff val="-2117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u="none" strike="noStrike" kern="12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в сфере образования</a:t>
          </a:r>
          <a:endParaRPr lang="ru-RU" sz="20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7669" y="1078938"/>
        <a:ext cx="3733493" cy="586195"/>
      </dsp:txXfrm>
    </dsp:sp>
    <dsp:sp modelId="{5B460DBC-ED02-4565-BB8B-62CAAA4DF7D5}">
      <dsp:nvSpPr>
        <dsp:cNvPr id="0" name=""/>
        <dsp:cNvSpPr/>
      </dsp:nvSpPr>
      <dsp:spPr>
        <a:xfrm>
          <a:off x="4133746" y="1128764"/>
          <a:ext cx="2482593" cy="486542"/>
        </a:xfrm>
        <a:prstGeom prst="chevron">
          <a:avLst/>
        </a:prstGeom>
        <a:solidFill>
          <a:schemeClr val="accent5">
            <a:tint val="40000"/>
            <a:alpha val="90000"/>
            <a:hueOff val="3659268"/>
            <a:satOff val="-4843"/>
            <a:lumOff val="-451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3659268"/>
              <a:satOff val="-4843"/>
              <a:lumOff val="-45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1 375 412,2</a:t>
          </a:r>
        </a:p>
      </dsp:txBody>
      <dsp:txXfrm>
        <a:off x="4377017" y="1128764"/>
        <a:ext cx="1996051" cy="486542"/>
      </dsp:txXfrm>
    </dsp:sp>
    <dsp:sp modelId="{2E9BB3C7-0F41-4750-8873-BFD75ECECB17}">
      <dsp:nvSpPr>
        <dsp:cNvPr id="0" name=""/>
        <dsp:cNvSpPr/>
      </dsp:nvSpPr>
      <dsp:spPr>
        <a:xfrm>
          <a:off x="6446049" y="1128764"/>
          <a:ext cx="2607488" cy="486542"/>
        </a:xfrm>
        <a:prstGeom prst="chevron">
          <a:avLst/>
        </a:prstGeom>
        <a:solidFill>
          <a:schemeClr val="accent5">
            <a:tint val="40000"/>
            <a:alpha val="90000"/>
            <a:hueOff val="4879024"/>
            <a:satOff val="-6457"/>
            <a:lumOff val="-601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4879024"/>
              <a:satOff val="-6457"/>
              <a:lumOff val="-60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1 013 437,5</a:t>
          </a:r>
        </a:p>
      </dsp:txBody>
      <dsp:txXfrm>
        <a:off x="6689320" y="1128764"/>
        <a:ext cx="2120946" cy="486542"/>
      </dsp:txXfrm>
    </dsp:sp>
    <dsp:sp modelId="{2503C302-3AC8-43AE-8BC0-D98B0F826F58}">
      <dsp:nvSpPr>
        <dsp:cNvPr id="0" name=""/>
        <dsp:cNvSpPr/>
      </dsp:nvSpPr>
      <dsp:spPr>
        <a:xfrm>
          <a:off x="8883248" y="1128764"/>
          <a:ext cx="2611490" cy="486542"/>
        </a:xfrm>
        <a:prstGeom prst="chevron">
          <a:avLst/>
        </a:prstGeom>
        <a:solidFill>
          <a:schemeClr val="accent5">
            <a:tint val="40000"/>
            <a:alpha val="90000"/>
            <a:hueOff val="6098780"/>
            <a:satOff val="-8072"/>
            <a:lumOff val="-751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6098780"/>
              <a:satOff val="-8072"/>
              <a:lumOff val="-75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1 014 988,3</a:t>
          </a:r>
          <a:endParaRPr lang="ru-RU" sz="1600" b="0" i="0" u="none" strike="noStrik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126519" y="1128764"/>
        <a:ext cx="2124948" cy="486542"/>
      </dsp:txXfrm>
    </dsp:sp>
    <dsp:sp modelId="{DF6C119F-FE64-4573-82CD-602DAEF8C263}">
      <dsp:nvSpPr>
        <dsp:cNvPr id="0" name=""/>
        <dsp:cNvSpPr/>
      </dsp:nvSpPr>
      <dsp:spPr>
        <a:xfrm>
          <a:off x="4571" y="1747200"/>
          <a:ext cx="4861405" cy="586195"/>
        </a:xfrm>
        <a:prstGeom prst="chevron">
          <a:avLst/>
        </a:prstGeom>
        <a:gradFill rotWithShape="0">
          <a:gsLst>
            <a:gs pos="0">
              <a:schemeClr val="accent5">
                <a:hueOff val="8061703"/>
                <a:satOff val="-3767"/>
                <a:lumOff val="-4235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8061703"/>
                <a:satOff val="-3767"/>
                <a:lumOff val="-4235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u="none" strike="noStrike" kern="12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в сфере обеспечения жильем</a:t>
          </a:r>
          <a:endParaRPr lang="ru-RU" sz="20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7669" y="1747200"/>
        <a:ext cx="4275210" cy="586195"/>
      </dsp:txXfrm>
    </dsp:sp>
    <dsp:sp modelId="{538B1C6A-5EA6-418A-85A7-D8B23DEB63C3}">
      <dsp:nvSpPr>
        <dsp:cNvPr id="0" name=""/>
        <dsp:cNvSpPr/>
      </dsp:nvSpPr>
      <dsp:spPr>
        <a:xfrm>
          <a:off x="4675463" y="1797027"/>
          <a:ext cx="2597502" cy="486542"/>
        </a:xfrm>
        <a:prstGeom prst="chevron">
          <a:avLst/>
        </a:prstGeom>
        <a:solidFill>
          <a:schemeClr val="accent5">
            <a:tint val="40000"/>
            <a:alpha val="90000"/>
            <a:hueOff val="7318536"/>
            <a:satOff val="-9686"/>
            <a:lumOff val="-902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7318536"/>
              <a:satOff val="-9686"/>
              <a:lumOff val="-90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12 250,5</a:t>
          </a:r>
        </a:p>
      </dsp:txBody>
      <dsp:txXfrm>
        <a:off x="4918734" y="1797027"/>
        <a:ext cx="2110960" cy="486542"/>
      </dsp:txXfrm>
    </dsp:sp>
    <dsp:sp modelId="{D7D08062-8C8A-49A8-BA83-1B1528399460}">
      <dsp:nvSpPr>
        <dsp:cNvPr id="0" name=""/>
        <dsp:cNvSpPr/>
      </dsp:nvSpPr>
      <dsp:spPr>
        <a:xfrm>
          <a:off x="7102676" y="1797027"/>
          <a:ext cx="2173456" cy="486542"/>
        </a:xfrm>
        <a:prstGeom prst="chevron">
          <a:avLst/>
        </a:prstGeom>
        <a:solidFill>
          <a:schemeClr val="accent5">
            <a:tint val="40000"/>
            <a:alpha val="90000"/>
            <a:hueOff val="8538291"/>
            <a:satOff val="-11300"/>
            <a:lumOff val="-1052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8538291"/>
              <a:satOff val="-11300"/>
              <a:lumOff val="-105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13 461,2</a:t>
          </a:r>
        </a:p>
      </dsp:txBody>
      <dsp:txXfrm>
        <a:off x="7345947" y="1797027"/>
        <a:ext cx="1686914" cy="486542"/>
      </dsp:txXfrm>
    </dsp:sp>
    <dsp:sp modelId="{5D77807B-226F-4B0C-AD63-FA1107FBCB2A}">
      <dsp:nvSpPr>
        <dsp:cNvPr id="0" name=""/>
        <dsp:cNvSpPr/>
      </dsp:nvSpPr>
      <dsp:spPr>
        <a:xfrm>
          <a:off x="9105843" y="1797027"/>
          <a:ext cx="2273441" cy="486542"/>
        </a:xfrm>
        <a:prstGeom prst="chevron">
          <a:avLst/>
        </a:prstGeom>
        <a:solidFill>
          <a:schemeClr val="accent5">
            <a:tint val="40000"/>
            <a:alpha val="90000"/>
            <a:hueOff val="9758047"/>
            <a:satOff val="-12915"/>
            <a:lumOff val="-1202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9758047"/>
              <a:satOff val="-12915"/>
              <a:lumOff val="-120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13 402,2</a:t>
          </a:r>
        </a:p>
      </dsp:txBody>
      <dsp:txXfrm>
        <a:off x="9349114" y="1797027"/>
        <a:ext cx="1786899" cy="486542"/>
      </dsp:txXfrm>
    </dsp:sp>
    <dsp:sp modelId="{D9943FED-9F61-42A9-A479-23B8A98AAEBE}">
      <dsp:nvSpPr>
        <dsp:cNvPr id="0" name=""/>
        <dsp:cNvSpPr/>
      </dsp:nvSpPr>
      <dsp:spPr>
        <a:xfrm>
          <a:off x="4571" y="2415463"/>
          <a:ext cx="4940337" cy="586195"/>
        </a:xfrm>
        <a:prstGeom prst="chevron">
          <a:avLst/>
        </a:prstGeom>
        <a:gradFill rotWithShape="0">
          <a:gsLst>
            <a:gs pos="0">
              <a:schemeClr val="accent5">
                <a:hueOff val="12092555"/>
                <a:satOff val="-5650"/>
                <a:lumOff val="-6352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12092555"/>
                <a:satOff val="-5650"/>
                <a:lumOff val="-6352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создание доступности маломобильным группам населения</a:t>
          </a:r>
        </a:p>
      </dsp:txBody>
      <dsp:txXfrm>
        <a:off x="297669" y="2415463"/>
        <a:ext cx="4354142" cy="586195"/>
      </dsp:txXfrm>
    </dsp:sp>
    <dsp:sp modelId="{E71426CE-643C-4353-8F23-72D1F222214D}">
      <dsp:nvSpPr>
        <dsp:cNvPr id="0" name=""/>
        <dsp:cNvSpPr/>
      </dsp:nvSpPr>
      <dsp:spPr>
        <a:xfrm>
          <a:off x="4754395" y="2465290"/>
          <a:ext cx="2536052" cy="486542"/>
        </a:xfrm>
        <a:prstGeom prst="chevron">
          <a:avLst/>
        </a:prstGeom>
        <a:solidFill>
          <a:schemeClr val="accent5">
            <a:tint val="40000"/>
            <a:alpha val="90000"/>
            <a:hueOff val="10977804"/>
            <a:satOff val="-14529"/>
            <a:lumOff val="-1353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0977804"/>
              <a:satOff val="-14529"/>
              <a:lumOff val="-135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128,4</a:t>
          </a:r>
        </a:p>
      </dsp:txBody>
      <dsp:txXfrm>
        <a:off x="4997666" y="2465290"/>
        <a:ext cx="2049510" cy="486542"/>
      </dsp:txXfrm>
    </dsp:sp>
    <dsp:sp modelId="{6AFEAB95-6704-4DDA-B600-92F8470B677C}">
      <dsp:nvSpPr>
        <dsp:cNvPr id="0" name=""/>
        <dsp:cNvSpPr/>
      </dsp:nvSpPr>
      <dsp:spPr>
        <a:xfrm>
          <a:off x="7120157" y="2465290"/>
          <a:ext cx="2253249" cy="486542"/>
        </a:xfrm>
        <a:prstGeom prst="chevron">
          <a:avLst/>
        </a:prstGeom>
        <a:solidFill>
          <a:schemeClr val="accent5">
            <a:tint val="40000"/>
            <a:alpha val="90000"/>
            <a:hueOff val="12197560"/>
            <a:satOff val="-16144"/>
            <a:lumOff val="-1503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2197560"/>
              <a:satOff val="-16144"/>
              <a:lumOff val="-150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112,6</a:t>
          </a:r>
        </a:p>
      </dsp:txBody>
      <dsp:txXfrm>
        <a:off x="7363428" y="2465290"/>
        <a:ext cx="1766707" cy="486542"/>
      </dsp:txXfrm>
    </dsp:sp>
    <dsp:sp modelId="{BEE4C2F2-F5DF-4CB1-905F-C34F271E03BD}">
      <dsp:nvSpPr>
        <dsp:cNvPr id="0" name=""/>
        <dsp:cNvSpPr/>
      </dsp:nvSpPr>
      <dsp:spPr>
        <a:xfrm>
          <a:off x="9203117" y="2465290"/>
          <a:ext cx="2239066" cy="486542"/>
        </a:xfrm>
        <a:prstGeom prst="chevron">
          <a:avLst/>
        </a:prstGeom>
        <a:solidFill>
          <a:schemeClr val="accent5">
            <a:tint val="40000"/>
            <a:alpha val="90000"/>
            <a:hueOff val="13417315"/>
            <a:satOff val="-17758"/>
            <a:lumOff val="-1653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3417315"/>
              <a:satOff val="-17758"/>
              <a:lumOff val="-165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113,9</a:t>
          </a:r>
        </a:p>
      </dsp:txBody>
      <dsp:txXfrm>
        <a:off x="9446388" y="2465290"/>
        <a:ext cx="1752524" cy="486542"/>
      </dsp:txXfrm>
    </dsp:sp>
    <dsp:sp modelId="{A072D45A-2831-4F42-9804-6E8821FF1687}">
      <dsp:nvSpPr>
        <dsp:cNvPr id="0" name=""/>
        <dsp:cNvSpPr/>
      </dsp:nvSpPr>
      <dsp:spPr>
        <a:xfrm>
          <a:off x="4571" y="3083726"/>
          <a:ext cx="5031285" cy="586195"/>
        </a:xfrm>
        <a:prstGeom prst="chevron">
          <a:avLst/>
        </a:prstGeom>
        <a:gradFill rotWithShape="0">
          <a:gsLst>
            <a:gs pos="0">
              <a:schemeClr val="accent5">
                <a:hueOff val="16123407"/>
                <a:satOff val="-7534"/>
                <a:lumOff val="-847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16123407"/>
                <a:satOff val="-7534"/>
                <a:lumOff val="-847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u="none" strike="noStrike" kern="12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в сфере содействия трудоустройству граждан</a:t>
          </a:r>
          <a:endParaRPr lang="ru-RU" sz="20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7669" y="3083726"/>
        <a:ext cx="4445090" cy="586195"/>
      </dsp:txXfrm>
    </dsp:sp>
    <dsp:sp modelId="{4792F75F-5D0A-4665-9B74-F2712766C85A}">
      <dsp:nvSpPr>
        <dsp:cNvPr id="0" name=""/>
        <dsp:cNvSpPr/>
      </dsp:nvSpPr>
      <dsp:spPr>
        <a:xfrm>
          <a:off x="4845343" y="3133552"/>
          <a:ext cx="2461842" cy="486542"/>
        </a:xfrm>
        <a:prstGeom prst="chevron">
          <a:avLst/>
        </a:prstGeom>
        <a:solidFill>
          <a:schemeClr val="accent5">
            <a:tint val="40000"/>
            <a:alpha val="90000"/>
            <a:hueOff val="14637071"/>
            <a:satOff val="-19372"/>
            <a:lumOff val="-1804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4637071"/>
              <a:satOff val="-19372"/>
              <a:lumOff val="-180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3 827,5</a:t>
          </a:r>
        </a:p>
      </dsp:txBody>
      <dsp:txXfrm>
        <a:off x="5088614" y="3133552"/>
        <a:ext cx="1975300" cy="486542"/>
      </dsp:txXfrm>
    </dsp:sp>
    <dsp:sp modelId="{46DD2BAF-FC8E-4796-8A50-295EB5E88080}">
      <dsp:nvSpPr>
        <dsp:cNvPr id="0" name=""/>
        <dsp:cNvSpPr/>
      </dsp:nvSpPr>
      <dsp:spPr>
        <a:xfrm>
          <a:off x="7136896" y="3133552"/>
          <a:ext cx="2304518" cy="486542"/>
        </a:xfrm>
        <a:prstGeom prst="chevron">
          <a:avLst/>
        </a:prstGeom>
        <a:solidFill>
          <a:schemeClr val="accent5">
            <a:tint val="40000"/>
            <a:alpha val="90000"/>
            <a:hueOff val="15856827"/>
            <a:satOff val="-20987"/>
            <a:lumOff val="-1954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5856827"/>
              <a:satOff val="-20987"/>
              <a:lumOff val="-195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3 855,9</a:t>
          </a:r>
        </a:p>
      </dsp:txBody>
      <dsp:txXfrm>
        <a:off x="7380167" y="3133552"/>
        <a:ext cx="1817976" cy="486542"/>
      </dsp:txXfrm>
    </dsp:sp>
    <dsp:sp modelId="{45C01569-2F4C-472A-911F-A8F06C6C6F93}">
      <dsp:nvSpPr>
        <dsp:cNvPr id="0" name=""/>
        <dsp:cNvSpPr/>
      </dsp:nvSpPr>
      <dsp:spPr>
        <a:xfrm>
          <a:off x="9271125" y="3133552"/>
          <a:ext cx="2148363" cy="486542"/>
        </a:xfrm>
        <a:prstGeom prst="chevron">
          <a:avLst/>
        </a:prstGeom>
        <a:solidFill>
          <a:schemeClr val="accent5">
            <a:tint val="40000"/>
            <a:alpha val="90000"/>
            <a:hueOff val="17076583"/>
            <a:satOff val="-22601"/>
            <a:lumOff val="-2104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7076583"/>
              <a:satOff val="-22601"/>
              <a:lumOff val="-210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3 803,9</a:t>
          </a:r>
        </a:p>
      </dsp:txBody>
      <dsp:txXfrm>
        <a:off x="9514396" y="3133552"/>
        <a:ext cx="1661821" cy="486542"/>
      </dsp:txXfrm>
    </dsp:sp>
    <dsp:sp modelId="{84C2DA72-1B08-4A76-BF81-1E02C3D63355}">
      <dsp:nvSpPr>
        <dsp:cNvPr id="0" name=""/>
        <dsp:cNvSpPr/>
      </dsp:nvSpPr>
      <dsp:spPr>
        <a:xfrm>
          <a:off x="4571" y="3751989"/>
          <a:ext cx="4621432" cy="586195"/>
        </a:xfrm>
        <a:prstGeom prst="chevron">
          <a:avLst/>
        </a:prstGeom>
        <a:gradFill rotWithShape="0">
          <a:gsLst>
            <a:gs pos="0">
              <a:schemeClr val="accent5">
                <a:hueOff val="20154258"/>
                <a:satOff val="-9417"/>
                <a:lumOff val="-10587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20154258"/>
                <a:satOff val="-9417"/>
                <a:lumOff val="-10587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</a:t>
          </a:r>
        </a:p>
      </dsp:txBody>
      <dsp:txXfrm>
        <a:off x="297669" y="3751989"/>
        <a:ext cx="4035237" cy="586195"/>
      </dsp:txXfrm>
    </dsp:sp>
    <dsp:sp modelId="{9DAC6C54-517A-449E-B531-1FC317135ADC}">
      <dsp:nvSpPr>
        <dsp:cNvPr id="0" name=""/>
        <dsp:cNvSpPr/>
      </dsp:nvSpPr>
      <dsp:spPr>
        <a:xfrm>
          <a:off x="4435490" y="3801815"/>
          <a:ext cx="2485220" cy="486542"/>
        </a:xfrm>
        <a:prstGeom prst="chevron">
          <a:avLst/>
        </a:prstGeom>
        <a:solidFill>
          <a:schemeClr val="accent5">
            <a:tint val="40000"/>
            <a:alpha val="90000"/>
            <a:hueOff val="18296338"/>
            <a:satOff val="-24215"/>
            <a:lumOff val="-2254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8296338"/>
              <a:satOff val="-24215"/>
              <a:lumOff val="-225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1 736 379,6</a:t>
          </a:r>
        </a:p>
      </dsp:txBody>
      <dsp:txXfrm>
        <a:off x="4678761" y="3801815"/>
        <a:ext cx="1998678" cy="486542"/>
      </dsp:txXfrm>
    </dsp:sp>
    <dsp:sp modelId="{91E5E92F-44FD-43B6-A08D-30743740836B}">
      <dsp:nvSpPr>
        <dsp:cNvPr id="0" name=""/>
        <dsp:cNvSpPr/>
      </dsp:nvSpPr>
      <dsp:spPr>
        <a:xfrm>
          <a:off x="6750421" y="3801815"/>
          <a:ext cx="2470490" cy="486542"/>
        </a:xfrm>
        <a:prstGeom prst="chevron">
          <a:avLst/>
        </a:prstGeom>
        <a:solidFill>
          <a:schemeClr val="accent5">
            <a:tint val="40000"/>
            <a:alpha val="90000"/>
            <a:hueOff val="19516095"/>
            <a:satOff val="-25830"/>
            <a:lumOff val="-2405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9516095"/>
              <a:satOff val="-25830"/>
              <a:lumOff val="-240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1 312 293,8</a:t>
          </a:r>
        </a:p>
      </dsp:txBody>
      <dsp:txXfrm>
        <a:off x="6993692" y="3801815"/>
        <a:ext cx="1983948" cy="486542"/>
      </dsp:txXfrm>
    </dsp:sp>
    <dsp:sp modelId="{D94A7F81-321B-4D5F-B7F8-5800053BB95B}">
      <dsp:nvSpPr>
        <dsp:cNvPr id="0" name=""/>
        <dsp:cNvSpPr/>
      </dsp:nvSpPr>
      <dsp:spPr>
        <a:xfrm>
          <a:off x="9050622" y="3801815"/>
          <a:ext cx="2431847" cy="486542"/>
        </a:xfrm>
        <a:prstGeom prst="chevron">
          <a:avLst/>
        </a:prstGeom>
        <a:solidFill>
          <a:schemeClr val="accent5">
            <a:tint val="40000"/>
            <a:alpha val="90000"/>
            <a:hueOff val="20735850"/>
            <a:satOff val="-27444"/>
            <a:lumOff val="-2555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20735850"/>
              <a:satOff val="-27444"/>
              <a:lumOff val="-255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1 316 915,3</a:t>
          </a:r>
        </a:p>
      </dsp:txBody>
      <dsp:txXfrm>
        <a:off x="9293893" y="3801815"/>
        <a:ext cx="1945305" cy="48654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8879E-2385-4B38-AE4A-EF5E4AEAE443}">
      <dsp:nvSpPr>
        <dsp:cNvPr id="0" name=""/>
        <dsp:cNvSpPr/>
      </dsp:nvSpPr>
      <dsp:spPr bwMode="auto">
        <a:xfrm>
          <a:off x="0" y="0"/>
          <a:ext cx="3541157" cy="3429000"/>
        </a:xfrm>
        <a:prstGeom prst="roundRect">
          <a:avLst>
            <a:gd name="adj" fmla="val 5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3200" kern="1200"/>
        </a:p>
      </dsp:txBody>
      <dsp:txXfrm rot="16200000">
        <a:off x="-1051774" y="1051774"/>
        <a:ext cx="2811780" cy="708231"/>
      </dsp:txXfrm>
    </dsp:sp>
    <dsp:sp modelId="{7B28887E-C168-409D-B75B-9142D53078C8}">
      <dsp:nvSpPr>
        <dsp:cNvPr id="0" name=""/>
        <dsp:cNvSpPr/>
      </dsp:nvSpPr>
      <dsp:spPr bwMode="auto">
        <a:xfrm>
          <a:off x="690324" y="0"/>
          <a:ext cx="2638162" cy="3429000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3200" kern="1200">
            <a:latin typeface="Times New Roman"/>
            <a:cs typeface="Times New Roman"/>
          </a:endParaRP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3600" kern="12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2025 год:</a:t>
          </a:r>
          <a:endParaRPr kern="1200"/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3600" b="0" kern="12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70 435,3</a:t>
          </a:r>
          <a:endParaRPr kern="1200"/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3600" kern="12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тыс. руб.</a:t>
          </a:r>
          <a:endParaRPr kern="1200"/>
        </a:p>
      </dsp:txBody>
      <dsp:txXfrm>
        <a:off x="690324" y="0"/>
        <a:ext cx="2638162" cy="3429000"/>
      </dsp:txXfrm>
    </dsp:sp>
    <dsp:sp modelId="{228FC4AE-CF63-45C8-B80C-557DAFC9777F}">
      <dsp:nvSpPr>
        <dsp:cNvPr id="0" name=""/>
        <dsp:cNvSpPr/>
      </dsp:nvSpPr>
      <dsp:spPr bwMode="auto">
        <a:xfrm>
          <a:off x="3658017" y="0"/>
          <a:ext cx="3294161" cy="3429000"/>
        </a:xfrm>
        <a:prstGeom prst="roundRect">
          <a:avLst>
            <a:gd name="adj" fmla="val 5000"/>
          </a:avLst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3200" kern="1200"/>
        </a:p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3200" kern="1200"/>
        </a:p>
      </dsp:txBody>
      <dsp:txXfrm rot="16200000">
        <a:off x="2581543" y="1076473"/>
        <a:ext cx="2811780" cy="658832"/>
      </dsp:txXfrm>
    </dsp:sp>
    <dsp:sp modelId="{69E9E0CE-B769-4B80-8947-35BA10C8A155}">
      <dsp:nvSpPr>
        <dsp:cNvPr id="0" name=""/>
        <dsp:cNvSpPr/>
      </dsp:nvSpPr>
      <dsp:spPr bwMode="auto">
        <a:xfrm rot="5400000">
          <a:off x="3422492" y="2692888"/>
          <a:ext cx="503991" cy="49412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48CD06-825C-42A4-9949-0C7F9E78C3C7}">
      <dsp:nvSpPr>
        <dsp:cNvPr id="0" name=""/>
        <dsp:cNvSpPr/>
      </dsp:nvSpPr>
      <dsp:spPr bwMode="auto">
        <a:xfrm>
          <a:off x="4316849" y="0"/>
          <a:ext cx="2454150" cy="3429000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3200" kern="1200">
            <a:solidFill>
              <a:schemeClr val="accent1">
                <a:lumMod val="75000"/>
              </a:schemeClr>
            </a:solidFill>
            <a:latin typeface="Times New Roman"/>
            <a:cs typeface="Times New Roman"/>
          </a:endParaRP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3600" kern="12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2026 год: </a:t>
          </a:r>
          <a:endParaRPr kern="1200"/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3600" kern="12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69 475,3</a:t>
          </a:r>
          <a:endParaRPr kern="1200"/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3600" kern="12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тыс. руб.</a:t>
          </a:r>
          <a:endParaRPr kern="1200"/>
        </a:p>
      </dsp:txBody>
      <dsp:txXfrm>
        <a:off x="4316849" y="0"/>
        <a:ext cx="2454150" cy="3429000"/>
      </dsp:txXfrm>
    </dsp:sp>
    <dsp:sp modelId="{7822B0B8-2FEB-4C27-9D6E-E08BB747B977}">
      <dsp:nvSpPr>
        <dsp:cNvPr id="0" name=""/>
        <dsp:cNvSpPr/>
      </dsp:nvSpPr>
      <dsp:spPr bwMode="auto">
        <a:xfrm>
          <a:off x="7067474" y="0"/>
          <a:ext cx="3294161" cy="3429000"/>
        </a:xfrm>
        <a:prstGeom prst="roundRect">
          <a:avLst>
            <a:gd name="adj" fmla="val 5000"/>
          </a:avLst>
        </a:prstGeom>
        <a:solidFill>
          <a:schemeClr val="bg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3200" kern="1200"/>
        </a:p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3200" kern="1200"/>
        </a:p>
      </dsp:txBody>
      <dsp:txXfrm rot="16200000">
        <a:off x="5991000" y="1076473"/>
        <a:ext cx="2811780" cy="658832"/>
      </dsp:txXfrm>
    </dsp:sp>
    <dsp:sp modelId="{83276686-60AD-4172-8BDE-1804C0D47A68}">
      <dsp:nvSpPr>
        <dsp:cNvPr id="0" name=""/>
        <dsp:cNvSpPr/>
      </dsp:nvSpPr>
      <dsp:spPr bwMode="auto">
        <a:xfrm rot="5400000">
          <a:off x="6831949" y="2692888"/>
          <a:ext cx="503991" cy="49412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79CF3F-6123-4DB8-9A80-415CFE633CF4}">
      <dsp:nvSpPr>
        <dsp:cNvPr id="0" name=""/>
        <dsp:cNvSpPr/>
      </dsp:nvSpPr>
      <dsp:spPr bwMode="auto">
        <a:xfrm>
          <a:off x="7726306" y="0"/>
          <a:ext cx="2454150" cy="3429000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3200" kern="1200">
            <a:latin typeface="Times New Roman"/>
            <a:cs typeface="Times New Roman"/>
          </a:endParaRP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3600" kern="12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2027 год:</a:t>
          </a:r>
          <a:endParaRPr lang="ru-RU" sz="3600" kern="1200">
            <a:solidFill>
              <a:schemeClr val="accent1">
                <a:lumMod val="75000"/>
              </a:schemeClr>
            </a:solidFill>
          </a:endParaRPr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3600" kern="12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20 835,3</a:t>
          </a:r>
          <a:endParaRPr kern="1200"/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3600" kern="12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тыс. руб.</a:t>
          </a:r>
          <a:endParaRPr lang="ru-RU" sz="3600" kern="1200">
            <a:solidFill>
              <a:schemeClr val="accent1">
                <a:lumMod val="75000"/>
              </a:schemeClr>
            </a:solidFill>
          </a:endParaRPr>
        </a:p>
      </dsp:txBody>
      <dsp:txXfrm>
        <a:off x="7726306" y="0"/>
        <a:ext cx="2454150" cy="342900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84B5CE-298C-471E-9BFD-FA7EDE1EDCF2}">
      <dsp:nvSpPr>
        <dsp:cNvPr id="0" name=""/>
        <dsp:cNvSpPr/>
      </dsp:nvSpPr>
      <dsp:spPr bwMode="auto">
        <a:xfrm>
          <a:off x="279438" y="2257577"/>
          <a:ext cx="4112172" cy="1355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400" b="1" i="1" kern="1200">
              <a:latin typeface="Times New Roman"/>
              <a:cs typeface="Times New Roman"/>
            </a:rPr>
            <a:t>Плата за негативное воздействие на окружающую среду – 203,6 тыс. руб.</a:t>
          </a:r>
          <a:endParaRPr sz="2400" kern="1200"/>
        </a:p>
      </dsp:txBody>
      <dsp:txXfrm>
        <a:off x="279438" y="2257577"/>
        <a:ext cx="4112172" cy="1355147"/>
      </dsp:txXfrm>
    </dsp:sp>
    <dsp:sp modelId="{FC5C9457-6376-4BD1-92AA-270E21D8567B}">
      <dsp:nvSpPr>
        <dsp:cNvPr id="0" name=""/>
        <dsp:cNvSpPr/>
      </dsp:nvSpPr>
      <dsp:spPr bwMode="auto">
        <a:xfrm>
          <a:off x="274765" y="1845426"/>
          <a:ext cx="327104" cy="3271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AA360E-0966-458C-B25E-79FCB861F98F}">
      <dsp:nvSpPr>
        <dsp:cNvPr id="0" name=""/>
        <dsp:cNvSpPr/>
      </dsp:nvSpPr>
      <dsp:spPr bwMode="auto">
        <a:xfrm>
          <a:off x="503739" y="1387479"/>
          <a:ext cx="327104" cy="327104"/>
        </a:xfrm>
        <a:prstGeom prst="ellipse">
          <a:avLst/>
        </a:prstGeom>
        <a:solidFill>
          <a:schemeClr val="accent3">
            <a:hueOff val="-278112"/>
            <a:satOff val="-515"/>
            <a:lumOff val="20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A742E2-50B6-4739-84EC-0ED942422EE8}">
      <dsp:nvSpPr>
        <dsp:cNvPr id="0" name=""/>
        <dsp:cNvSpPr/>
      </dsp:nvSpPr>
      <dsp:spPr bwMode="auto">
        <a:xfrm>
          <a:off x="1053274" y="1479068"/>
          <a:ext cx="514021" cy="514021"/>
        </a:xfrm>
        <a:prstGeom prst="ellipse">
          <a:avLst/>
        </a:prstGeom>
        <a:solidFill>
          <a:schemeClr val="accent3">
            <a:hueOff val="-556224"/>
            <a:satOff val="-1029"/>
            <a:lumOff val="41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F6500-AA79-43C2-84D6-5172785198A5}">
      <dsp:nvSpPr>
        <dsp:cNvPr id="0" name=""/>
        <dsp:cNvSpPr/>
      </dsp:nvSpPr>
      <dsp:spPr bwMode="auto">
        <a:xfrm>
          <a:off x="1511221" y="975327"/>
          <a:ext cx="327104" cy="327104"/>
        </a:xfrm>
        <a:prstGeom prst="ellipse">
          <a:avLst/>
        </a:prstGeom>
        <a:solidFill>
          <a:schemeClr val="accent3">
            <a:hueOff val="-834335"/>
            <a:satOff val="-1544"/>
            <a:lumOff val="62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D225D-9282-451B-8031-BCA0B124949C}">
      <dsp:nvSpPr>
        <dsp:cNvPr id="0" name=""/>
        <dsp:cNvSpPr/>
      </dsp:nvSpPr>
      <dsp:spPr bwMode="auto">
        <a:xfrm>
          <a:off x="2106551" y="792149"/>
          <a:ext cx="327104" cy="327104"/>
        </a:xfrm>
        <a:prstGeom prst="ellipse">
          <a:avLst/>
        </a:prstGeom>
        <a:solidFill>
          <a:schemeClr val="accent3">
            <a:hueOff val="-1112447"/>
            <a:satOff val="-2058"/>
            <a:lumOff val="82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47C6A6-291E-4764-A9B0-0CEF7A7627AD}">
      <dsp:nvSpPr>
        <dsp:cNvPr id="0" name=""/>
        <dsp:cNvSpPr/>
      </dsp:nvSpPr>
      <dsp:spPr bwMode="auto">
        <a:xfrm>
          <a:off x="2839266" y="1112711"/>
          <a:ext cx="327104" cy="327104"/>
        </a:xfrm>
        <a:prstGeom prst="ellipse">
          <a:avLst/>
        </a:prstGeom>
        <a:solidFill>
          <a:schemeClr val="accent3">
            <a:hueOff val="-1390559"/>
            <a:satOff val="-2573"/>
            <a:lumOff val="103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150A0F-9221-44B7-BB6F-7E4FCFC5A01A}">
      <dsp:nvSpPr>
        <dsp:cNvPr id="0" name=""/>
        <dsp:cNvSpPr/>
      </dsp:nvSpPr>
      <dsp:spPr bwMode="auto">
        <a:xfrm>
          <a:off x="3297212" y="1341684"/>
          <a:ext cx="514021" cy="514021"/>
        </a:xfrm>
        <a:prstGeom prst="ellipse">
          <a:avLst/>
        </a:prstGeom>
        <a:solidFill>
          <a:schemeClr val="accent3">
            <a:hueOff val="-1668671"/>
            <a:satOff val="-3088"/>
            <a:lumOff val="124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6E8BA0-0C8B-4E6F-8822-741921600440}">
      <dsp:nvSpPr>
        <dsp:cNvPr id="0" name=""/>
        <dsp:cNvSpPr/>
      </dsp:nvSpPr>
      <dsp:spPr bwMode="auto">
        <a:xfrm>
          <a:off x="3938337" y="1845426"/>
          <a:ext cx="327104" cy="327104"/>
        </a:xfrm>
        <a:prstGeom prst="ellipse">
          <a:avLst/>
        </a:prstGeom>
        <a:solidFill>
          <a:schemeClr val="accent3">
            <a:hueOff val="-1946783"/>
            <a:satOff val="-3602"/>
            <a:lumOff val="144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9F70AB-C55C-44AD-8168-E41615D8F883}">
      <dsp:nvSpPr>
        <dsp:cNvPr id="0" name=""/>
        <dsp:cNvSpPr/>
      </dsp:nvSpPr>
      <dsp:spPr bwMode="auto">
        <a:xfrm>
          <a:off x="4213105" y="2349167"/>
          <a:ext cx="327104" cy="327104"/>
        </a:xfrm>
        <a:prstGeom prst="ellipse">
          <a:avLst/>
        </a:prstGeom>
        <a:solidFill>
          <a:schemeClr val="accent3">
            <a:hueOff val="-2224894"/>
            <a:satOff val="-4117"/>
            <a:lumOff val="165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CCE794-0BCD-4329-BF59-0EE7B3DD4B79}">
      <dsp:nvSpPr>
        <dsp:cNvPr id="0" name=""/>
        <dsp:cNvSpPr/>
      </dsp:nvSpPr>
      <dsp:spPr bwMode="auto">
        <a:xfrm>
          <a:off x="1831783" y="1387479"/>
          <a:ext cx="841126" cy="841126"/>
        </a:xfrm>
        <a:prstGeom prst="ellipse">
          <a:avLst/>
        </a:prstGeom>
        <a:solidFill>
          <a:schemeClr val="accent3">
            <a:hueOff val="-2503006"/>
            <a:satOff val="-4631"/>
            <a:lumOff val="186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E6D85-233B-44A8-892E-2D87950D88EC}">
      <dsp:nvSpPr>
        <dsp:cNvPr id="0" name=""/>
        <dsp:cNvSpPr/>
      </dsp:nvSpPr>
      <dsp:spPr bwMode="auto">
        <a:xfrm>
          <a:off x="45792" y="3127676"/>
          <a:ext cx="327104" cy="327104"/>
        </a:xfrm>
        <a:prstGeom prst="ellipse">
          <a:avLst/>
        </a:prstGeom>
        <a:solidFill>
          <a:schemeClr val="accent3">
            <a:hueOff val="-2781118"/>
            <a:satOff val="-5146"/>
            <a:lumOff val="206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CFBDDC-3BED-4A83-A479-BFBE82141F55}">
      <dsp:nvSpPr>
        <dsp:cNvPr id="0" name=""/>
        <dsp:cNvSpPr/>
      </dsp:nvSpPr>
      <dsp:spPr bwMode="auto">
        <a:xfrm>
          <a:off x="320560" y="3539827"/>
          <a:ext cx="514021" cy="514021"/>
        </a:xfrm>
        <a:prstGeom prst="ellipse">
          <a:avLst/>
        </a:prstGeom>
        <a:solidFill>
          <a:schemeClr val="accent3">
            <a:hueOff val="-3059230"/>
            <a:satOff val="-5661"/>
            <a:lumOff val="227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02DEA0-1B7E-48F6-B230-D440B82CE4D2}">
      <dsp:nvSpPr>
        <dsp:cNvPr id="0" name=""/>
        <dsp:cNvSpPr/>
      </dsp:nvSpPr>
      <dsp:spPr bwMode="auto">
        <a:xfrm>
          <a:off x="1007480" y="3906185"/>
          <a:ext cx="747667" cy="747667"/>
        </a:xfrm>
        <a:prstGeom prst="ellipse">
          <a:avLst/>
        </a:prstGeom>
        <a:solidFill>
          <a:schemeClr val="accent3">
            <a:hueOff val="-3337342"/>
            <a:satOff val="-6175"/>
            <a:lumOff val="248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4EC80-9C98-4413-B5FB-FCEC45922110}">
      <dsp:nvSpPr>
        <dsp:cNvPr id="0" name=""/>
        <dsp:cNvSpPr/>
      </dsp:nvSpPr>
      <dsp:spPr bwMode="auto">
        <a:xfrm>
          <a:off x="1969167" y="4501515"/>
          <a:ext cx="327104" cy="327104"/>
        </a:xfrm>
        <a:prstGeom prst="ellipse">
          <a:avLst/>
        </a:prstGeom>
        <a:solidFill>
          <a:schemeClr val="accent3">
            <a:hueOff val="-3615453"/>
            <a:satOff val="-6690"/>
            <a:lumOff val="268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D07024-D382-490E-B051-F871D3147D31}">
      <dsp:nvSpPr>
        <dsp:cNvPr id="0" name=""/>
        <dsp:cNvSpPr/>
      </dsp:nvSpPr>
      <dsp:spPr bwMode="auto">
        <a:xfrm>
          <a:off x="2152346" y="3906185"/>
          <a:ext cx="514021" cy="514021"/>
        </a:xfrm>
        <a:prstGeom prst="ellipse">
          <a:avLst/>
        </a:prstGeom>
        <a:solidFill>
          <a:schemeClr val="accent3">
            <a:hueOff val="-3893565"/>
            <a:satOff val="-7205"/>
            <a:lumOff val="289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402BA7-0C46-4657-84FC-7A4E6597509B}">
      <dsp:nvSpPr>
        <dsp:cNvPr id="0" name=""/>
        <dsp:cNvSpPr/>
      </dsp:nvSpPr>
      <dsp:spPr bwMode="auto">
        <a:xfrm>
          <a:off x="2610292" y="4547310"/>
          <a:ext cx="327104" cy="327104"/>
        </a:xfrm>
        <a:prstGeom prst="ellipse">
          <a:avLst/>
        </a:prstGeom>
        <a:solidFill>
          <a:schemeClr val="accent3">
            <a:hueOff val="-4171677"/>
            <a:satOff val="-7719"/>
            <a:lumOff val="310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0B15BC-C6F8-43E9-AEF7-5CF1DE5EDB91}">
      <dsp:nvSpPr>
        <dsp:cNvPr id="0" name=""/>
        <dsp:cNvSpPr/>
      </dsp:nvSpPr>
      <dsp:spPr bwMode="auto">
        <a:xfrm>
          <a:off x="3022444" y="3814595"/>
          <a:ext cx="747667" cy="747667"/>
        </a:xfrm>
        <a:prstGeom prst="ellipse">
          <a:avLst/>
        </a:prstGeom>
        <a:solidFill>
          <a:schemeClr val="accent3">
            <a:hueOff val="-4449789"/>
            <a:satOff val="-8234"/>
            <a:lumOff val="330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7FB6DA-497B-4FDC-9082-4626C786C8B1}">
      <dsp:nvSpPr>
        <dsp:cNvPr id="0" name=""/>
        <dsp:cNvSpPr/>
      </dsp:nvSpPr>
      <dsp:spPr bwMode="auto">
        <a:xfrm>
          <a:off x="4029926" y="3631417"/>
          <a:ext cx="514021" cy="514021"/>
        </a:xfrm>
        <a:prstGeom prst="ellipse">
          <a:avLst/>
        </a:prstGeom>
        <a:solidFill>
          <a:schemeClr val="accent3">
            <a:hueOff val="-4727900"/>
            <a:satOff val="-8748"/>
            <a:lumOff val="351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F3F663-0A4C-4325-A09A-8EC892609532}">
      <dsp:nvSpPr>
        <dsp:cNvPr id="0" name=""/>
        <dsp:cNvSpPr/>
      </dsp:nvSpPr>
      <dsp:spPr bwMode="auto">
        <a:xfrm>
          <a:off x="4543948" y="1478307"/>
          <a:ext cx="1509608" cy="2882006"/>
        </a:xfrm>
        <a:prstGeom prst="chevron">
          <a:avLst>
            <a:gd name="adj" fmla="val 623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6350" stA="52000" endA="300" endPos="35000" dir="5400000" sy="-100000" algn="bl" rotWithShape="0"/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4F3D0A-2708-4239-9841-40ADC7FCD0C8}">
      <dsp:nvSpPr>
        <dsp:cNvPr id="0" name=""/>
        <dsp:cNvSpPr/>
      </dsp:nvSpPr>
      <dsp:spPr bwMode="auto">
        <a:xfrm>
          <a:off x="5779082" y="1478307"/>
          <a:ext cx="1509608" cy="2882006"/>
        </a:xfrm>
        <a:prstGeom prst="chevron">
          <a:avLst>
            <a:gd name="adj" fmla="val 62310"/>
          </a:avLst>
        </a:prstGeom>
        <a:solidFill>
          <a:schemeClr val="accent3">
            <a:hueOff val="-5006012"/>
            <a:satOff val="-9263"/>
            <a:lumOff val="3723"/>
            <a:alphaOff val="0"/>
          </a:schemeClr>
        </a:solidFill>
        <a:ln>
          <a:noFill/>
        </a:ln>
        <a:effectLst>
          <a:reflection blurRad="6350" stA="52000" endA="300" endPos="35000" dir="5400000" sy="-100000" algn="bl" rotWithShape="0"/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68E2D-8389-4F5E-9F66-EEA6EE4AAD00}">
      <dsp:nvSpPr>
        <dsp:cNvPr id="0" name=""/>
        <dsp:cNvSpPr/>
      </dsp:nvSpPr>
      <dsp:spPr bwMode="auto">
        <a:xfrm>
          <a:off x="7748859" y="1729736"/>
          <a:ext cx="2337311" cy="1758136"/>
        </a:xfrm>
        <a:prstGeom prst="ellipse">
          <a:avLst/>
        </a:prstGeom>
        <a:solidFill>
          <a:schemeClr val="accent3">
            <a:hueOff val="-5006012"/>
            <a:satOff val="-9263"/>
            <a:lumOff val="372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1800" kern="1200">
            <a:latin typeface="Times New Roman"/>
            <a:cs typeface="Times New Roman"/>
          </a:endParaRPr>
        </a:p>
      </dsp:txBody>
      <dsp:txXfrm>
        <a:off x="8091150" y="1987209"/>
        <a:ext cx="1652729" cy="124319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BC65C9-D36E-4078-BD4D-14DD39704D04}">
      <dsp:nvSpPr>
        <dsp:cNvPr id="0" name=""/>
        <dsp:cNvSpPr/>
      </dsp:nvSpPr>
      <dsp:spPr bwMode="auto">
        <a:xfrm>
          <a:off x="0" y="212057"/>
          <a:ext cx="3048029" cy="96897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200" i="1" kern="1200">
              <a:solidFill>
                <a:schemeClr val="bg1"/>
              </a:solidFill>
              <a:latin typeface="Times New Roman"/>
              <a:cs typeface="Times New Roman"/>
            </a:rPr>
            <a:t>Акцизы по подакцизным товарам – </a:t>
          </a:r>
          <a:endParaRPr kern="1200">
            <a:solidFill>
              <a:schemeClr val="bg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200" i="1" kern="1200">
              <a:solidFill>
                <a:schemeClr val="bg1"/>
              </a:solidFill>
              <a:latin typeface="Times New Roman"/>
              <a:cs typeface="Times New Roman"/>
            </a:rPr>
            <a:t>9 113,0 тыс. руб</a:t>
          </a:r>
          <a:r>
            <a:rPr lang="ru-RU" sz="1400" i="1" kern="1200">
              <a:solidFill>
                <a:schemeClr val="bg1"/>
              </a:solidFill>
              <a:latin typeface="Times New Roman"/>
              <a:cs typeface="Times New Roman"/>
            </a:rPr>
            <a:t>.</a:t>
          </a:r>
          <a:endParaRPr kern="1200">
            <a:solidFill>
              <a:schemeClr val="bg1"/>
            </a:solidFill>
          </a:endParaRPr>
        </a:p>
      </dsp:txBody>
      <dsp:txXfrm>
        <a:off x="446374" y="353960"/>
        <a:ext cx="2155281" cy="685167"/>
      </dsp:txXfrm>
    </dsp:sp>
    <dsp:sp modelId="{7B85F29A-8D86-42D3-8C36-3BE534F86EA9}">
      <dsp:nvSpPr>
        <dsp:cNvPr id="0" name=""/>
        <dsp:cNvSpPr/>
      </dsp:nvSpPr>
      <dsp:spPr bwMode="auto">
        <a:xfrm>
          <a:off x="2297809" y="1002621"/>
          <a:ext cx="502872" cy="30936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2000" kern="120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2364465" y="1120924"/>
        <a:ext cx="369560" cy="72763"/>
      </dsp:txXfrm>
    </dsp:sp>
    <dsp:sp modelId="{6FDD6933-776D-4943-902A-F6E5E3CA7FCE}">
      <dsp:nvSpPr>
        <dsp:cNvPr id="0" name=""/>
        <dsp:cNvSpPr/>
      </dsp:nvSpPr>
      <dsp:spPr bwMode="auto">
        <a:xfrm>
          <a:off x="1517247" y="1395384"/>
          <a:ext cx="3248512" cy="773114"/>
        </a:xfrm>
        <a:prstGeom prst="ellipse">
          <a:avLst/>
        </a:prstGeom>
        <a:solidFill>
          <a:schemeClr val="accent4">
            <a:hueOff val="-730035"/>
            <a:satOff val="2435"/>
            <a:lumOff val="3843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200" i="1" kern="1200">
              <a:solidFill>
                <a:schemeClr val="bg1"/>
              </a:solidFill>
              <a:latin typeface="Times New Roman"/>
              <a:cs typeface="Times New Roman"/>
            </a:rPr>
            <a:t>Транспортный налог (20%) – </a:t>
          </a:r>
          <a:endParaRPr kern="120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200" i="1" kern="1200">
              <a:solidFill>
                <a:schemeClr val="bg1"/>
              </a:solidFill>
              <a:latin typeface="Times New Roman"/>
              <a:cs typeface="Times New Roman"/>
            </a:rPr>
            <a:t>5 993,0 тыс. руб.</a:t>
          </a:r>
          <a:endParaRPr kern="1200">
            <a:solidFill>
              <a:schemeClr val="bg1"/>
            </a:solidFill>
          </a:endParaRPr>
        </a:p>
      </dsp:txBody>
      <dsp:txXfrm>
        <a:off x="1992981" y="1508604"/>
        <a:ext cx="2297044" cy="546674"/>
      </dsp:txXfrm>
    </dsp:sp>
    <dsp:sp modelId="{D683FD3C-C60E-4BE1-ACBC-0624E7A31C20}">
      <dsp:nvSpPr>
        <dsp:cNvPr id="0" name=""/>
        <dsp:cNvSpPr/>
      </dsp:nvSpPr>
      <dsp:spPr bwMode="auto">
        <a:xfrm>
          <a:off x="1459389" y="2025223"/>
          <a:ext cx="502872" cy="309369"/>
        </a:xfrm>
        <a:prstGeom prst="mathPlus">
          <a:avLst/>
        </a:prstGeom>
        <a:solidFill>
          <a:schemeClr val="accent4">
            <a:hueOff val="-912543"/>
            <a:satOff val="3043"/>
            <a:lumOff val="4804"/>
            <a:alphaOff val="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2000" kern="120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1526045" y="2143526"/>
        <a:ext cx="369560" cy="72763"/>
      </dsp:txXfrm>
    </dsp:sp>
    <dsp:sp modelId="{14A87FA3-6C68-4471-92B4-8631399F0E78}">
      <dsp:nvSpPr>
        <dsp:cNvPr id="0" name=""/>
        <dsp:cNvSpPr/>
      </dsp:nvSpPr>
      <dsp:spPr bwMode="auto">
        <a:xfrm>
          <a:off x="0" y="2424673"/>
          <a:ext cx="2415966" cy="968973"/>
        </a:xfrm>
        <a:prstGeom prst="ellipse">
          <a:avLst/>
        </a:prstGeom>
        <a:solidFill>
          <a:schemeClr val="accent4">
            <a:hueOff val="-1460069"/>
            <a:satOff val="4870"/>
            <a:lumOff val="7686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200" i="1" kern="1200">
              <a:solidFill>
                <a:schemeClr val="bg1"/>
              </a:solidFill>
              <a:latin typeface="Times New Roman"/>
              <a:cs typeface="Times New Roman"/>
            </a:rPr>
            <a:t>Госпошлина – </a:t>
          </a:r>
          <a:endParaRPr kern="1200">
            <a:solidFill>
              <a:schemeClr val="bg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200" i="1" kern="1200">
              <a:solidFill>
                <a:schemeClr val="bg1"/>
              </a:solidFill>
              <a:latin typeface="Times New Roman"/>
              <a:cs typeface="Times New Roman"/>
            </a:rPr>
            <a:t>5,0 тыс. руб</a:t>
          </a:r>
          <a:r>
            <a:rPr lang="ru-RU" sz="1400" i="1" kern="1200">
              <a:solidFill>
                <a:schemeClr val="bg1"/>
              </a:solidFill>
              <a:latin typeface="Times New Roman"/>
              <a:cs typeface="Times New Roman"/>
            </a:rPr>
            <a:t>.</a:t>
          </a:r>
          <a:endParaRPr kern="1200">
            <a:solidFill>
              <a:schemeClr val="bg1"/>
            </a:solidFill>
          </a:endParaRPr>
        </a:p>
      </dsp:txBody>
      <dsp:txXfrm>
        <a:off x="353810" y="2566576"/>
        <a:ext cx="1708346" cy="685167"/>
      </dsp:txXfrm>
    </dsp:sp>
    <dsp:sp modelId="{EEE4268E-4C38-4132-A83E-CA8C9FD39B26}">
      <dsp:nvSpPr>
        <dsp:cNvPr id="0" name=""/>
        <dsp:cNvSpPr/>
      </dsp:nvSpPr>
      <dsp:spPr bwMode="auto">
        <a:xfrm>
          <a:off x="1895225" y="3288822"/>
          <a:ext cx="502872" cy="309369"/>
        </a:xfrm>
        <a:prstGeom prst="mathPlus">
          <a:avLst/>
        </a:prstGeom>
        <a:solidFill>
          <a:schemeClr val="accent4">
            <a:hueOff val="-1825086"/>
            <a:satOff val="6087"/>
            <a:lumOff val="9608"/>
            <a:alphaOff val="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2000" kern="120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1961881" y="3407125"/>
        <a:ext cx="369560" cy="72763"/>
      </dsp:txXfrm>
    </dsp:sp>
    <dsp:sp modelId="{6DA105DF-4779-4EE8-A071-002F92EDF716}">
      <dsp:nvSpPr>
        <dsp:cNvPr id="0" name=""/>
        <dsp:cNvSpPr/>
      </dsp:nvSpPr>
      <dsp:spPr bwMode="auto">
        <a:xfrm>
          <a:off x="1502142" y="3651915"/>
          <a:ext cx="2629022" cy="968973"/>
        </a:xfrm>
        <a:prstGeom prst="ellipse">
          <a:avLst/>
        </a:prstGeom>
        <a:solidFill>
          <a:schemeClr val="accent4">
            <a:hueOff val="-2190104"/>
            <a:satOff val="7304"/>
            <a:lumOff val="1153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200" i="1" kern="1200">
              <a:solidFill>
                <a:schemeClr val="bg1"/>
              </a:solidFill>
              <a:latin typeface="Times New Roman"/>
              <a:cs typeface="Times New Roman"/>
            </a:rPr>
            <a:t>Субсидии –  36 321,9 тыс. руб</a:t>
          </a:r>
          <a:r>
            <a:rPr lang="ru-RU" sz="1400" i="1" kern="1200">
              <a:solidFill>
                <a:schemeClr val="bg1"/>
              </a:solidFill>
              <a:latin typeface="Times New Roman"/>
              <a:cs typeface="Times New Roman"/>
            </a:rPr>
            <a:t>.</a:t>
          </a:r>
          <a:endParaRPr kern="1200">
            <a:solidFill>
              <a:schemeClr val="bg1"/>
            </a:solidFill>
          </a:endParaRPr>
        </a:p>
      </dsp:txBody>
      <dsp:txXfrm>
        <a:off x="1887153" y="3793818"/>
        <a:ext cx="1859000" cy="685167"/>
      </dsp:txXfrm>
    </dsp:sp>
    <dsp:sp modelId="{7FEF2EBB-BFA0-40AB-9975-34AA179C825F}">
      <dsp:nvSpPr>
        <dsp:cNvPr id="0" name=""/>
        <dsp:cNvSpPr/>
      </dsp:nvSpPr>
      <dsp:spPr bwMode="auto">
        <a:xfrm>
          <a:off x="2237541" y="4666026"/>
          <a:ext cx="539304" cy="348352"/>
        </a:xfrm>
        <a:prstGeom prst="mathPlus">
          <a:avLst/>
        </a:prstGeom>
        <a:solidFill>
          <a:schemeClr val="accent4">
            <a:hueOff val="-2737630"/>
            <a:satOff val="9130"/>
            <a:lumOff val="14412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600" kern="120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2309026" y="4799236"/>
        <a:ext cx="396334" cy="81932"/>
      </dsp:txXfrm>
    </dsp:sp>
    <dsp:sp modelId="{61253A21-A413-42BB-AA14-7533A7E6FD8A}">
      <dsp:nvSpPr>
        <dsp:cNvPr id="0" name=""/>
        <dsp:cNvSpPr/>
      </dsp:nvSpPr>
      <dsp:spPr bwMode="auto">
        <a:xfrm>
          <a:off x="0" y="4938067"/>
          <a:ext cx="3153079" cy="734186"/>
        </a:xfrm>
        <a:prstGeom prst="ellipse">
          <a:avLst/>
        </a:prstGeom>
        <a:solidFill>
          <a:schemeClr val="accent4">
            <a:hueOff val="-2920138"/>
            <a:satOff val="9739"/>
            <a:lumOff val="15373"/>
            <a:alphaOff val="0"/>
          </a:schemeClr>
        </a:solidFill>
        <a:ln w="15875" cap="rnd" cmpd="sng" algn="ctr">
          <a:noFill/>
          <a:prstDash val="solid"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200" i="1" kern="1200">
              <a:solidFill>
                <a:schemeClr val="bg1"/>
              </a:solidFill>
              <a:latin typeface="Times New Roman"/>
              <a:cs typeface="Times New Roman"/>
            </a:rPr>
            <a:t>НДФЛ – 21 885,5 тыс. руб.</a:t>
          </a:r>
          <a:endParaRPr kern="1200">
            <a:solidFill>
              <a:schemeClr val="bg1"/>
            </a:solidFill>
          </a:endParaRPr>
        </a:p>
      </dsp:txBody>
      <dsp:txXfrm>
        <a:off x="461758" y="5045586"/>
        <a:ext cx="2229563" cy="519148"/>
      </dsp:txXfrm>
    </dsp:sp>
    <dsp:sp modelId="{75F6A049-524F-42E7-8758-A6CB8557D44F}">
      <dsp:nvSpPr>
        <dsp:cNvPr id="0" name=""/>
        <dsp:cNvSpPr/>
      </dsp:nvSpPr>
      <dsp:spPr bwMode="auto">
        <a:xfrm rot="21598985">
          <a:off x="2484373" y="2698032"/>
          <a:ext cx="1528280" cy="4793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650173"/>
            <a:satOff val="12174"/>
            <a:lumOff val="19216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2000" kern="1200"/>
        </a:p>
      </dsp:txBody>
      <dsp:txXfrm rot="10800000">
        <a:off x="2484373" y="2793931"/>
        <a:ext cx="1384463" cy="287633"/>
      </dsp:txXfrm>
    </dsp:sp>
    <dsp:sp modelId="{C17A827A-A0D3-429E-B96C-3404C8F9696B}">
      <dsp:nvSpPr>
        <dsp:cNvPr id="0" name=""/>
        <dsp:cNvSpPr/>
      </dsp:nvSpPr>
      <dsp:spPr bwMode="auto">
        <a:xfrm>
          <a:off x="4155562" y="1976880"/>
          <a:ext cx="3218903" cy="1843066"/>
        </a:xfrm>
        <a:prstGeom prst="ellipse">
          <a:avLst/>
        </a:prstGeom>
        <a:solidFill>
          <a:schemeClr val="accent4">
            <a:hueOff val="-3650173"/>
            <a:satOff val="12174"/>
            <a:lumOff val="19216"/>
            <a:alphaOff val="0"/>
          </a:schemeClr>
        </a:solidFill>
        <a:ln w="15875" cap="rnd" cmpd="sng" algn="ctr">
          <a:noFill/>
          <a:prstDash val="solid"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b="1" kern="1200">
              <a:solidFill>
                <a:schemeClr val="tx1"/>
              </a:solidFill>
              <a:latin typeface="Times New Roman"/>
              <a:cs typeface="Times New Roman"/>
            </a:rPr>
            <a:t>Дорожный фонд – </a:t>
          </a:r>
          <a:endParaRPr kern="120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b="1" kern="1200">
              <a:solidFill>
                <a:schemeClr val="tx1"/>
              </a:solidFill>
              <a:latin typeface="Times New Roman"/>
              <a:cs typeface="Times New Roman"/>
            </a:rPr>
            <a:t>73 318,4</a:t>
          </a:r>
          <a:endParaRPr kern="120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b="1" kern="1200">
              <a:solidFill>
                <a:schemeClr val="tx1"/>
              </a:solidFill>
              <a:latin typeface="Times New Roman"/>
              <a:cs typeface="Times New Roman"/>
            </a:rPr>
            <a:t>тыс. руб.</a:t>
          </a:r>
          <a:endParaRPr kern="1200"/>
        </a:p>
      </dsp:txBody>
      <dsp:txXfrm>
        <a:off x="4626959" y="2246791"/>
        <a:ext cx="2276109" cy="130324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CB5079-77CA-48FD-A1F8-1C32700619DA}">
      <dsp:nvSpPr>
        <dsp:cNvPr id="0" name=""/>
        <dsp:cNvSpPr/>
      </dsp:nvSpPr>
      <dsp:spPr bwMode="auto">
        <a:xfrm>
          <a:off x="4495" y="362106"/>
          <a:ext cx="2159866" cy="8630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400" kern="1200">
              <a:solidFill>
                <a:schemeClr val="bg1"/>
              </a:solidFill>
              <a:latin typeface="Times New Roman"/>
              <a:cs typeface="Times New Roman"/>
            </a:rPr>
            <a:t>Пед.работники дошкольного образования</a:t>
          </a:r>
          <a:endParaRPr kern="1200"/>
        </a:p>
      </dsp:txBody>
      <dsp:txXfrm>
        <a:off x="4495" y="362106"/>
        <a:ext cx="2159866" cy="863040"/>
      </dsp:txXfrm>
    </dsp:sp>
    <dsp:sp modelId="{3FF2898C-FD43-4D33-B909-AD5A4EB70CE7}">
      <dsp:nvSpPr>
        <dsp:cNvPr id="0" name=""/>
        <dsp:cNvSpPr/>
      </dsp:nvSpPr>
      <dsp:spPr bwMode="auto">
        <a:xfrm>
          <a:off x="0" y="1232813"/>
          <a:ext cx="2157600" cy="80703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latin typeface="Times New Roman"/>
              <a:cs typeface="Times New Roman"/>
            </a:rPr>
            <a:t>119 работников</a:t>
          </a:r>
          <a:endParaRPr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latin typeface="Times New Roman"/>
              <a:cs typeface="Times New Roman"/>
            </a:rPr>
            <a:t>91 061,30 рублей (проект)</a:t>
          </a:r>
          <a:endParaRPr sz="1400" kern="1200"/>
        </a:p>
      </dsp:txBody>
      <dsp:txXfrm>
        <a:off x="0" y="1232813"/>
        <a:ext cx="2157600" cy="807030"/>
      </dsp:txXfrm>
    </dsp:sp>
    <dsp:sp modelId="{1DDE0520-3E53-47C3-A4BF-E250527D55CA}">
      <dsp:nvSpPr>
        <dsp:cNvPr id="0" name=""/>
        <dsp:cNvSpPr/>
      </dsp:nvSpPr>
      <dsp:spPr bwMode="auto">
        <a:xfrm>
          <a:off x="2466425" y="362106"/>
          <a:ext cx="2157600" cy="863040"/>
        </a:xfrm>
        <a:prstGeom prst="rect">
          <a:avLst/>
        </a:prstGeom>
        <a:solidFill>
          <a:schemeClr val="accent5">
            <a:hueOff val="5038564"/>
            <a:satOff val="-2354"/>
            <a:lumOff val="-2647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400" kern="1200">
              <a:latin typeface="Times New Roman"/>
              <a:cs typeface="Times New Roman"/>
            </a:rPr>
            <a:t>Пед.работники общего образования</a:t>
          </a:r>
          <a:endParaRPr sz="1400" kern="1200"/>
        </a:p>
      </dsp:txBody>
      <dsp:txXfrm>
        <a:off x="2466425" y="362106"/>
        <a:ext cx="2157600" cy="863040"/>
      </dsp:txXfrm>
    </dsp:sp>
    <dsp:sp modelId="{69179011-612B-4FDE-B278-128B1E0F131D}">
      <dsp:nvSpPr>
        <dsp:cNvPr id="0" name=""/>
        <dsp:cNvSpPr/>
      </dsp:nvSpPr>
      <dsp:spPr bwMode="auto">
        <a:xfrm>
          <a:off x="2466425" y="1225146"/>
          <a:ext cx="2157600" cy="807030"/>
        </a:xfrm>
        <a:prstGeom prst="rect">
          <a:avLst/>
        </a:prstGeom>
        <a:solidFill>
          <a:schemeClr val="accent5">
            <a:tint val="40000"/>
            <a:alpha val="90000"/>
            <a:hueOff val="5183963"/>
            <a:satOff val="-6861"/>
            <a:lumOff val="-639"/>
            <a:alphaOff val="0"/>
          </a:schemeClr>
        </a:solidFill>
        <a:ln w="15875" cap="rnd" cmpd="sng" algn="ctr">
          <a:noFill/>
          <a:prstDash val="solid"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latin typeface="Times New Roman"/>
              <a:cs typeface="Times New Roman"/>
            </a:rPr>
            <a:t>163 работников</a:t>
          </a:r>
          <a:endParaRPr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latin typeface="Times New Roman"/>
              <a:cs typeface="Times New Roman"/>
            </a:rPr>
            <a:t>95 558,40 рублей (проект)</a:t>
          </a:r>
          <a:endParaRPr sz="1400" kern="1200"/>
        </a:p>
      </dsp:txBody>
      <dsp:txXfrm>
        <a:off x="2466425" y="1225146"/>
        <a:ext cx="2157600" cy="807030"/>
      </dsp:txXfrm>
    </dsp:sp>
    <dsp:sp modelId="{E75221FC-D281-4270-BCC6-E6687B4A9051}">
      <dsp:nvSpPr>
        <dsp:cNvPr id="0" name=""/>
        <dsp:cNvSpPr/>
      </dsp:nvSpPr>
      <dsp:spPr bwMode="auto">
        <a:xfrm>
          <a:off x="4926090" y="362106"/>
          <a:ext cx="2157600" cy="863040"/>
        </a:xfrm>
        <a:prstGeom prst="rect">
          <a:avLst/>
        </a:prstGeom>
        <a:solidFill>
          <a:schemeClr val="accent5">
            <a:hueOff val="10077129"/>
            <a:satOff val="-4709"/>
            <a:lumOff val="-5294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400" kern="1200">
              <a:solidFill>
                <a:schemeClr val="bg1"/>
              </a:solidFill>
              <a:latin typeface="Times New Roman"/>
              <a:cs typeface="Times New Roman"/>
            </a:rPr>
            <a:t>Пед.работники дополнительного образования в сфере культуры</a:t>
          </a:r>
          <a:endParaRPr sz="1400" kern="1200"/>
        </a:p>
      </dsp:txBody>
      <dsp:txXfrm>
        <a:off x="4926090" y="362106"/>
        <a:ext cx="2157600" cy="863040"/>
      </dsp:txXfrm>
    </dsp:sp>
    <dsp:sp modelId="{6AA73179-1BA2-4AB6-B09F-DEBBDBBDDC9D}">
      <dsp:nvSpPr>
        <dsp:cNvPr id="0" name=""/>
        <dsp:cNvSpPr/>
      </dsp:nvSpPr>
      <dsp:spPr bwMode="auto">
        <a:xfrm>
          <a:off x="4926090" y="1225146"/>
          <a:ext cx="2157600" cy="807030"/>
        </a:xfrm>
        <a:prstGeom prst="rect">
          <a:avLst/>
        </a:prstGeom>
        <a:solidFill>
          <a:schemeClr val="accent5">
            <a:tint val="40000"/>
            <a:alpha val="90000"/>
            <a:hueOff val="10367925"/>
            <a:satOff val="-13722"/>
            <a:lumOff val="-1278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solidFill>
                <a:schemeClr val="bg1"/>
              </a:solidFill>
              <a:latin typeface="Times New Roman"/>
              <a:cs typeface="Times New Roman"/>
            </a:rPr>
            <a:t>30 работников</a:t>
          </a:r>
          <a:endParaRPr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solidFill>
                <a:schemeClr val="bg1"/>
              </a:solidFill>
              <a:latin typeface="Times New Roman"/>
              <a:cs typeface="Times New Roman"/>
            </a:rPr>
            <a:t>111 782,90 рублей</a:t>
          </a:r>
          <a:endParaRPr sz="1400" kern="1200"/>
        </a:p>
      </dsp:txBody>
      <dsp:txXfrm>
        <a:off x="4926090" y="1225146"/>
        <a:ext cx="2157600" cy="807030"/>
      </dsp:txXfrm>
    </dsp:sp>
    <dsp:sp modelId="{CAC19BC0-96EB-4953-9A3C-9220A1E03D47}">
      <dsp:nvSpPr>
        <dsp:cNvPr id="0" name=""/>
        <dsp:cNvSpPr/>
      </dsp:nvSpPr>
      <dsp:spPr bwMode="auto">
        <a:xfrm>
          <a:off x="7385755" y="362106"/>
          <a:ext cx="2157600" cy="863040"/>
        </a:xfrm>
        <a:prstGeom prst="rect">
          <a:avLst/>
        </a:prstGeom>
        <a:solidFill>
          <a:schemeClr val="accent5">
            <a:hueOff val="15115693"/>
            <a:satOff val="-7063"/>
            <a:lumOff val="-794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350" kern="1200">
              <a:latin typeface="Times New Roman"/>
              <a:cs typeface="Times New Roman"/>
            </a:rPr>
            <a:t>Пед.работники дополнительного образования в сфере физической культуры и спорта</a:t>
          </a:r>
          <a:endParaRPr kern="1200"/>
        </a:p>
      </dsp:txBody>
      <dsp:txXfrm>
        <a:off x="7385755" y="362106"/>
        <a:ext cx="2157600" cy="863040"/>
      </dsp:txXfrm>
    </dsp:sp>
    <dsp:sp modelId="{D198A117-A1FD-4604-8B90-12F197308D1C}">
      <dsp:nvSpPr>
        <dsp:cNvPr id="0" name=""/>
        <dsp:cNvSpPr/>
      </dsp:nvSpPr>
      <dsp:spPr bwMode="auto">
        <a:xfrm>
          <a:off x="7385755" y="1225146"/>
          <a:ext cx="2157600" cy="807030"/>
        </a:xfrm>
        <a:prstGeom prst="rect">
          <a:avLst/>
        </a:prstGeom>
        <a:solidFill>
          <a:schemeClr val="accent5">
            <a:tint val="40000"/>
            <a:alpha val="90000"/>
            <a:hueOff val="15551887"/>
            <a:satOff val="-20583"/>
            <a:lumOff val="-1916"/>
            <a:alphaOff val="0"/>
          </a:schemeClr>
        </a:solidFill>
        <a:ln w="15875" cap="rnd" cmpd="sng" algn="ctr">
          <a:noFill/>
          <a:prstDash val="solid"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latin typeface="Times New Roman"/>
              <a:cs typeface="Times New Roman"/>
            </a:rPr>
            <a:t>23 работника </a:t>
          </a:r>
          <a:endParaRPr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latin typeface="Times New Roman"/>
              <a:cs typeface="Times New Roman"/>
            </a:rPr>
            <a:t>111 782,90 рублей</a:t>
          </a:r>
          <a:endParaRPr sz="1400" kern="1200"/>
        </a:p>
      </dsp:txBody>
      <dsp:txXfrm>
        <a:off x="7385755" y="1225146"/>
        <a:ext cx="2157600" cy="807030"/>
      </dsp:txXfrm>
    </dsp:sp>
    <dsp:sp modelId="{28265C26-E8F4-4992-ADC5-566506D83BCE}">
      <dsp:nvSpPr>
        <dsp:cNvPr id="0" name=""/>
        <dsp:cNvSpPr/>
      </dsp:nvSpPr>
      <dsp:spPr bwMode="auto">
        <a:xfrm>
          <a:off x="9845419" y="362106"/>
          <a:ext cx="2157600" cy="863040"/>
        </a:xfrm>
        <a:prstGeom prst="rect">
          <a:avLst/>
        </a:prstGeom>
        <a:solidFill>
          <a:schemeClr val="accent5">
            <a:hueOff val="20154258"/>
            <a:satOff val="-9417"/>
            <a:lumOff val="-10587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400" kern="1200">
              <a:latin typeface="Times New Roman"/>
              <a:cs typeface="Times New Roman"/>
            </a:rPr>
            <a:t>Работники культуры</a:t>
          </a:r>
          <a:endParaRPr sz="1400" kern="1200"/>
        </a:p>
      </dsp:txBody>
      <dsp:txXfrm>
        <a:off x="9845419" y="362106"/>
        <a:ext cx="2157600" cy="863040"/>
      </dsp:txXfrm>
    </dsp:sp>
    <dsp:sp modelId="{536787C0-F37E-4D8E-A75F-C41374396E83}">
      <dsp:nvSpPr>
        <dsp:cNvPr id="0" name=""/>
        <dsp:cNvSpPr/>
      </dsp:nvSpPr>
      <dsp:spPr bwMode="auto">
        <a:xfrm>
          <a:off x="9845419" y="1225146"/>
          <a:ext cx="2157600" cy="807030"/>
        </a:xfrm>
        <a:prstGeom prst="rect">
          <a:avLst/>
        </a:prstGeom>
        <a:solidFill>
          <a:schemeClr val="accent5">
            <a:tint val="40000"/>
            <a:alpha val="90000"/>
            <a:hueOff val="20735850"/>
            <a:satOff val="-27444"/>
            <a:lumOff val="-2555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latin typeface="Times New Roman"/>
              <a:cs typeface="Times New Roman"/>
            </a:rPr>
            <a:t>45 работников </a:t>
          </a:r>
          <a:endParaRPr lang="ru-RU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latin typeface="Times New Roman"/>
              <a:cs typeface="Times New Roman"/>
            </a:rPr>
            <a:t>103 376,30 рублей</a:t>
          </a:r>
          <a:endParaRPr sz="1400" kern="1200"/>
        </a:p>
      </dsp:txBody>
      <dsp:txXfrm>
        <a:off x="9845419" y="1225146"/>
        <a:ext cx="2157600" cy="80703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789AD-4E2C-44E6-A6E2-40C7FA29C95C}">
      <dsp:nvSpPr>
        <dsp:cNvPr id="0" name=""/>
        <dsp:cNvSpPr/>
      </dsp:nvSpPr>
      <dsp:spPr bwMode="auto">
        <a:xfrm>
          <a:off x="4898798" y="1130959"/>
          <a:ext cx="4993930" cy="643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448"/>
              </a:lnTo>
              <a:lnTo>
                <a:pt x="4993930" y="446448"/>
              </a:lnTo>
              <a:lnTo>
                <a:pt x="4993930" y="64316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AA80B0-ED2B-4374-BADC-5108A9FED02B}">
      <dsp:nvSpPr>
        <dsp:cNvPr id="0" name=""/>
        <dsp:cNvSpPr/>
      </dsp:nvSpPr>
      <dsp:spPr bwMode="auto">
        <a:xfrm>
          <a:off x="4898798" y="1130959"/>
          <a:ext cx="2204984" cy="619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811"/>
              </a:lnTo>
              <a:lnTo>
                <a:pt x="2204984" y="422811"/>
              </a:lnTo>
              <a:lnTo>
                <a:pt x="2204984" y="61952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1FF64-E3C3-4121-BE4B-569DDF4B01A6}">
      <dsp:nvSpPr>
        <dsp:cNvPr id="0" name=""/>
        <dsp:cNvSpPr/>
      </dsp:nvSpPr>
      <dsp:spPr bwMode="auto">
        <a:xfrm>
          <a:off x="4508452" y="1130959"/>
          <a:ext cx="390345" cy="619525"/>
        </a:xfrm>
        <a:custGeom>
          <a:avLst/>
          <a:gdLst/>
          <a:ahLst/>
          <a:cxnLst/>
          <a:rect l="0" t="0" r="0" b="0"/>
          <a:pathLst>
            <a:path>
              <a:moveTo>
                <a:pt x="390345" y="0"/>
              </a:moveTo>
              <a:lnTo>
                <a:pt x="390345" y="422811"/>
              </a:lnTo>
              <a:lnTo>
                <a:pt x="0" y="422811"/>
              </a:lnTo>
              <a:lnTo>
                <a:pt x="0" y="61952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9AC48B-1E21-4DEC-9596-F0659A4C65DD}">
      <dsp:nvSpPr>
        <dsp:cNvPr id="0" name=""/>
        <dsp:cNvSpPr/>
      </dsp:nvSpPr>
      <dsp:spPr bwMode="auto">
        <a:xfrm>
          <a:off x="1876036" y="1130959"/>
          <a:ext cx="3022761" cy="565252"/>
        </a:xfrm>
        <a:custGeom>
          <a:avLst/>
          <a:gdLst/>
          <a:ahLst/>
          <a:cxnLst/>
          <a:rect l="0" t="0" r="0" b="0"/>
          <a:pathLst>
            <a:path>
              <a:moveTo>
                <a:pt x="3022761" y="0"/>
              </a:moveTo>
              <a:lnTo>
                <a:pt x="3022761" y="368538"/>
              </a:lnTo>
              <a:lnTo>
                <a:pt x="0" y="368538"/>
              </a:lnTo>
              <a:lnTo>
                <a:pt x="0" y="56525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073FF6-EF11-4DF3-98E8-EAFF3C385869}">
      <dsp:nvSpPr>
        <dsp:cNvPr id="0" name=""/>
        <dsp:cNvSpPr/>
      </dsp:nvSpPr>
      <dsp:spPr bwMode="auto">
        <a:xfrm>
          <a:off x="3329334" y="-23641"/>
          <a:ext cx="3138928" cy="11546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E8956A-DF55-4A1A-8A8B-2E41011B086F}">
      <dsp:nvSpPr>
        <dsp:cNvPr id="0" name=""/>
        <dsp:cNvSpPr/>
      </dsp:nvSpPr>
      <dsp:spPr bwMode="auto">
        <a:xfrm>
          <a:off x="3565273" y="200500"/>
          <a:ext cx="3138928" cy="115460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kern="1200">
              <a:latin typeface="Times New Roman"/>
              <a:cs typeface="Times New Roman"/>
            </a:rPr>
            <a:t>МРОТ в проекте бюджета        49 368,0 руб.</a:t>
          </a:r>
          <a:endParaRPr kern="1200"/>
        </a:p>
      </dsp:txBody>
      <dsp:txXfrm>
        <a:off x="3599090" y="234317"/>
        <a:ext cx="3071294" cy="1086967"/>
      </dsp:txXfrm>
    </dsp:sp>
    <dsp:sp modelId="{70EA4053-F15D-43F0-B5AB-7B0722C565CD}">
      <dsp:nvSpPr>
        <dsp:cNvPr id="0" name=""/>
        <dsp:cNvSpPr/>
      </dsp:nvSpPr>
      <dsp:spPr bwMode="auto">
        <a:xfrm>
          <a:off x="729107" y="1696212"/>
          <a:ext cx="2293858" cy="13483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9554EC-2D87-435A-99C0-162AADA57C4E}">
      <dsp:nvSpPr>
        <dsp:cNvPr id="0" name=""/>
        <dsp:cNvSpPr/>
      </dsp:nvSpPr>
      <dsp:spPr bwMode="auto">
        <a:xfrm>
          <a:off x="965046" y="1920354"/>
          <a:ext cx="2293858" cy="134839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300" kern="1200">
              <a:latin typeface="Times New Roman"/>
              <a:cs typeface="Times New Roman"/>
            </a:rPr>
            <a:t>Образование</a:t>
          </a:r>
          <a:endParaRPr kern="1200"/>
        </a:p>
      </dsp:txBody>
      <dsp:txXfrm>
        <a:off x="1004539" y="1959847"/>
        <a:ext cx="2214872" cy="1269405"/>
      </dsp:txXfrm>
    </dsp:sp>
    <dsp:sp modelId="{A9C3DB93-DF60-4650-87A5-91D05E182010}">
      <dsp:nvSpPr>
        <dsp:cNvPr id="0" name=""/>
        <dsp:cNvSpPr/>
      </dsp:nvSpPr>
      <dsp:spPr bwMode="auto">
        <a:xfrm>
          <a:off x="3446726" y="1750485"/>
          <a:ext cx="2123451" cy="13483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32505-0B53-4FED-B4A6-2A316889B76B}">
      <dsp:nvSpPr>
        <dsp:cNvPr id="0" name=""/>
        <dsp:cNvSpPr/>
      </dsp:nvSpPr>
      <dsp:spPr bwMode="auto">
        <a:xfrm>
          <a:off x="3682665" y="1974627"/>
          <a:ext cx="2123451" cy="134839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300" kern="1200">
              <a:latin typeface="Times New Roman"/>
              <a:cs typeface="Times New Roman"/>
            </a:rPr>
            <a:t>Спорт</a:t>
          </a:r>
          <a:endParaRPr kern="1200"/>
        </a:p>
      </dsp:txBody>
      <dsp:txXfrm>
        <a:off x="3722158" y="2014120"/>
        <a:ext cx="2044465" cy="1269405"/>
      </dsp:txXfrm>
    </dsp:sp>
    <dsp:sp modelId="{D2612ECF-D1F5-4C1C-B413-517C239B104D}">
      <dsp:nvSpPr>
        <dsp:cNvPr id="0" name=""/>
        <dsp:cNvSpPr/>
      </dsp:nvSpPr>
      <dsp:spPr bwMode="auto">
        <a:xfrm>
          <a:off x="6042056" y="1750485"/>
          <a:ext cx="2123451" cy="13483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B691F2-3E1E-4C4D-BD61-045FD0C78D0A}">
      <dsp:nvSpPr>
        <dsp:cNvPr id="0" name=""/>
        <dsp:cNvSpPr/>
      </dsp:nvSpPr>
      <dsp:spPr bwMode="auto">
        <a:xfrm>
          <a:off x="6277995" y="1974627"/>
          <a:ext cx="2123451" cy="134839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300" kern="1200">
              <a:latin typeface="Times New Roman"/>
              <a:cs typeface="Times New Roman"/>
            </a:rPr>
            <a:t> СМИ</a:t>
          </a:r>
          <a:endParaRPr kern="1200"/>
        </a:p>
      </dsp:txBody>
      <dsp:txXfrm>
        <a:off x="6317488" y="2014120"/>
        <a:ext cx="2044465" cy="1269405"/>
      </dsp:txXfrm>
    </dsp:sp>
    <dsp:sp modelId="{153281E1-3D88-4B26-89E7-DB6637374230}">
      <dsp:nvSpPr>
        <dsp:cNvPr id="0" name=""/>
        <dsp:cNvSpPr/>
      </dsp:nvSpPr>
      <dsp:spPr bwMode="auto">
        <a:xfrm>
          <a:off x="8637386" y="1774122"/>
          <a:ext cx="2510684" cy="13483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A7654D-FE00-4863-8825-712AB09E52E2}">
      <dsp:nvSpPr>
        <dsp:cNvPr id="0" name=""/>
        <dsp:cNvSpPr/>
      </dsp:nvSpPr>
      <dsp:spPr bwMode="auto">
        <a:xfrm>
          <a:off x="8873325" y="1998264"/>
          <a:ext cx="2510684" cy="134839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300" kern="1200">
              <a:latin typeface="Times New Roman"/>
              <a:cs typeface="Times New Roman"/>
            </a:rPr>
            <a:t>ЕДДС, УМТО, ЦБЭО, УКС</a:t>
          </a:r>
          <a:endParaRPr kern="1200"/>
        </a:p>
      </dsp:txBody>
      <dsp:txXfrm>
        <a:off x="8912818" y="2037757"/>
        <a:ext cx="2431698" cy="1269405"/>
      </dsp:txXfrm>
    </dsp:sp>
    <dsp:sp modelId="{50241935-D043-478D-9AB6-3131FA772EC3}">
      <dsp:nvSpPr>
        <dsp:cNvPr id="0" name=""/>
        <dsp:cNvSpPr/>
      </dsp:nvSpPr>
      <dsp:spPr bwMode="auto">
        <a:xfrm>
          <a:off x="6939673" y="-4076"/>
          <a:ext cx="3138928" cy="11060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7AADDC-858A-4DC7-93BB-6DCBB97530ED}">
      <dsp:nvSpPr>
        <dsp:cNvPr id="0" name=""/>
        <dsp:cNvSpPr/>
      </dsp:nvSpPr>
      <dsp:spPr bwMode="auto">
        <a:xfrm>
          <a:off x="7175613" y="220066"/>
          <a:ext cx="3138928" cy="11060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kern="1200">
              <a:latin typeface="Times New Roman"/>
              <a:cs typeface="Times New Roman"/>
            </a:rPr>
            <a:t>С 01.10.2025 года индексация ФОТ на 4%, не попадающие под Указы Президента РФ </a:t>
          </a:r>
          <a:endParaRPr kern="1200"/>
        </a:p>
      </dsp:txBody>
      <dsp:txXfrm>
        <a:off x="7208008" y="252461"/>
        <a:ext cx="3074138" cy="10412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5DE1CE-494C-4CCF-889A-BBE9F086C715}">
      <dsp:nvSpPr>
        <dsp:cNvPr id="0" name=""/>
        <dsp:cNvSpPr/>
      </dsp:nvSpPr>
      <dsp:spPr bwMode="auto">
        <a:xfrm>
          <a:off x="3795363" y="62518"/>
          <a:ext cx="3685613" cy="159689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75000"/>
            </a:schemeClr>
          </a:solidFill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b="0" kern="1200">
              <a:solidFill>
                <a:schemeClr val="bg1"/>
              </a:solidFill>
              <a:latin typeface="Times New Roman"/>
              <a:cs typeface="Times New Roman"/>
            </a:rPr>
            <a:t>Основные положения Указа Президента Российской Федерации от </a:t>
          </a:r>
          <a:r>
            <a:rPr lang="ru-RU" sz="1600" b="0" i="0" u="none" strike="noStrike" kern="1200" cap="none" spc="0">
              <a:solidFill>
                <a:schemeClr val="bg1"/>
              </a:solidFill>
              <a:latin typeface="Times New Roman"/>
              <a:ea typeface="Times New Roman"/>
              <a:cs typeface="Times New Roman"/>
            </a:rPr>
            <a:t>7 мая 2024 года № 309 «О национальных целях развития Российской Федерации на период до 2030 года и на перспективу до 2036 года»</a:t>
          </a:r>
          <a:endParaRPr lang="ru-RU" sz="1600" kern="1200">
            <a:solidFill>
              <a:schemeClr val="bg1"/>
            </a:solidFill>
          </a:endParaRPr>
        </a:p>
      </dsp:txBody>
      <dsp:txXfrm>
        <a:off x="3873317" y="140472"/>
        <a:ext cx="3529705" cy="1440982"/>
      </dsp:txXfrm>
    </dsp:sp>
    <dsp:sp modelId="{C9692D53-11D8-485D-B02F-130F847E961C}">
      <dsp:nvSpPr>
        <dsp:cNvPr id="0" name=""/>
        <dsp:cNvSpPr/>
      </dsp:nvSpPr>
      <dsp:spPr bwMode="auto">
        <a:xfrm>
          <a:off x="3871427" y="1486438"/>
          <a:ext cx="5085008" cy="5085008"/>
        </a:xfrm>
        <a:custGeom>
          <a:avLst/>
          <a:gdLst/>
          <a:ahLst/>
          <a:cxnLst/>
          <a:rect l="0" t="0" r="0" b="0"/>
          <a:pathLst>
            <a:path>
              <a:moveTo>
                <a:pt x="3467511" y="174237"/>
              </a:moveTo>
              <a:arcTo wR="2542504" hR="2542504" stAng="17480089" swAng="462674"/>
            </a:path>
          </a:pathLst>
        </a:custGeom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B95280-6FCE-446E-926C-307E8665464F}">
      <dsp:nvSpPr>
        <dsp:cNvPr id="0" name=""/>
        <dsp:cNvSpPr/>
      </dsp:nvSpPr>
      <dsp:spPr bwMode="auto">
        <a:xfrm>
          <a:off x="7195897" y="1807906"/>
          <a:ext cx="3685613" cy="1305067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b="0" kern="1200">
              <a:solidFill>
                <a:schemeClr val="bg1"/>
              </a:solidFill>
              <a:latin typeface="Times New Roman"/>
              <a:cs typeface="Times New Roman"/>
            </a:rPr>
            <a:t>Основные направления налоговой, бюджетной и долговой политики Ханты – Мансийского автономного округа – Югры на 2025 год и на плановый период 2026 и 2027 годов</a:t>
          </a:r>
          <a:endParaRPr lang="ru-RU" sz="1600" kern="1200">
            <a:solidFill>
              <a:schemeClr val="bg1"/>
            </a:solidFill>
          </a:endParaRPr>
        </a:p>
      </dsp:txBody>
      <dsp:txXfrm>
        <a:off x="7259605" y="1871614"/>
        <a:ext cx="3558197" cy="1177651"/>
      </dsp:txXfrm>
    </dsp:sp>
    <dsp:sp modelId="{4AE18D4C-5105-49E5-A116-C2EC31A3D5C7}">
      <dsp:nvSpPr>
        <dsp:cNvPr id="0" name=""/>
        <dsp:cNvSpPr/>
      </dsp:nvSpPr>
      <dsp:spPr bwMode="auto">
        <a:xfrm>
          <a:off x="4065675" y="1034732"/>
          <a:ext cx="5085008" cy="5085008"/>
        </a:xfrm>
        <a:custGeom>
          <a:avLst/>
          <a:gdLst/>
          <a:ahLst/>
          <a:cxnLst/>
          <a:rect l="0" t="0" r="0" b="0"/>
          <a:pathLst>
            <a:path>
              <a:moveTo>
                <a:pt x="5042785" y="2081070"/>
              </a:moveTo>
              <a:arcTo wR="2542504" hR="2542504" stAng="20972614" swAng="381498"/>
            </a:path>
          </a:pathLst>
        </a:custGeom>
        <a:noFill/>
        <a:ln w="9525" cap="rnd" cmpd="sng" algn="ctr">
          <a:solidFill>
            <a:schemeClr val="accent5">
              <a:hueOff val="4030852"/>
              <a:satOff val="-1883"/>
              <a:lumOff val="-2117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C4521C-25F8-4EE5-B1C4-581E3C0A6357}">
      <dsp:nvSpPr>
        <dsp:cNvPr id="0" name=""/>
        <dsp:cNvSpPr/>
      </dsp:nvSpPr>
      <dsp:spPr bwMode="auto">
        <a:xfrm>
          <a:off x="7195907" y="3398407"/>
          <a:ext cx="3685613" cy="130506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b="0" kern="1200">
              <a:solidFill>
                <a:schemeClr val="bg1"/>
              </a:solidFill>
              <a:latin typeface="Times New Roman"/>
              <a:cs typeface="Times New Roman"/>
            </a:rPr>
            <a:t>Стратегические цели развития города Покачи, определенных в Стратегии социально - экономического развития  города Покачи </a:t>
          </a:r>
          <a:r>
            <a:rPr lang="ru-RU" sz="1600" b="0" i="0" u="none" strike="noStrike" kern="1200" cap="none" spc="0">
              <a:solidFill>
                <a:schemeClr val="bg1"/>
              </a:solidFill>
              <a:latin typeface="Times New Roman"/>
              <a:ea typeface="Times New Roman"/>
              <a:cs typeface="Times New Roman"/>
            </a:rPr>
            <a:t>до 2036 года с целевыми ориентирами до 2050 года</a:t>
          </a:r>
          <a:endParaRPr lang="ru-RU" sz="1600" kern="1200">
            <a:solidFill>
              <a:schemeClr val="bg1"/>
            </a:solidFill>
          </a:endParaRPr>
        </a:p>
      </dsp:txBody>
      <dsp:txXfrm>
        <a:off x="7259615" y="3462115"/>
        <a:ext cx="3558197" cy="1177651"/>
      </dsp:txXfrm>
    </dsp:sp>
    <dsp:sp modelId="{B75225A6-A4ED-467D-91B9-9B31F6B00D8F}">
      <dsp:nvSpPr>
        <dsp:cNvPr id="0" name=""/>
        <dsp:cNvSpPr/>
      </dsp:nvSpPr>
      <dsp:spPr bwMode="auto">
        <a:xfrm>
          <a:off x="3844058" y="-146027"/>
          <a:ext cx="5085008" cy="5085008"/>
        </a:xfrm>
        <a:custGeom>
          <a:avLst/>
          <a:gdLst/>
          <a:ahLst/>
          <a:cxnLst/>
          <a:rect l="0" t="0" r="0" b="0"/>
          <a:pathLst>
            <a:path>
              <a:moveTo>
                <a:pt x="3609206" y="4850419"/>
              </a:moveTo>
              <a:arcTo wR="2542504" hR="2542504" stAng="3911637" swAng="289189"/>
            </a:path>
          </a:pathLst>
        </a:custGeom>
        <a:noFill/>
        <a:ln w="9525" cap="rnd" cmpd="sng" algn="ctr">
          <a:solidFill>
            <a:schemeClr val="accent5">
              <a:hueOff val="8061703"/>
              <a:satOff val="-3767"/>
              <a:lumOff val="-4235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221B0C-402A-4752-AF02-D2F85187E5B6}">
      <dsp:nvSpPr>
        <dsp:cNvPr id="0" name=""/>
        <dsp:cNvSpPr/>
      </dsp:nvSpPr>
      <dsp:spPr bwMode="auto">
        <a:xfrm>
          <a:off x="3827249" y="4786602"/>
          <a:ext cx="3685613" cy="1305067"/>
        </a:xfrm>
        <a:prstGeom prst="roundRect">
          <a:avLst/>
        </a:prstGeom>
        <a:solidFill>
          <a:srgbClr val="00B0F0"/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b="0" kern="1200">
              <a:solidFill>
                <a:schemeClr val="bg1"/>
              </a:solidFill>
              <a:latin typeface="Times New Roman"/>
              <a:cs typeface="Times New Roman"/>
            </a:rPr>
            <a:t>Прогноз социально-экономического развития муниципального образования город Покачи на 2025 год и на плановый период до 2027 года</a:t>
          </a:r>
          <a:endParaRPr lang="ru-RU" sz="1600" kern="1200">
            <a:solidFill>
              <a:schemeClr val="bg1"/>
            </a:solidFill>
          </a:endParaRPr>
        </a:p>
      </dsp:txBody>
      <dsp:txXfrm>
        <a:off x="3890957" y="4850310"/>
        <a:ext cx="3558197" cy="1177651"/>
      </dsp:txXfrm>
    </dsp:sp>
    <dsp:sp modelId="{118A2510-1A2C-4DDC-8042-72CF931A0633}">
      <dsp:nvSpPr>
        <dsp:cNvPr id="0" name=""/>
        <dsp:cNvSpPr/>
      </dsp:nvSpPr>
      <dsp:spPr bwMode="auto">
        <a:xfrm>
          <a:off x="2207283" y="-166580"/>
          <a:ext cx="5085008" cy="5085008"/>
        </a:xfrm>
        <a:custGeom>
          <a:avLst/>
          <a:gdLst/>
          <a:ahLst/>
          <a:cxnLst/>
          <a:rect l="0" t="0" r="0" b="0"/>
          <a:pathLst>
            <a:path>
              <a:moveTo>
                <a:pt x="1732637" y="4952575"/>
              </a:moveTo>
              <a:arcTo wR="2542504" hR="2542504" stAng="6514447" swAng="253207"/>
            </a:path>
          </a:pathLst>
        </a:custGeom>
        <a:noFill/>
        <a:ln w="9525" cap="rnd" cmpd="sng" algn="ctr">
          <a:solidFill>
            <a:schemeClr val="accent5">
              <a:hueOff val="12092555"/>
              <a:satOff val="-5650"/>
              <a:lumOff val="-6352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B4F8C1-AEC9-41D2-BF72-FA51B937B65A}">
      <dsp:nvSpPr>
        <dsp:cNvPr id="0" name=""/>
        <dsp:cNvSpPr/>
      </dsp:nvSpPr>
      <dsp:spPr bwMode="auto">
        <a:xfrm>
          <a:off x="191871" y="3414054"/>
          <a:ext cx="3685613" cy="1305067"/>
        </a:xfrm>
        <a:prstGeom prst="roundRect">
          <a:avLst/>
        </a:prstGeom>
        <a:solidFill>
          <a:schemeClr val="tx2">
            <a:lumMod val="7500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b="0" kern="1200">
              <a:solidFill>
                <a:schemeClr val="bg1"/>
              </a:solidFill>
              <a:latin typeface="Times New Roman"/>
              <a:cs typeface="Times New Roman"/>
            </a:rPr>
            <a:t>Послания Президента Российской Федерации Федеральному Собранию Российской Федерации 29 февраля 2024 года</a:t>
          </a:r>
          <a:endParaRPr lang="ru-RU" sz="1600" kern="1200">
            <a:solidFill>
              <a:schemeClr val="bg1"/>
            </a:solidFill>
          </a:endParaRPr>
        </a:p>
      </dsp:txBody>
      <dsp:txXfrm>
        <a:off x="255579" y="3477762"/>
        <a:ext cx="3558197" cy="1177651"/>
      </dsp:txXfrm>
    </dsp:sp>
    <dsp:sp modelId="{029C6E5A-64FF-47D1-A405-AD28C224663C}">
      <dsp:nvSpPr>
        <dsp:cNvPr id="0" name=""/>
        <dsp:cNvSpPr/>
      </dsp:nvSpPr>
      <dsp:spPr bwMode="auto">
        <a:xfrm>
          <a:off x="1928476" y="819701"/>
          <a:ext cx="5085008" cy="5085008"/>
        </a:xfrm>
        <a:custGeom>
          <a:avLst/>
          <a:gdLst/>
          <a:ahLst/>
          <a:cxnLst/>
          <a:rect l="0" t="0" r="0" b="0"/>
          <a:pathLst>
            <a:path>
              <a:moveTo>
                <a:pt x="445" y="2590083"/>
              </a:moveTo>
              <a:arcTo wR="2542504" hR="2542504" stAng="10735664" swAng="566586"/>
            </a:path>
          </a:pathLst>
        </a:custGeom>
        <a:noFill/>
        <a:ln w="9525" cap="rnd" cmpd="sng" algn="ctr">
          <a:solidFill>
            <a:schemeClr val="accent5">
              <a:hueOff val="16123407"/>
              <a:satOff val="-7534"/>
              <a:lumOff val="-847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02621-A6B6-41A5-8826-189DCF371A82}">
      <dsp:nvSpPr>
        <dsp:cNvPr id="0" name=""/>
        <dsp:cNvSpPr/>
      </dsp:nvSpPr>
      <dsp:spPr bwMode="auto">
        <a:xfrm>
          <a:off x="203554" y="1682776"/>
          <a:ext cx="3685613" cy="1305067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b="0" kern="1200">
              <a:solidFill>
                <a:schemeClr val="bg1"/>
              </a:solidFill>
              <a:latin typeface="Times New Roman"/>
              <a:cs typeface="Times New Roman"/>
            </a:rPr>
            <a:t>Основные положения Указов Президента Российской Федерации от 2012 года</a:t>
          </a:r>
          <a:endParaRPr lang="ru-RU" sz="1600" b="0" kern="1200">
            <a:solidFill>
              <a:schemeClr val="bg1"/>
            </a:solidFill>
          </a:endParaRPr>
        </a:p>
      </dsp:txBody>
      <dsp:txXfrm>
        <a:off x="267262" y="1746484"/>
        <a:ext cx="3558197" cy="1177651"/>
      </dsp:txXfrm>
    </dsp:sp>
    <dsp:sp modelId="{A41A1F3E-7967-4B34-9EEF-2E9F82ACE41B}">
      <dsp:nvSpPr>
        <dsp:cNvPr id="0" name=""/>
        <dsp:cNvSpPr/>
      </dsp:nvSpPr>
      <dsp:spPr bwMode="auto">
        <a:xfrm>
          <a:off x="2138120" y="1458294"/>
          <a:ext cx="5085008" cy="5085008"/>
        </a:xfrm>
        <a:custGeom>
          <a:avLst/>
          <a:gdLst/>
          <a:ahLst/>
          <a:cxnLst/>
          <a:rect l="0" t="0" r="0" b="0"/>
          <a:pathLst>
            <a:path>
              <a:moveTo>
                <a:pt x="1499516" y="223775"/>
              </a:moveTo>
              <a:arcTo wR="2542504" hR="2542504" stAng="14746878" swAng="228214"/>
            </a:path>
          </a:pathLst>
        </a:custGeom>
        <a:noFill/>
        <a:ln w="9525" cap="rnd" cmpd="sng" algn="ctr">
          <a:solidFill>
            <a:schemeClr val="accent5">
              <a:hueOff val="20154258"/>
              <a:satOff val="-9417"/>
              <a:lumOff val="-10587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417F4-65BC-42CE-802F-24A177DF37D6}">
      <dsp:nvSpPr>
        <dsp:cNvPr id="0" name=""/>
        <dsp:cNvSpPr/>
      </dsp:nvSpPr>
      <dsp:spPr bwMode="auto">
        <a:xfrm rot="5400000">
          <a:off x="6855554" y="-539064"/>
          <a:ext cx="2261094" cy="349757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kern="1200">
              <a:latin typeface="Times New Roman"/>
              <a:cs typeface="Times New Roman"/>
            </a:rPr>
            <a:t>финансовая устойчивость бюджета города Покачи</a:t>
          </a:r>
          <a:endParaRPr lang="ru-RU" sz="2000" kern="1200"/>
        </a:p>
      </dsp:txBody>
      <dsp:txXfrm rot="-5400000">
        <a:off x="6820242" y="456026"/>
        <a:ext cx="2331718" cy="1507396"/>
      </dsp:txXfrm>
    </dsp:sp>
    <dsp:sp modelId="{E9453A9F-E1D6-4A0E-AF7C-75F8CC9A59F1}">
      <dsp:nvSpPr>
        <dsp:cNvPr id="0" name=""/>
        <dsp:cNvSpPr/>
      </dsp:nvSpPr>
      <dsp:spPr bwMode="auto">
        <a:xfrm>
          <a:off x="7458147" y="453297"/>
          <a:ext cx="2523381" cy="1356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F5D2A7-1AD4-434F-A845-3EDEAAD4CED0}">
      <dsp:nvSpPr>
        <dsp:cNvPr id="0" name=""/>
        <dsp:cNvSpPr/>
      </dsp:nvSpPr>
      <dsp:spPr bwMode="auto">
        <a:xfrm rot="5400000">
          <a:off x="3159315" y="-560228"/>
          <a:ext cx="2261094" cy="349757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4030852"/>
                <a:satOff val="-1883"/>
                <a:lumOff val="-2117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4030852"/>
                <a:satOff val="-1883"/>
                <a:lumOff val="-2117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3600" kern="1200"/>
        </a:p>
      </dsp:txBody>
      <dsp:txXfrm rot="-5400000">
        <a:off x="3124003" y="434862"/>
        <a:ext cx="2331718" cy="1507396"/>
      </dsp:txXfrm>
    </dsp:sp>
    <dsp:sp modelId="{86DC1B40-79B4-4691-A22C-1E795B5DA49C}">
      <dsp:nvSpPr>
        <dsp:cNvPr id="0" name=""/>
        <dsp:cNvSpPr/>
      </dsp:nvSpPr>
      <dsp:spPr bwMode="auto">
        <a:xfrm rot="5400000">
          <a:off x="5055259" y="1366472"/>
          <a:ext cx="2261094" cy="349757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8061703"/>
                <a:satOff val="-3767"/>
                <a:lumOff val="-4235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8061703"/>
                <a:satOff val="-3767"/>
                <a:lumOff val="-4235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kern="1200">
              <a:latin typeface="Times New Roman"/>
              <a:cs typeface="Times New Roman"/>
            </a:rPr>
            <a:t>достижение национальных целей развития на территории города Покачи</a:t>
          </a:r>
          <a:endParaRPr lang="ru-RU" sz="2000" kern="1200"/>
        </a:p>
      </dsp:txBody>
      <dsp:txXfrm rot="-5400000">
        <a:off x="5019947" y="2361562"/>
        <a:ext cx="2331718" cy="1507396"/>
      </dsp:txXfrm>
    </dsp:sp>
    <dsp:sp modelId="{502BF5C2-5840-4E57-874D-104562D496C5}">
      <dsp:nvSpPr>
        <dsp:cNvPr id="0" name=""/>
        <dsp:cNvSpPr/>
      </dsp:nvSpPr>
      <dsp:spPr bwMode="auto">
        <a:xfrm>
          <a:off x="334654" y="2046848"/>
          <a:ext cx="3805145" cy="2157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b="1" kern="1200">
              <a:latin typeface="Times New Roman"/>
              <a:cs typeface="Times New Roman"/>
            </a:rPr>
            <a:t>Основные приоритеты и ориентиры налоговой, бюджетной и долговой политики</a:t>
          </a:r>
          <a:endParaRPr lang="ru-RU" sz="2000" kern="1200"/>
        </a:p>
      </dsp:txBody>
      <dsp:txXfrm>
        <a:off x="334654" y="2046848"/>
        <a:ext cx="3805145" cy="2157979"/>
      </dsp:txXfrm>
    </dsp:sp>
    <dsp:sp modelId="{C7947F67-86D2-4009-B948-6EFB13F411AB}">
      <dsp:nvSpPr>
        <dsp:cNvPr id="0" name=""/>
        <dsp:cNvSpPr/>
      </dsp:nvSpPr>
      <dsp:spPr bwMode="auto">
        <a:xfrm rot="5400000">
          <a:off x="8625227" y="1493189"/>
          <a:ext cx="2261094" cy="330758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12092555"/>
                <a:satOff val="-5650"/>
                <a:lumOff val="-6352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12092555"/>
                <a:satOff val="-5650"/>
                <a:lumOff val="-6352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3600" kern="1200"/>
        </a:p>
      </dsp:txBody>
      <dsp:txXfrm rot="-5400000">
        <a:off x="8653245" y="2393285"/>
        <a:ext cx="2205059" cy="1507396"/>
      </dsp:txXfrm>
    </dsp:sp>
    <dsp:sp modelId="{ECF99D1D-DE85-43E3-BFE1-3C6F0C123E4D}">
      <dsp:nvSpPr>
        <dsp:cNvPr id="0" name=""/>
        <dsp:cNvSpPr/>
      </dsp:nvSpPr>
      <dsp:spPr bwMode="auto">
        <a:xfrm rot="5400000">
          <a:off x="6834781" y="3147705"/>
          <a:ext cx="2261094" cy="364686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16123407"/>
                <a:satOff val="-7534"/>
                <a:lumOff val="-847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16123407"/>
                <a:satOff val="-7534"/>
                <a:lumOff val="-847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kern="1200">
              <a:latin typeface="Times New Roman"/>
              <a:cs typeface="Times New Roman"/>
            </a:rPr>
            <a:t>сбалансированность  бюджетной системы муниципального образования</a:t>
          </a:r>
          <a:endParaRPr lang="ru-RU" sz="2000" kern="1200"/>
        </a:p>
      </dsp:txBody>
      <dsp:txXfrm rot="-5400000">
        <a:off x="6749707" y="4217439"/>
        <a:ext cx="2431242" cy="1507396"/>
      </dsp:txXfrm>
    </dsp:sp>
    <dsp:sp modelId="{7657ACC8-FBBF-43A0-816A-47780EA0FCAE}">
      <dsp:nvSpPr>
        <dsp:cNvPr id="0" name=""/>
        <dsp:cNvSpPr/>
      </dsp:nvSpPr>
      <dsp:spPr bwMode="auto">
        <a:xfrm>
          <a:off x="7458147" y="4291731"/>
          <a:ext cx="2523381" cy="1356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D10005-3BF6-4EA4-BC87-C3C6F97FA0E4}">
      <dsp:nvSpPr>
        <dsp:cNvPr id="0" name=""/>
        <dsp:cNvSpPr/>
      </dsp:nvSpPr>
      <dsp:spPr bwMode="auto">
        <a:xfrm rot="5400000">
          <a:off x="3072819" y="3222349"/>
          <a:ext cx="2261094" cy="349757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20154258"/>
                <a:satOff val="-9417"/>
                <a:lumOff val="-10587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20154258"/>
                <a:satOff val="-9417"/>
                <a:lumOff val="-10587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3600" kern="1200"/>
        </a:p>
      </dsp:txBody>
      <dsp:txXfrm rot="-5400000">
        <a:off x="3037507" y="4217439"/>
        <a:ext cx="2331718" cy="15073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6F478F-D45D-4502-8D8F-3C16B411E5BD}">
      <dsp:nvSpPr>
        <dsp:cNvPr id="0" name=""/>
        <dsp:cNvSpPr/>
      </dsp:nvSpPr>
      <dsp:spPr bwMode="auto">
        <a:xfrm rot="21277353">
          <a:off x="1589781" y="2073562"/>
          <a:ext cx="8389061" cy="733947"/>
        </a:xfrm>
        <a:prstGeom prst="mathMinus">
          <a:avLst/>
        </a:prstGeom>
        <a:solidFill>
          <a:srgbClr val="99FF66"/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6EE4A5-1A96-473E-87DC-DEB6C7E26CC5}">
      <dsp:nvSpPr>
        <dsp:cNvPr id="0" name=""/>
        <dsp:cNvSpPr/>
      </dsp:nvSpPr>
      <dsp:spPr bwMode="auto">
        <a:xfrm>
          <a:off x="2350403" y="823962"/>
          <a:ext cx="1622881" cy="938200"/>
        </a:xfrm>
        <a:prstGeom prst="downArrow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BE74D8-90E2-4507-8575-81ED999531C1}">
      <dsp:nvSpPr>
        <dsp:cNvPr id="0" name=""/>
        <dsp:cNvSpPr/>
      </dsp:nvSpPr>
      <dsp:spPr bwMode="auto">
        <a:xfrm>
          <a:off x="5028594" y="360241"/>
          <a:ext cx="6274155" cy="1783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1.Изменение федерального и регионального бюджетного законодательства, затрагивающего основные доходные источники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2.Снижение доходной базы бюджета за счет уменьшения количества налоговых агентов и налогоплательщиков  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3.Повышения процентных ставок на стоимость обслуживания муниципального долга</a:t>
          </a:r>
          <a:endParaRPr lang="ru-RU" sz="1600" kern="1200"/>
        </a:p>
      </dsp:txBody>
      <dsp:txXfrm>
        <a:off x="5028594" y="360241"/>
        <a:ext cx="6274155" cy="1783068"/>
      </dsp:txXfrm>
    </dsp:sp>
    <dsp:sp modelId="{05FABA8D-4651-4D63-8292-B4F5E7001825}">
      <dsp:nvSpPr>
        <dsp:cNvPr id="0" name=""/>
        <dsp:cNvSpPr/>
      </dsp:nvSpPr>
      <dsp:spPr bwMode="auto">
        <a:xfrm>
          <a:off x="7204795" y="2453494"/>
          <a:ext cx="1622881" cy="1812120"/>
        </a:xfrm>
        <a:prstGeom prst="upArrow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085DC7-A6B1-4942-AB33-5B2F3663336F}">
      <dsp:nvSpPr>
        <dsp:cNvPr id="0" name=""/>
        <dsp:cNvSpPr/>
      </dsp:nvSpPr>
      <dsp:spPr bwMode="auto">
        <a:xfrm>
          <a:off x="294120" y="2879104"/>
          <a:ext cx="6584306" cy="2660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1.Повышение качества администрированию доходов бюджета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2.Расширение доходной базы, в том числе через сокращение задолженности по платежам в бюджет и усиление претензионно -исковой работы с должниками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3.Повышение эффективности бюджетных расходов, в том числе через обзор бюджетных расходов, повышение эффективности планирования, выявление внутренних резервов и перераспределение их в пользу приоритетных расходов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4.Поддержка объема муниципального долга на «безопасном уровне»</a:t>
          </a:r>
          <a:endParaRPr lang="ru-RU" sz="1600" kern="1200"/>
        </a:p>
      </dsp:txBody>
      <dsp:txXfrm>
        <a:off x="294120" y="2879104"/>
        <a:ext cx="6584306" cy="266044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907AC-DA98-4C77-9D7D-168829CDC6D2}">
      <dsp:nvSpPr>
        <dsp:cNvPr id="0" name=""/>
        <dsp:cNvSpPr/>
      </dsp:nvSpPr>
      <dsp:spPr bwMode="auto">
        <a:xfrm>
          <a:off x="0" y="0"/>
          <a:ext cx="3647309" cy="3843869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792 046,1 </a:t>
          </a:r>
          <a:r>
            <a:rPr lang="ru-RU" sz="2000" kern="1200">
              <a:latin typeface="Times New Roman"/>
              <a:cs typeface="Times New Roman"/>
            </a:rPr>
            <a:t>тыс. руб.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нормативу 79,05%</a:t>
          </a:r>
          <a:endParaRPr kern="1200"/>
        </a:p>
      </dsp:txBody>
      <dsp:txXfrm>
        <a:off x="0" y="0"/>
        <a:ext cx="3647309" cy="1153160"/>
      </dsp:txXfrm>
    </dsp:sp>
    <dsp:sp modelId="{545CE22E-9464-4A70-8556-C2079BC1BF0E}">
      <dsp:nvSpPr>
        <dsp:cNvPr id="0" name=""/>
        <dsp:cNvSpPr/>
      </dsp:nvSpPr>
      <dsp:spPr bwMode="auto">
        <a:xfrm>
          <a:off x="366133" y="1154286"/>
          <a:ext cx="2917847" cy="11589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355 668,8 </a:t>
          </a:r>
          <a:r>
            <a:rPr lang="ru-RU" sz="2000" kern="1200">
              <a:latin typeface="Times New Roman"/>
              <a:cs typeface="Times New Roman"/>
            </a:rPr>
            <a:t>тыс. руб</a:t>
          </a:r>
          <a:r>
            <a:rPr lang="ru-RU" sz="2800" kern="1200">
              <a:latin typeface="Times New Roman"/>
              <a:cs typeface="Times New Roman"/>
            </a:rPr>
            <a:t>.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общему нормативу </a:t>
          </a:r>
          <a:r>
            <a:rPr lang="ru-RU" sz="2000" kern="1200">
              <a:latin typeface="Times New Roman"/>
              <a:cs typeface="Times New Roman"/>
            </a:rPr>
            <a:t>35,5%</a:t>
          </a:r>
          <a:endParaRPr kern="1200"/>
        </a:p>
      </dsp:txBody>
      <dsp:txXfrm>
        <a:off x="400078" y="1188231"/>
        <a:ext cx="2849957" cy="1091089"/>
      </dsp:txXfrm>
    </dsp:sp>
    <dsp:sp modelId="{F116BD40-999A-4D62-BD8C-3F46F21B7658}">
      <dsp:nvSpPr>
        <dsp:cNvPr id="0" name=""/>
        <dsp:cNvSpPr/>
      </dsp:nvSpPr>
      <dsp:spPr bwMode="auto">
        <a:xfrm>
          <a:off x="366133" y="2491570"/>
          <a:ext cx="2917847" cy="11589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436 377,3 </a:t>
          </a:r>
          <a:r>
            <a:rPr lang="ru-RU" sz="2000" kern="1200">
              <a:latin typeface="Times New Roman"/>
              <a:cs typeface="Times New Roman"/>
            </a:rPr>
            <a:t>тыс. руб.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доп. нормативу 43,55%</a:t>
          </a:r>
          <a:endParaRPr kern="1200"/>
        </a:p>
      </dsp:txBody>
      <dsp:txXfrm>
        <a:off x="400078" y="2525515"/>
        <a:ext cx="2849957" cy="1091089"/>
      </dsp:txXfrm>
    </dsp:sp>
    <dsp:sp modelId="{54237295-6676-4686-908C-5BCE1972ABF1}">
      <dsp:nvSpPr>
        <dsp:cNvPr id="0" name=""/>
        <dsp:cNvSpPr/>
      </dsp:nvSpPr>
      <dsp:spPr bwMode="auto">
        <a:xfrm>
          <a:off x="3922261" y="0"/>
          <a:ext cx="3647309" cy="3843869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745 195,8 </a:t>
          </a:r>
          <a:r>
            <a:rPr lang="ru-RU" sz="2000" kern="1200">
              <a:latin typeface="Times New Roman"/>
              <a:cs typeface="Times New Roman"/>
            </a:rPr>
            <a:t>тыс. руб. 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нормативу 71,20%</a:t>
          </a:r>
          <a:endParaRPr kern="1200"/>
        </a:p>
      </dsp:txBody>
      <dsp:txXfrm>
        <a:off x="3922261" y="0"/>
        <a:ext cx="3647309" cy="1153160"/>
      </dsp:txXfrm>
    </dsp:sp>
    <dsp:sp modelId="{3F7E4A8E-AE2E-4BE8-9A01-077FBEB6C8DD}">
      <dsp:nvSpPr>
        <dsp:cNvPr id="0" name=""/>
        <dsp:cNvSpPr/>
      </dsp:nvSpPr>
      <dsp:spPr bwMode="auto">
        <a:xfrm>
          <a:off x="4286992" y="1154286"/>
          <a:ext cx="2917847" cy="11589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371 545,2 </a:t>
          </a:r>
          <a:r>
            <a:rPr lang="ru-RU" sz="2000" kern="1200">
              <a:latin typeface="Times New Roman"/>
              <a:cs typeface="Times New Roman"/>
            </a:rPr>
            <a:t>тыс. руб.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общему нормативу 35,5%</a:t>
          </a:r>
          <a:endParaRPr kern="1200"/>
        </a:p>
      </dsp:txBody>
      <dsp:txXfrm>
        <a:off x="4320937" y="1188231"/>
        <a:ext cx="2849957" cy="1091089"/>
      </dsp:txXfrm>
    </dsp:sp>
    <dsp:sp modelId="{592960D9-580B-4CFA-B00E-BB25C250086A}">
      <dsp:nvSpPr>
        <dsp:cNvPr id="0" name=""/>
        <dsp:cNvSpPr/>
      </dsp:nvSpPr>
      <dsp:spPr bwMode="auto">
        <a:xfrm>
          <a:off x="4286992" y="2491570"/>
          <a:ext cx="2917847" cy="11589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373 650,7 </a:t>
          </a:r>
          <a:r>
            <a:rPr lang="ru-RU" sz="2000" kern="1200">
              <a:latin typeface="Times New Roman"/>
              <a:cs typeface="Times New Roman"/>
            </a:rPr>
            <a:t>тыс. руб.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доп. нормативу 35,70%</a:t>
          </a:r>
          <a:endParaRPr kern="1200"/>
        </a:p>
      </dsp:txBody>
      <dsp:txXfrm>
        <a:off x="4320937" y="2525515"/>
        <a:ext cx="2849957" cy="1091089"/>
      </dsp:txXfrm>
    </dsp:sp>
    <dsp:sp modelId="{67500791-FBE1-4B39-B29B-968BCB65F551}">
      <dsp:nvSpPr>
        <dsp:cNvPr id="0" name=""/>
        <dsp:cNvSpPr/>
      </dsp:nvSpPr>
      <dsp:spPr bwMode="auto">
        <a:xfrm>
          <a:off x="7844522" y="0"/>
          <a:ext cx="3647309" cy="3843869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774 160,9 </a:t>
          </a:r>
          <a:r>
            <a:rPr lang="ru-RU" sz="2000" kern="1200">
              <a:latin typeface="Times New Roman"/>
              <a:cs typeface="Times New Roman"/>
            </a:rPr>
            <a:t>тыс. руб.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нормативу 69,06%</a:t>
          </a:r>
          <a:endParaRPr kern="1200"/>
        </a:p>
      </dsp:txBody>
      <dsp:txXfrm>
        <a:off x="7844522" y="0"/>
        <a:ext cx="3647309" cy="1153160"/>
      </dsp:txXfrm>
    </dsp:sp>
    <dsp:sp modelId="{AF011572-8BDD-49BB-B319-AB35530A4FE7}">
      <dsp:nvSpPr>
        <dsp:cNvPr id="0" name=""/>
        <dsp:cNvSpPr/>
      </dsp:nvSpPr>
      <dsp:spPr bwMode="auto">
        <a:xfrm>
          <a:off x="8207850" y="1154286"/>
          <a:ext cx="2917847" cy="11589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397 934,3 </a:t>
          </a:r>
          <a:r>
            <a:rPr lang="ru-RU" sz="2000" kern="1200">
              <a:latin typeface="Times New Roman"/>
              <a:cs typeface="Times New Roman"/>
            </a:rPr>
            <a:t>тыс. руб.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общему нормативу 35,5%</a:t>
          </a:r>
          <a:endParaRPr kern="1200"/>
        </a:p>
      </dsp:txBody>
      <dsp:txXfrm>
        <a:off x="8241795" y="1188231"/>
        <a:ext cx="2849957" cy="1091089"/>
      </dsp:txXfrm>
    </dsp:sp>
    <dsp:sp modelId="{2D67BB7F-FE30-4072-A5F6-BDC0E7D7305C}">
      <dsp:nvSpPr>
        <dsp:cNvPr id="0" name=""/>
        <dsp:cNvSpPr/>
      </dsp:nvSpPr>
      <dsp:spPr bwMode="auto">
        <a:xfrm>
          <a:off x="8207850" y="2491570"/>
          <a:ext cx="2917847" cy="11589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376 226,7 </a:t>
          </a:r>
          <a:r>
            <a:rPr lang="ru-RU" sz="2000" kern="1200">
              <a:latin typeface="Times New Roman"/>
              <a:cs typeface="Times New Roman"/>
            </a:rPr>
            <a:t>тыс. руб.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доп. нормативу 33,56%</a:t>
          </a:r>
          <a:endParaRPr kern="1200"/>
        </a:p>
      </dsp:txBody>
      <dsp:txXfrm>
        <a:off x="8241795" y="2525515"/>
        <a:ext cx="2849957" cy="1091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#1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1#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#1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 val="0"/>
      <dgm:chPref val="0"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#1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#2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#3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0.92087</cdr:x>
      <cdr:y>0</cdr:y>
    </cdr:from>
    <cdr:to>
      <cdr:x>0.99153</cdr:x>
      <cdr:y>0.05574</cdr:y>
    </cdr:to>
    <cdr:sp macro="" textlink="">
      <cdr:nvSpPr>
        <cdr:cNvPr id="2" name="Прямоугольник 1"/>
        <cdr:cNvSpPr/>
      </cdr:nvSpPr>
      <cdr:spPr bwMode="auto">
        <a:xfrm xmlns:a="http://schemas.openxmlformats.org/drawingml/2006/main">
          <a:off x="11327737" y="-957224"/>
          <a:ext cx="869149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sz="14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тыс. руб.</a:t>
          </a:r>
          <a:endParaRPr>
            <a:solidFill>
              <a:schemeClr val="accent1">
                <a:lumMod val="7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34AF985-13C4-4579-801E-90580D423673}" type="datetimeFigureOut">
              <a:rPr lang="ru-RU"/>
              <a:t>27.01.2025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C25B80C-4FC8-45A9-AC55-F6A7040D35C3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036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>
                <a:solidFill>
                  <a:srgbClr val="FF0000"/>
                </a:solidFill>
              </a:rPr>
              <a:t>готово 23.10.2024 (Ступницкая)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28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30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Готово 02.12.24 Абдурахманова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5B80C-4FC8-45A9-AC55-F6A7040D35C3}" type="slidenum">
              <a:rPr lang="ru-RU" smtClean="0">
                <a:solidFill>
                  <a:prstClr val="black"/>
                </a:solidFill>
              </a:rPr>
              <a:pPr/>
              <a:t>31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193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32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7788" y="739775"/>
            <a:ext cx="658018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33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7788" y="739775"/>
            <a:ext cx="658018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34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7788" y="739775"/>
            <a:ext cx="658018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35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 Крюкова 02.11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36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Готово 19.11.24 Абдурахманова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CC2DBAF-9DF5-42D7-9260-75279AA74E07}" type="slidenum">
              <a:rPr lang="ru-RU">
                <a:solidFill>
                  <a:prstClr val="black"/>
                </a:solidFill>
              </a:rPr>
              <a:t>37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Готов Крюкова 02.11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38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31.10.2023 Ступницкая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Готов 21.11.24 Беляева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CC2DBAF-9DF5-42D7-9260-75279AA74E07}" type="slidenum">
              <a:rPr lang="ru-RU">
                <a:solidFill>
                  <a:prstClr val="black"/>
                </a:solidFill>
              </a:rPr>
              <a:t>39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Готов 21.11.24 Беляева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CC2DBAF-9DF5-42D7-9260-75279AA74E07}" type="slidenum">
              <a:rPr lang="ru-RU">
                <a:solidFill>
                  <a:prstClr val="black"/>
                </a:solidFill>
              </a:rPr>
              <a:t>40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Готов 22.11.24 Беляева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CC2DBAF-9DF5-42D7-9260-75279AA74E07}" type="slidenum">
              <a:rPr lang="ru-RU">
                <a:solidFill>
                  <a:prstClr val="black"/>
                </a:solidFill>
              </a:rPr>
              <a:t>41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Готов 22.11.24 Беляева</a:t>
            </a:r>
          </a:p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CC2DBAF-9DF5-42D7-9260-75279AA74E07}" type="slidenum">
              <a:rPr lang="ru-RU">
                <a:solidFill>
                  <a:prstClr val="black"/>
                </a:solidFill>
              </a:rPr>
              <a:t>42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Готов 22.11.24 Беляева</a:t>
            </a:r>
          </a:p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CC2DBAF-9DF5-42D7-9260-75279AA74E07}" type="slidenum">
              <a:rPr lang="ru-RU">
                <a:solidFill>
                  <a:prstClr val="black"/>
                </a:solidFill>
              </a:rPr>
              <a:t>43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Готов 22.11.24 Беляева</a:t>
            </a:r>
          </a:p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CC2DBAF-9DF5-42D7-9260-75279AA74E07}" type="slidenum">
              <a:rPr lang="ru-RU">
                <a:solidFill>
                  <a:prstClr val="black"/>
                </a:solidFill>
              </a:rPr>
              <a:t>44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Готов 22.11.24 Беляева</a:t>
            </a:r>
          </a:p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CC2DBAF-9DF5-42D7-9260-75279AA74E07}" type="slidenum">
              <a:rPr lang="ru-RU">
                <a:solidFill>
                  <a:prstClr val="black"/>
                </a:solidFill>
              </a:rPr>
              <a:t>45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46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47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48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sz="1200" b="0" i="0" u="none" strike="noStrike">
                <a:solidFill>
                  <a:srgbClr val="000000"/>
                </a:solidFill>
                <a:latin typeface="Times New Roman"/>
              </a:rPr>
              <a:t>Готово 29.10.2024 Ступницкая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49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</a:t>
            </a:r>
            <a:r>
              <a:rPr lang="en-US"/>
              <a:t>29</a:t>
            </a:r>
            <a:r>
              <a:rPr lang="ru-RU"/>
              <a:t>.10.202</a:t>
            </a:r>
            <a:r>
              <a:rPr lang="en-US"/>
              <a:t>4</a:t>
            </a:r>
            <a:r>
              <a:rPr lang="ru-RU"/>
              <a:t>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</a:t>
            </a:r>
            <a:r>
              <a:rPr lang="en-US"/>
              <a:t>29</a:t>
            </a:r>
            <a:r>
              <a:rPr lang="ru-RU"/>
              <a:t>.10.202</a:t>
            </a:r>
            <a:r>
              <a:rPr lang="en-US"/>
              <a:t>4</a:t>
            </a:r>
            <a:r>
              <a:rPr lang="ru-RU"/>
              <a:t>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Готово 29.10.2024 Бирюкова</a:t>
            </a:r>
            <a:endParaRPr/>
          </a:p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01.11.24 Абдурахманова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31.10.2023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Готово Бирюкова 31.10.2024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23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Готово 31.10.2024</a:t>
            </a:r>
            <a:r>
              <a:rPr lang="ru-RU" baseline="0" dirty="0"/>
              <a:t> </a:t>
            </a:r>
            <a:r>
              <a:rPr lang="ru-RU" dirty="0"/>
              <a:t> Бирюкова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Бирюкова 31.10.2024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Готово 31.10.2023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24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25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26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27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84212" y="685799"/>
            <a:ext cx="8001000" cy="29718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  <p:cxnSp>
        <p:nvCxnSpPr>
          <p:cNvPr id="16" name="Straight Connector 15"/>
          <p:cNvCxnSpPr>
            <a:cxnSpLocks/>
          </p:cNvCxnSpPr>
          <p:nvPr/>
        </p:nvCxnSpPr>
        <p:spPr bwMode="auto"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 bwMode="auto"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 bwMode="auto"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 bwMode="auto"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 bwMode="auto"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Панорамная фотография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 bwMode="auto">
          <a:xfrm>
            <a:off x="685800" y="533400"/>
            <a:ext cx="10818811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 bwMode="auto"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Заголовок и подпис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Цитата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 bwMode="auto">
          <a:xfrm>
            <a:off x="531812" y="812222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solidFill>
                  <a:schemeClr val="tx1"/>
                </a:solidFill>
              </a:rPr>
              <a:t>“</a:t>
            </a:r>
            <a:endParaRPr/>
          </a:p>
        </p:txBody>
      </p:sp>
      <p:sp>
        <p:nvSpPr>
          <p:cNvPr id="15" name="TextBox 14"/>
          <p:cNvSpPr txBox="1"/>
          <p:nvPr/>
        </p:nvSpPr>
        <p:spPr bwMode="auto">
          <a:xfrm>
            <a:off x="10285412" y="2768601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defRPr/>
            </a:pPr>
            <a:r>
              <a:rPr lang="en-US" sz="8000">
                <a:solidFill>
                  <a:schemeClr val="tx1"/>
                </a:solidFill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Карточка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Цитата карточки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>
                <a:ln w="3175" cmpd="sng">
                  <a:noFill/>
                </a:ln>
                <a:solidFill>
                  <a:schemeClr val="tx1"/>
                </a:solidFill>
              </a:defRPr>
            </a:lvl1pPr>
          </a:lstStyle>
          <a:p>
            <a:pPr marL="0" lvl="0">
              <a:spcBef>
                <a:spcPts val="0"/>
              </a:spcBef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 bwMode="auto">
          <a:xfrm>
            <a:off x="531812" y="812222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solidFill>
                  <a:schemeClr val="tx1"/>
                </a:solidFill>
              </a:rPr>
              <a:t>“</a:t>
            </a:r>
            <a:endParaRPr/>
          </a:p>
        </p:txBody>
      </p:sp>
      <p:sp>
        <p:nvSpPr>
          <p:cNvPr id="12" name="TextBox 11"/>
          <p:cNvSpPr txBox="1"/>
          <p:nvPr/>
        </p:nvSpPr>
        <p:spPr bwMode="auto">
          <a:xfrm>
            <a:off x="10285412" y="2768601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defRPr/>
            </a:pPr>
            <a:r>
              <a:rPr lang="en-US" sz="8000">
                <a:solidFill>
                  <a:schemeClr val="tx1"/>
                </a:solidFill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Истина или лож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/>
            </a:lvl1pPr>
          </a:lstStyle>
          <a:p>
            <a:pPr marL="0" lvl="0"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>
                <a:ln w="3175" cmpd="sng">
                  <a:noFill/>
                </a:ln>
                <a:solidFill>
                  <a:schemeClr val="tx1"/>
                </a:solidFill>
              </a:defRPr>
            </a:lvl1pPr>
          </a:lstStyle>
          <a:p>
            <a:pPr marL="0" lvl="0">
              <a:spcBef>
                <a:spcPts val="0"/>
              </a:spcBef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685212" y="685800"/>
            <a:ext cx="2057400" cy="4572000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 anchor="ctr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 bwMode="auto"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>
              <a:cxnSpLocks/>
            </p:cNvCxnSpPr>
            <p:nvPr/>
          </p:nvCxnSpPr>
          <p:spPr bwMode="auto"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cxnSpLocks/>
            </p:cNvCxnSpPr>
            <p:nvPr/>
          </p:nvCxnSpPr>
          <p:spPr bwMode="auto"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/>
            </p:cNvCxnSpPr>
            <p:nvPr/>
          </p:nvCxnSpPr>
          <p:spPr bwMode="auto">
            <a:xfrm flipH="1">
              <a:off x="10292292" y="3285067"/>
              <a:ext cx="1896534" cy="189653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cxnSpLocks/>
            </p:cNvCxnSpPr>
            <p:nvPr/>
          </p:nvCxnSpPr>
          <p:spPr bwMode="auto"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cxnSpLocks/>
            </p:cNvCxnSpPr>
            <p:nvPr/>
          </p:nvCxnSpPr>
          <p:spPr bwMode="auto"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457200">
        <a:spcBef>
          <a:spcPts val="0"/>
        </a:spcBef>
        <a:buNone/>
        <a:defRPr sz="36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285750" indent="-2857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20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8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2pPr>
      <a:lvl3pPr marL="1200150" indent="-2857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6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3pPr>
      <a:lvl4pPr marL="1543050" indent="-1714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4pPr>
      <a:lvl5pPr marL="2000250" indent="-1714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chart" Target="../charts/chart14.xml"/><Relationship Id="rId7" Type="http://schemas.openxmlformats.org/officeDocument/2006/relationships/diagramColors" Target="../diagrams/colors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9.xml"/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12" Type="http://schemas.microsoft.com/office/2007/relationships/diagramDrawing" Target="../diagrams/drawing1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8.xml"/><Relationship Id="rId11" Type="http://schemas.openxmlformats.org/officeDocument/2006/relationships/diagramColors" Target="../diagrams/colors19.xml"/><Relationship Id="rId5" Type="http://schemas.openxmlformats.org/officeDocument/2006/relationships/diagramQuickStyle" Target="../diagrams/quickStyle18.xml"/><Relationship Id="rId10" Type="http://schemas.openxmlformats.org/officeDocument/2006/relationships/diagramQuickStyle" Target="../diagrams/quickStyle19.xml"/><Relationship Id="rId4" Type="http://schemas.openxmlformats.org/officeDocument/2006/relationships/diagramLayout" Target="../diagrams/layout18.xml"/><Relationship Id="rId9" Type="http://schemas.openxmlformats.org/officeDocument/2006/relationships/diagramLayout" Target="../diagrams/layout1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mailto:komfin@admpokachi.r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808512" y="702735"/>
            <a:ext cx="10847959" cy="5154969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4000" b="1">
                <a:latin typeface="Times New Roman"/>
                <a:cs typeface="Times New Roman"/>
              </a:rPr>
              <a:t>ПРОЕКТ БЮДЖЕТА ГОРОДА ПОКАЧИ</a:t>
            </a:r>
            <a:br>
              <a:rPr lang="ru-RU" sz="4000" b="1">
                <a:latin typeface="Times New Roman"/>
                <a:cs typeface="Times New Roman"/>
              </a:rPr>
            </a:br>
            <a:r>
              <a:rPr lang="ru-RU" sz="4000" b="1">
                <a:latin typeface="Times New Roman"/>
                <a:cs typeface="Times New Roman"/>
              </a:rPr>
              <a:t>НА 2025 ГОД </a:t>
            </a:r>
            <a:br>
              <a:rPr lang="ru-RU" sz="4000" b="1">
                <a:latin typeface="Times New Roman"/>
                <a:cs typeface="Times New Roman"/>
              </a:rPr>
            </a:br>
            <a:r>
              <a:rPr lang="ru-RU" sz="4000" b="1">
                <a:latin typeface="Times New Roman"/>
                <a:cs typeface="Times New Roman"/>
              </a:rPr>
              <a:t>И НА ПЛАНОВЫЙ ПЕРИОД </a:t>
            </a:r>
            <a:br>
              <a:rPr lang="ru-RU" sz="4000" b="1">
                <a:latin typeface="Times New Roman"/>
                <a:cs typeface="Times New Roman"/>
              </a:rPr>
            </a:br>
            <a:r>
              <a:rPr lang="ru-RU" sz="4000" b="1">
                <a:latin typeface="Times New Roman"/>
                <a:cs typeface="Times New Roman"/>
              </a:rPr>
              <a:t>2026 И 2027 ГОДОВ</a:t>
            </a:r>
            <a:endParaRPr lang="ru-RU" sz="4000" b="1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7058732" y="5740203"/>
            <a:ext cx="4895385" cy="738671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ru-RU" sz="2200" b="1">
                <a:solidFill>
                  <a:schemeClr val="tx1"/>
                </a:solidFill>
                <a:latin typeface="Times New Roman"/>
                <a:ea typeface="+mj-ea"/>
                <a:cs typeface="Times New Roman"/>
              </a:rPr>
              <a:t>Администрация города Покачи</a:t>
            </a:r>
            <a:endParaRPr/>
          </a:p>
        </p:txBody>
      </p:sp>
      <p:sp>
        <p:nvSpPr>
          <p:cNvPr id="2" name="TextBox 1"/>
          <p:cNvSpPr txBox="1"/>
          <p:nvPr/>
        </p:nvSpPr>
        <p:spPr bwMode="auto">
          <a:xfrm>
            <a:off x="7524750" y="2905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808512" y="777683"/>
            <a:ext cx="10847959" cy="508002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br>
              <a:rPr lang="ru-RU" sz="4800" b="1">
                <a:latin typeface="Times New Roman"/>
                <a:cs typeface="Times New Roman"/>
              </a:rPr>
            </a:br>
            <a:br>
              <a:rPr lang="ru-RU" sz="4800" b="1">
                <a:latin typeface="Times New Roman"/>
                <a:cs typeface="Times New Roman"/>
              </a:rPr>
            </a:br>
            <a:r>
              <a:rPr lang="ru-RU" sz="4800" b="1">
                <a:latin typeface="Times New Roman"/>
                <a:cs typeface="Times New Roman"/>
              </a:rPr>
              <a:t>Доходная часть </a:t>
            </a:r>
            <a:br>
              <a:rPr lang="ru-RU" sz="4800" b="1">
                <a:latin typeface="Times New Roman"/>
                <a:cs typeface="Times New Roman"/>
              </a:rPr>
            </a:br>
            <a:r>
              <a:rPr lang="ru-RU" sz="4800" b="1">
                <a:latin typeface="Times New Roman"/>
                <a:cs typeface="Times New Roman"/>
              </a:rPr>
              <a:t>бюджета города Покачи</a:t>
            </a:r>
            <a:endParaRPr lang="ru-RU" sz="48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1"/>
            <a:ext cx="12192000" cy="1148592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Особенности доходной части бюджета </a:t>
            </a:r>
            <a:b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на 2025-2027 годы </a:t>
            </a:r>
            <a:endParaRPr lang="ru-RU" sz="24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Текст 6"/>
          <p:cNvSpPr txBox="1"/>
          <p:nvPr/>
        </p:nvSpPr>
        <p:spPr bwMode="auto">
          <a:xfrm>
            <a:off x="185572" y="970667"/>
            <a:ext cx="11943675" cy="133360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  <a:defRPr/>
            </a:pPr>
            <a:r>
              <a:rPr lang="ru-RU">
                <a:solidFill>
                  <a:schemeClr val="bg1"/>
                </a:solidFill>
                <a:latin typeface="Times New Roman"/>
                <a:cs typeface="Times New Roman"/>
              </a:rPr>
              <a:t>В соответствии с нормами законодательства и принятого решения Думы города Покачи о полной замене дотации на обеспеченность дополнительным нормативом отчислений, НДФЛ составит:</a:t>
            </a:r>
            <a:endParaRPr/>
          </a:p>
          <a:p>
            <a:pPr marL="0" indent="0" algn="just">
              <a:lnSpc>
                <a:spcPct val="120000"/>
              </a:lnSpc>
              <a:buNone/>
              <a:defRPr/>
            </a:pPr>
            <a:r>
              <a:rPr lang="ru-RU" b="1">
                <a:solidFill>
                  <a:schemeClr val="bg1"/>
                </a:solidFill>
                <a:latin typeface="Times New Roman"/>
                <a:cs typeface="Times New Roman"/>
              </a:rPr>
              <a:t>                  </a:t>
            </a:r>
            <a:r>
              <a:rPr lang="ru-RU" sz="4600" b="1">
                <a:solidFill>
                  <a:schemeClr val="bg1"/>
                </a:solidFill>
                <a:latin typeface="Times New Roman"/>
                <a:cs typeface="Times New Roman"/>
              </a:rPr>
              <a:t>2025 год                         2026 год                         2027 год</a:t>
            </a:r>
            <a:endParaRPr/>
          </a:p>
          <a:p>
            <a:pPr marL="0" indent="0" algn="just">
              <a:lnSpc>
                <a:spcPct val="120000"/>
              </a:lnSpc>
              <a:buNone/>
              <a:defRPr/>
            </a:pPr>
            <a:endParaRPr lang="ru-RU" sz="4600" b="1">
              <a:latin typeface="Times New Roman"/>
              <a:cs typeface="Times New Roman"/>
            </a:endParaRPr>
          </a:p>
        </p:txBody>
      </p:sp>
      <p:graphicFrame>
        <p:nvGraphicFramePr>
          <p:cNvPr id="13" name="Схема 12"/>
          <p:cNvGraphicFramePr>
            <a:graphicFrameLocks/>
          </p:cNvGraphicFramePr>
          <p:nvPr/>
        </p:nvGraphicFramePr>
        <p:xfrm>
          <a:off x="413959" y="2304268"/>
          <a:ext cx="11491832" cy="3843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ятиугольник 2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доходы бюджета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 idx="4294967295"/>
          </p:nvPr>
        </p:nvSpPr>
        <p:spPr bwMode="auto">
          <a:xfrm>
            <a:off x="1" y="0"/>
            <a:ext cx="12192000" cy="747132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Структура доходов бюджета города Покачи на 2023 - 2027 годы </a:t>
            </a:r>
            <a:endParaRPr lang="ru-RU" sz="24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Текст 6"/>
          <p:cNvSpPr txBox="1"/>
          <p:nvPr/>
        </p:nvSpPr>
        <p:spPr bwMode="auto">
          <a:xfrm>
            <a:off x="107513" y="1303318"/>
            <a:ext cx="11434009" cy="13336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defRPr/>
            </a:pPr>
            <a:endParaRPr lang="ru-RU" sz="4600" b="1" i="0" u="none" strike="noStrike" cap="none" spc="0">
              <a:ln>
                <a:noFill/>
              </a:ln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112147" y="944975"/>
            <a:ext cx="864404" cy="307777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400" b="0" i="0" u="none" strike="noStrike" cap="none" spc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ea typeface="+mn-ea"/>
                <a:cs typeface="Times New Roman"/>
              </a:rPr>
              <a:t>тыс. руб.</a:t>
            </a:r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/>
        </p:nvGraphicFramePr>
        <p:xfrm>
          <a:off x="286871" y="747132"/>
          <a:ext cx="11797616" cy="5572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ятиугольник 9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доходы бюджета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1"/>
            <a:ext cx="12192000" cy="1148592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Налоговые доходы бюджета города Покачи в 2023-2027 годах</a:t>
            </a:r>
            <a:endParaRPr lang="ru-RU" sz="24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Текст 6"/>
          <p:cNvSpPr txBox="1"/>
          <p:nvPr/>
        </p:nvSpPr>
        <p:spPr bwMode="auto">
          <a:xfrm>
            <a:off x="107513" y="1303318"/>
            <a:ext cx="11434009" cy="13336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  <a:defRPr/>
            </a:pPr>
            <a:endParaRPr lang="ru-RU" sz="4600" b="1">
              <a:latin typeface="Times New Roman"/>
              <a:cs typeface="Times New Roman"/>
            </a:endParaRPr>
          </a:p>
        </p:txBody>
      </p:sp>
      <p:graphicFrame>
        <p:nvGraphicFramePr>
          <p:cNvPr id="12" name="Схе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1481562"/>
              </p:ext>
            </p:extLst>
          </p:nvPr>
        </p:nvGraphicFramePr>
        <p:xfrm>
          <a:off x="185573" y="512535"/>
          <a:ext cx="11656804" cy="5852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ятиугольник 8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доходы бюджета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-3193" y="0"/>
            <a:ext cx="12195193" cy="89441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Неналоговые доходы бюджета города Покачи </a:t>
            </a:r>
            <a:b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в 2023-2027 годах</a:t>
            </a:r>
            <a:endParaRPr lang="ru-RU" sz="24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1779415" y="575641"/>
            <a:ext cx="4125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b="1">
              <a:latin typeface="Times New Roman"/>
              <a:cs typeface="Times New Roman"/>
            </a:endParaRPr>
          </a:p>
        </p:txBody>
      </p:sp>
      <p:sp>
        <p:nvSpPr>
          <p:cNvPr id="8" name="Текст 6"/>
          <p:cNvSpPr txBox="1"/>
          <p:nvPr/>
        </p:nvSpPr>
        <p:spPr bwMode="auto">
          <a:xfrm>
            <a:off x="107513" y="1303318"/>
            <a:ext cx="11434009" cy="13336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  <a:defRPr/>
            </a:pPr>
            <a:endParaRPr lang="ru-RU" sz="4600" b="1">
              <a:latin typeface="Times New Roman"/>
              <a:cs typeface="Times New Roman"/>
            </a:endParaRPr>
          </a:p>
        </p:txBody>
      </p:sp>
      <p:graphicFrame>
        <p:nvGraphicFramePr>
          <p:cNvPr id="9" name="Содержимое 4"/>
          <p:cNvGraphicFramePr>
            <a:graphicFrameLocks noGrp="1"/>
          </p:cNvGraphicFramePr>
          <p:nvPr/>
        </p:nvGraphicFramePr>
        <p:xfrm>
          <a:off x="1" y="725650"/>
          <a:ext cx="12188815" cy="613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1112147" y="944975"/>
            <a:ext cx="864404" cy="307777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40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 руб.</a:t>
            </a:r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Пятиугольник 12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TextBox 1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доходы бюджета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1"/>
            <a:ext cx="12192000" cy="102413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Безвозмездные поступления в бюджета города Покачи </a:t>
            </a:r>
            <a:b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в 2023-2027 годах</a:t>
            </a:r>
            <a:endParaRPr lang="ru-RU" sz="24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Текст 6"/>
          <p:cNvSpPr txBox="1"/>
          <p:nvPr/>
        </p:nvSpPr>
        <p:spPr bwMode="auto">
          <a:xfrm>
            <a:off x="107513" y="1303318"/>
            <a:ext cx="11434009" cy="13336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  <a:defRPr/>
            </a:pPr>
            <a:endParaRPr lang="ru-RU" sz="4600" b="1">
              <a:latin typeface="Times New Roman"/>
              <a:cs typeface="Times New Roman"/>
            </a:endParaRPr>
          </a:p>
        </p:txBody>
      </p:sp>
      <p:graphicFrame>
        <p:nvGraphicFramePr>
          <p:cNvPr id="10" name="Содержимое 4"/>
          <p:cNvGraphicFramePr>
            <a:graphicFrameLocks noGrp="1"/>
          </p:cNvGraphicFramePr>
          <p:nvPr/>
        </p:nvGraphicFramePr>
        <p:xfrm>
          <a:off x="-142553" y="957224"/>
          <a:ext cx="12301099" cy="5521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ятиугольник 8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доходы бюджета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07748" y="7939"/>
            <a:ext cx="11984253" cy="1157467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Сведения о доходах бюджета на период </a:t>
            </a:r>
            <a:b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2023-2027 годы по видам доходов (1)</a:t>
            </a:r>
            <a:endParaRPr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925565" y="914366"/>
            <a:ext cx="1058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 руб.</a:t>
            </a:r>
            <a:endParaRPr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7747" y="1421392"/>
          <a:ext cx="11589805" cy="4898724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5358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2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2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05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848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кода бюджетной классификации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299" marR="9299" marT="9298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год (отчет)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год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01.10.2024)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год  (проект)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год  (проект)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год (проект)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933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Всего доходов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2 006 030,5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2 287 808,7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2 406 339,6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1 920 577,0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1 952 189,0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875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Налоговые и неналоговые доходы, всего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993 265,9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966 157,2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904 370,6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860 473,2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893 399,1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875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в т.ч.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1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952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Налоговые доходы</a:t>
                      </a:r>
                      <a:endParaRPr lang="ru-RU" sz="14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957 115,9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930 820,6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871 737,7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827 942,2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860 979,0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952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Налог на доходы физических лиц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892 969,7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840 145,5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792 046,1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745 195,8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774 160,9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649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8 001,3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8 563,0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9 113,0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9 479,0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9 857,0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944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28 751,2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48 788,1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38 418,0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40 673,5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42 813,2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649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Единый налог на вмененный доход для отдельных видов деятельности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-58,0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7,9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649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837,5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3 595,0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3 918,6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3 996,9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4 076,9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952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Налог на имущество физических лиц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10 245,0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13 575,5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11 834,0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11 897,0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13 134,0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952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Транспортный налог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5 644,5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6 056,0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5 993,0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6 113,0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6 236,0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9952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Земельный налог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8 729,4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7 884,0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8 592,0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8 764,0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8 878,0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9952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Иные налоговые доходы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1 995,1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2 205,6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1 823,0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1 823,0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1 823,0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9952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Неналоговые доходы</a:t>
                      </a:r>
                      <a:endParaRPr lang="ru-RU" sz="14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36 150,0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35 336,6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32 632,9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32 530,9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32 420,1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доходы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8612" y="7939"/>
            <a:ext cx="12093389" cy="1157467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Сведения о доходах бюджета на период </a:t>
            </a:r>
            <a:b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2023-2027 годы по видам доходов (2)</a:t>
            </a:r>
            <a:endParaRPr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925565" y="914366"/>
            <a:ext cx="1058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 руб.</a:t>
            </a:r>
            <a:endParaRPr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06188" y="1283700"/>
          <a:ext cx="11842378" cy="5059416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5240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9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9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4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408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кода бюджетной классификации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299" marR="9299" marT="9298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год (отчет)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год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01.10.2024)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год  (проект)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год  (проект)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год (проект)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608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Безвозмездные поступления, всего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1 012 764,6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1 321 651,5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1 501 969,0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1 060 103,8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1 058 789,9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215">
                <a:tc>
                  <a:txBody>
                    <a:bodyPr/>
                    <a:lstStyle/>
                    <a:p>
                      <a:pPr marL="0" algn="just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Безвозмездные поступления от других бюджетов бюджетной системы Российской Федерации, в т.ч.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875 793,6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1 201 929,8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1 501 969,0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1 060 103,8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1 058 789,9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215"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дотации бюджетам субъектов Российской Федерации и муниципальных образований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70 236,3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131 821,4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105 261,4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215"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субсидии бюджетам бюджетной системы Российской Федерации (межбюджетные субсидии)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57 606,1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222 995,8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554 383,5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209 804,6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208 445,5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215"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субвенции бюджетам субъектов Российской Федерации и муниципальных образований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730 178,1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813 736,9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838 496,6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846 443,3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846 540,5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608"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иные межбюджетные трансферты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17 773,1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33 375,7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3 827,5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3 855,9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3 803,9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215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Безвозмездные поступления от государственных (муниципальных) организаций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316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Безвозмездные поступления от негосударственных организаций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136 046,4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118 350,0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608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Прочие безвозмездные поступления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777,1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1 435,4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76998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Доходы бюджетов бюджетной системы Российской Федерации от возврата бюджетами бюджетной системы Российской Федерации и организациями остатков субсидий, субвенций и иных межбюджетных трансфертов, имеющих целевое назначение, прошлых лет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176,7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268,7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2215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-129,2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-332,4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доходы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12127421" cy="114389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3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Прогноз выпадающих налоговых доходов в связи с предоставлением НАЛОГОВЫХ ПРЕФЕРЕНЦИЙ</a:t>
            </a:r>
            <a:endParaRPr sz="230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</p:nvPr>
        </p:nvGraphicFramePr>
        <p:xfrm>
          <a:off x="158849" y="2266072"/>
          <a:ext cx="11927367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ятиугольник 7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доходы бюджета</a:t>
            </a:r>
            <a:endParaRPr/>
          </a:p>
        </p:txBody>
      </p:sp>
      <p:sp>
        <p:nvSpPr>
          <p:cNvPr id="12" name="TextBox 11"/>
          <p:cNvSpPr txBox="1"/>
          <p:nvPr/>
        </p:nvSpPr>
        <p:spPr bwMode="auto">
          <a:xfrm>
            <a:off x="276727" y="1011545"/>
            <a:ext cx="118094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i="1">
                <a:latin typeface="Times New Roman"/>
                <a:cs typeface="Times New Roman"/>
              </a:rPr>
              <a:t>Решения Думы города Покачи:</a:t>
            </a:r>
            <a:endParaRPr/>
          </a:p>
          <a:p>
            <a:pPr>
              <a:defRPr/>
            </a:pPr>
            <a:r>
              <a:rPr lang="ru-RU" sz="2000" i="1">
                <a:latin typeface="Times New Roman"/>
                <a:cs typeface="Times New Roman"/>
              </a:rPr>
              <a:t>-от 14.12.2023 №77 «О земельном налоге на территории города Покачи»</a:t>
            </a:r>
            <a:endParaRPr/>
          </a:p>
          <a:p>
            <a:pPr>
              <a:defRPr/>
            </a:pPr>
            <a:r>
              <a:rPr lang="ru-RU" sz="2000" i="1">
                <a:latin typeface="Times New Roman"/>
                <a:cs typeface="Times New Roman"/>
              </a:rPr>
              <a:t>-от 14.12.2023 №78 «О налоге на имущество физических лиц на территории города Покачи»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808512" y="777683"/>
            <a:ext cx="10847959" cy="508002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br>
              <a:rPr lang="ru-RU" sz="4800" b="1">
                <a:latin typeface="Times New Roman"/>
                <a:cs typeface="Times New Roman"/>
              </a:rPr>
            </a:br>
            <a:br>
              <a:rPr lang="ru-RU" sz="4800" b="1">
                <a:latin typeface="Times New Roman"/>
                <a:cs typeface="Times New Roman"/>
              </a:rPr>
            </a:br>
            <a:r>
              <a:rPr lang="ru-RU" sz="4800" b="1">
                <a:latin typeface="Times New Roman"/>
                <a:cs typeface="Times New Roman"/>
              </a:rPr>
              <a:t>Расходная часть </a:t>
            </a:r>
            <a:br>
              <a:rPr lang="ru-RU" sz="4800" b="1">
                <a:latin typeface="Times New Roman"/>
                <a:cs typeface="Times New Roman"/>
              </a:rPr>
            </a:br>
            <a:r>
              <a:rPr lang="ru-RU" sz="4800" b="1">
                <a:latin typeface="Times New Roman"/>
                <a:cs typeface="Times New Roman"/>
              </a:rPr>
              <a:t>бюджета города Покачи</a:t>
            </a:r>
            <a:endParaRPr lang="ru-RU" sz="48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4294967295"/>
          </p:nvPr>
        </p:nvGraphicFramePr>
        <p:xfrm>
          <a:off x="226741" y="109062"/>
          <a:ext cx="11867721" cy="6102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>
            <a:graphicFrameLocks/>
          </p:cNvGraphicFramePr>
          <p:nvPr/>
        </p:nvGraphicFramePr>
        <p:xfrm>
          <a:off x="519953" y="224118"/>
          <a:ext cx="11170023" cy="6167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9" name="Группа 8"/>
          <p:cNvGrpSpPr/>
          <p:nvPr/>
        </p:nvGrpSpPr>
        <p:grpSpPr bwMode="auto">
          <a:xfrm>
            <a:off x="4789816" y="2224550"/>
            <a:ext cx="2679274" cy="2420644"/>
            <a:chOff x="4658826" y="4029010"/>
            <a:chExt cx="2679274" cy="2420644"/>
          </a:xfrm>
          <a:solidFill>
            <a:schemeClr val="tx2">
              <a:lumMod val="50000"/>
            </a:schemeClr>
          </a:solidFill>
        </p:grpSpPr>
        <p:sp>
          <p:nvSpPr>
            <p:cNvPr id="10" name="Овал 9"/>
            <p:cNvSpPr/>
            <p:nvPr/>
          </p:nvSpPr>
          <p:spPr bwMode="auto">
            <a:xfrm>
              <a:off x="4658826" y="4029010"/>
              <a:ext cx="2679274" cy="2420644"/>
            </a:xfrm>
            <a:prstGeom prst="ellipse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rgbClr val="00000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Овал 4"/>
            <p:cNvSpPr txBox="1"/>
            <p:nvPr/>
          </p:nvSpPr>
          <p:spPr bwMode="auto">
            <a:xfrm>
              <a:off x="5051197" y="4383505"/>
              <a:ext cx="1894532" cy="1711654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lvl="0" algn="ctr" defTabSz="666749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500" b="1">
                  <a:solidFill>
                    <a:schemeClr val="bg1"/>
                  </a:solidFill>
                  <a:latin typeface="Times New Roman"/>
                  <a:ea typeface="Arial"/>
                  <a:cs typeface="Times New Roman"/>
                </a:rPr>
                <a:t>Основные направления налоговой, бюджетной и долговой политики на 2025 год и на плановый период 2026 и 2027 годов</a:t>
              </a:r>
              <a:endParaRPr>
                <a:solidFill>
                  <a:schemeClr val="bg1"/>
                </a:solidFill>
              </a:endParaRPr>
            </a:p>
            <a:p>
              <a:pPr lvl="0" algn="ctr" defTabSz="666749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500" b="0">
                  <a:solidFill>
                    <a:schemeClr val="bg1"/>
                  </a:solidFill>
                  <a:latin typeface="Times New Roman"/>
                  <a:cs typeface="Times New Roman"/>
                </a:rPr>
                <a:t>(ст.172 БК РФ)</a:t>
              </a:r>
              <a:endParaRPr/>
            </a:p>
          </p:txBody>
        </p:sp>
      </p:grpSp>
      <p:sp>
        <p:nvSpPr>
          <p:cNvPr id="1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TextBox 13"/>
          <p:cNvSpPr txBox="1"/>
          <p:nvPr/>
        </p:nvSpPr>
        <p:spPr bwMode="auto">
          <a:xfrm>
            <a:off x="0" y="6434254"/>
            <a:ext cx="3056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общие характеристики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3"/>
            <a:ext cx="12053979" cy="987550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63">
              <a:spcBef>
                <a:spcPts val="0"/>
              </a:spcBef>
              <a:defRPr/>
            </a:pP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ea typeface="+mj-ea"/>
                <a:cs typeface="Times New Roman"/>
              </a:rPr>
              <a:t>Приоритеты при формировании расходной части бюджета </a:t>
            </a:r>
            <a:endParaRPr/>
          </a:p>
          <a:p>
            <a:pPr algn="ctr" defTabSz="914363">
              <a:spcBef>
                <a:spcPts val="0"/>
              </a:spcBef>
              <a:defRPr/>
            </a:pP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ea typeface="+mj-ea"/>
                <a:cs typeface="Times New Roman"/>
              </a:rPr>
              <a:t>на 2025 -2027 годы</a:t>
            </a:r>
            <a:endParaRPr/>
          </a:p>
        </p:txBody>
      </p:sp>
      <p:graphicFrame>
        <p:nvGraphicFramePr>
          <p:cNvPr id="3" name="Схема 2"/>
          <p:cNvGraphicFramePr>
            <a:graphicFrameLocks/>
          </p:cNvGraphicFramePr>
          <p:nvPr/>
        </p:nvGraphicFramePr>
        <p:xfrm>
          <a:off x="1" y="1131601"/>
          <a:ext cx="12177103" cy="5355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1"/>
            <a:ext cx="12191999" cy="1148592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Расходная часть бюджета города Покачи</a:t>
            </a:r>
            <a:b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в период 202</a:t>
            </a:r>
            <a:r>
              <a:rPr lang="en-US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3</a:t>
            </a: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- 202</a:t>
            </a:r>
            <a:r>
              <a:rPr lang="en-US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7</a:t>
            </a: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 годов</a:t>
            </a:r>
            <a:endParaRPr lang="ru-RU" sz="24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Текст 6"/>
          <p:cNvSpPr txBox="1"/>
          <p:nvPr/>
        </p:nvSpPr>
        <p:spPr bwMode="auto">
          <a:xfrm>
            <a:off x="107513" y="1303318"/>
            <a:ext cx="11434009" cy="13336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  <a:defRPr/>
            </a:pPr>
            <a:endParaRPr lang="ru-RU" sz="4600" b="1">
              <a:latin typeface="Times New Roman"/>
              <a:cs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85571" y="1148593"/>
          <a:ext cx="11898913" cy="487169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29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9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24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4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59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6321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исполнено,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 состоянию на 01.10.2024,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прогноз,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темп роста,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/202</a:t>
                      </a:r>
                      <a:r>
                        <a:rPr lang="en-US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гг.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прогноз,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тыс. руб.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прогноз, 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8705" marT="870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71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5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Расходы  всего</a:t>
                      </a:r>
                      <a:endParaRPr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834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1 918 787,5</a:t>
                      </a:r>
                      <a:endParaRPr lang="ru-RU" sz="15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2 392 348,4</a:t>
                      </a:r>
                      <a:endParaRPr lang="ru-RU" sz="15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2 453 039,6</a:t>
                      </a:r>
                      <a:endParaRPr lang="ru-RU" sz="15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b="1" i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102,5%</a:t>
                      </a:r>
                      <a:endParaRPr/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1 920 577,0</a:t>
                      </a:r>
                      <a:endParaRPr lang="ru-RU" sz="15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1 952 189,0</a:t>
                      </a:r>
                      <a:endParaRPr lang="ru-RU" sz="15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93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1. Расходы на исполнение  гос. полномочий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834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730 178,1</a:t>
                      </a:r>
                      <a:endParaRPr lang="ru-RU" sz="15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811 854 ,4</a:t>
                      </a:r>
                      <a:endParaRPr lang="ru-RU" sz="15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838 496,6</a:t>
                      </a:r>
                      <a:endParaRPr lang="ru-RU" sz="15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500" i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103,3%</a:t>
                      </a:r>
                      <a:endParaRPr/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846 443,3</a:t>
                      </a:r>
                      <a:endParaRPr lang="ru-RU" sz="15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846 540,5</a:t>
                      </a:r>
                      <a:endParaRPr lang="ru-RU" sz="15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71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2. Расходы на исполнение полномочий по ВМЗ, </a:t>
                      </a:r>
                      <a:endParaRPr/>
                    </a:p>
                    <a:p>
                      <a:pPr algn="l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в т. ч.: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834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1 188 609,4</a:t>
                      </a:r>
                      <a:endParaRPr lang="ru-RU" sz="15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1 580 494,0</a:t>
                      </a:r>
                      <a:endParaRPr lang="ru-RU" sz="15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1 614 543,0</a:t>
                      </a:r>
                      <a:endParaRPr lang="ru-RU" sz="15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500" i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102,2%</a:t>
                      </a:r>
                      <a:endParaRPr/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1 074 133,7</a:t>
                      </a:r>
                      <a:endParaRPr lang="ru-RU" sz="15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1 105 548,5</a:t>
                      </a:r>
                      <a:endParaRPr lang="ru-RU" sz="15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93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-за счет целевых поступлений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834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187 632,4</a:t>
                      </a:r>
                      <a:endParaRPr lang="ru-RU" sz="15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431 752,8</a:t>
                      </a:r>
                      <a:endParaRPr lang="ru-RU" sz="15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558 211,0</a:t>
                      </a:r>
                      <a:endParaRPr lang="ru-RU" sz="1500" b="1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500" i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129,3%</a:t>
                      </a:r>
                      <a:endParaRPr/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213 660,5</a:t>
                      </a:r>
                      <a:endParaRPr/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212 248,4</a:t>
                      </a:r>
                      <a:endParaRPr/>
                    </a:p>
                  </a:txBody>
                  <a:tcPr marL="8705" marR="78345" marT="870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27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-за счет нецелевых поступлений и  дефицита бюджета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834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1 000 977,0</a:t>
                      </a:r>
                      <a:endParaRPr lang="ru-RU" sz="15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1 148 741,2</a:t>
                      </a:r>
                      <a:endParaRPr lang="ru-RU" sz="15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1 056 332,0</a:t>
                      </a:r>
                      <a:endParaRPr lang="ru-RU" sz="1500" b="1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500" i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92,0%</a:t>
                      </a:r>
                      <a:endParaRPr/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860 473,2</a:t>
                      </a:r>
                      <a:endParaRPr/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893 399,1</a:t>
                      </a:r>
                      <a:endParaRPr/>
                    </a:p>
                  </a:txBody>
                  <a:tcPr marL="8705" marR="78345" marT="870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Пятиугольник 10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TextBox 11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1"/>
            <a:ext cx="12192000" cy="96317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ВЕДОМСТВЕННАЯ СТРУКТУРА расходов бюджета в 2025 году</a:t>
            </a:r>
            <a:endParaRPr lang="ru-RU" sz="24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Текст 6"/>
          <p:cNvSpPr txBox="1"/>
          <p:nvPr/>
        </p:nvSpPr>
        <p:spPr bwMode="auto">
          <a:xfrm>
            <a:off x="107513" y="1303318"/>
            <a:ext cx="11434009" cy="13336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  <a:defRPr/>
            </a:pPr>
            <a:endParaRPr lang="ru-RU" sz="4600" b="1">
              <a:latin typeface="Times New Roman"/>
              <a:cs typeface="Times New Roman"/>
            </a:endParaRPr>
          </a:p>
        </p:txBody>
      </p:sp>
      <p:graphicFrame>
        <p:nvGraphicFramePr>
          <p:cNvPr id="11" name="Объект 10"/>
          <p:cNvGraphicFramePr>
            <a:graphicFrameLocks/>
          </p:cNvGraphicFramePr>
          <p:nvPr/>
        </p:nvGraphicFramePr>
        <p:xfrm>
          <a:off x="123645" y="963168"/>
          <a:ext cx="11744507" cy="5799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ятиугольник 8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07750" y="7938"/>
            <a:ext cx="11832231" cy="1032014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0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Распределение бюджетных ассигнований по разделам и подразделам классификации расходов бюджета города Покачи (1)</a:t>
            </a:r>
            <a:endParaRPr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925563" y="1005806"/>
            <a:ext cx="1058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 руб.</a:t>
            </a:r>
            <a:endParaRPr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85572" y="1375139"/>
          <a:ext cx="11798682" cy="499420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542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8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4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19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02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0668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Раздел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Подраздел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год (отчет)</a:t>
                      </a:r>
                      <a:endParaRPr lang="ru-RU" sz="120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2024 год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(оценка)</a:t>
                      </a:r>
                      <a:endParaRPr lang="ru-RU" sz="120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(проект)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(проект)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2027 год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(проект)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900" marR="6900" marT="69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7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327 684,68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348 700,33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310 859,08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267 930,05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294 541,47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09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5 330,16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6 007,27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5 055,52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3 814,73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3 895,97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971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12 260,40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13 925,38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10 554,32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8 927,34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9 032,15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9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51 845,94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59 489,34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49 765,07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37 428,17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38 234,36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87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Судебная система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1,20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1,70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15,30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2,90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01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36 632,80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41 357,09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35 714,13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27 713,28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28 231,43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48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Обеспечение проведения выборов и референдумов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811,78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8 000,00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87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Резервные фонды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1 335,22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1 000,00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877,00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887,30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87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общегосударственные вопросы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221 612,39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225 773,05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200 768,33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189 154,24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214 257,36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85572" y="7938"/>
            <a:ext cx="11854409" cy="1032014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0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Распределение бюджетных ассигнований по разделам и подразделам классификации расходов бюджета города Покачи (2)</a:t>
            </a:r>
            <a:endParaRPr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925564" y="1005806"/>
            <a:ext cx="1058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тыс.руб.</a:t>
            </a:r>
            <a:endParaRPr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07749" y="1375138"/>
          <a:ext cx="11776507" cy="4801544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435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7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71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79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79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179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72517"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Наименование</a:t>
                      </a:r>
                      <a:endParaRPr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Раздел</a:t>
                      </a:r>
                      <a:endParaRPr/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Подраздел</a:t>
                      </a:r>
                      <a:endParaRPr/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2023 год (отчет)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2024 год 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(оценка)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2025 год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(проект)</a:t>
                      </a:r>
                      <a:endParaRPr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2026 год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(проект)</a:t>
                      </a:r>
                      <a:endParaRPr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2027 год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(проект)</a:t>
                      </a:r>
                      <a:endParaRPr/>
                    </a:p>
                  </a:txBody>
                  <a:tcPr marL="6900" marR="6900" marT="69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43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НАЦИОНАЛЬНАЯ ОБОРОНА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02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3 322,09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3 889,02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3 715,55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3 769,69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3 885,83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51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Мобилизационная и вневойсковая подготовка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3 322,09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3 889,02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3 715,55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3 769,69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3 885,83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44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37 112,26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34 005,60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26 694,95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21 483,51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21 783,00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45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Органы юстиции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4 568,66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4 576,87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1 532,30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1 689,10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1 689,10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084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27 641,69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28 520,51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24 916,53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19 649,26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19 948,17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544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4 901,91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908,22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246,11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145,16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145,73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00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НАЦИОНАЛЬНАЯ ЭКОНОМИКА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100 217,64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161 313,40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116 534,62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102 744,05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103 040,63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43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Общеэкономические вопросы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19 173,79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23 178,90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20 327,38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16 191,36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16 410,15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43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Сельское хозяйство и рыболовство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284,61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932,15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166,20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147,80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147,80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61365" y="0"/>
            <a:ext cx="11941369" cy="1032014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0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Распределение бюджетных ассигнований по разделам и подразделам классификации расходов бюджета города Покачи (3)</a:t>
            </a:r>
            <a:endParaRPr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954417" y="1005806"/>
            <a:ext cx="1000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тыс.руб.</a:t>
            </a:r>
            <a:endParaRPr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61365" y="1358168"/>
          <a:ext cx="11794026" cy="4967111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540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2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1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13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0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020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1778"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Наименование</a:t>
                      </a:r>
                      <a:endParaRPr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Раздел</a:t>
                      </a:r>
                      <a:endParaRPr/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Подраздел</a:t>
                      </a:r>
                      <a:endParaRPr/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2023 год (отчет)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2024 год 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(оценка)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2025 год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(проект)</a:t>
                      </a:r>
                      <a:endParaRPr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2026 год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(проект)</a:t>
                      </a:r>
                      <a:endParaRPr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2027 год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(проект)</a:t>
                      </a:r>
                      <a:endParaRPr/>
                    </a:p>
                  </a:txBody>
                  <a:tcPr marL="6900" marR="6900" marT="69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82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Транспорт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5 550,09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5 048,58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6 218,11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6 218,11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6 218,11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00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Дорожное хозяйство (дорожные фонды)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60 224,25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113 144,64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73 318,42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66 251,61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66 251,61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48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национальной экономики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14 984,91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19 009,12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16 504,52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13 935,18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14 012,97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08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129 432,09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197 577,15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217 003,94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189 386,28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187 792,25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82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Жилищное хозяйство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11 291,95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25 981,28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23 947,93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24 101,78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24 123,10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41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Коммунальное хозяйство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35 760,86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85 484,15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161 135,31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148 296,48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145 259,65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49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Благоустройство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73 923,47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76 054,46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23 407,31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10 620,73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11 902,63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65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жилищно-коммунального хозяйства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8 455,80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10 057,26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8 513,39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6 367,29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6 506,88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82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ОХРАНА ОКРУЖАЮЩЕЙ СРЕДЫ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06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185,41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191,18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346,01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432,49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457,41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48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охраны окружающей среды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185,41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191,18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346,01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432,49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457,41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82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ОБРАЗОВАНИЕ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980 205,96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1 250 405,31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1 459 902,58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1 078 239,67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1 080 426,40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82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Дошкольное образование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392 643,39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488 878,92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677 093,83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416 773,41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425 410,99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82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Общее образование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475 723,47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624 854,65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642 546,93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534 964,47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528 133,87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82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Дополнительное образование детей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80 704,12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93 145,73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100 716,26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93 008,23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93 009,55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902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Профессиональная подготовка, переподготовка и повышение квалификации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682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Молодежная политика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806,73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1 122,80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867,25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760,56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769,47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36603" y="7938"/>
            <a:ext cx="11803377" cy="933356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0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Распределение бюджетных ассигнований по разделам и подразделам классификации расходов бюджета города Покачи (4)</a:t>
            </a:r>
            <a:endParaRPr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945791" y="857516"/>
            <a:ext cx="1000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тыс.руб.</a:t>
            </a:r>
            <a:endParaRPr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36603" y="1281953"/>
          <a:ext cx="11710165" cy="5027012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515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2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0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14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14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914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24753"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Наименование</a:t>
                      </a:r>
                      <a:endParaRPr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Раздел</a:t>
                      </a:r>
                      <a:endParaRPr/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Подраздел</a:t>
                      </a:r>
                      <a:endParaRPr/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2023 год (отчет)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2024 год 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(оценка)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2025 год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(проект)</a:t>
                      </a:r>
                      <a:endParaRPr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2026 год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(проект)</a:t>
                      </a:r>
                      <a:endParaRPr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2027 год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(проект)</a:t>
                      </a:r>
                      <a:endParaRPr/>
                    </a:p>
                  </a:txBody>
                  <a:tcPr marL="6900" marR="6900" marT="69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образования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30 328,24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42 403,21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38 678,31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32 732,98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33 102,51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КУЛЬТУРА, КИНЕМАТОГРАФИЯ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08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80 075,15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117 567,33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94 615,34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71 114,11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71 247,56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85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Культура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70 044,51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108 037,60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86 568,06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65 008,89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65 009,74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26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культуры, кинематографии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10 030,65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9 529,73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8 047,27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6 105,21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6 237,82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5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ЗДРАВООХРАНЕНИЕ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09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223,16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451,80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451,80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451,80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451,80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Санитарно-эпидемиологическое благополучие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здравоохранения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223,16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451,80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451,80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451,80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451,80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СОЦИАЛЬНАЯ ПОЛИТИКА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36 674,40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34 300,31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25 986,11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26 622,10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26 684,89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Пенсионное обеспечение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6 142,67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6 721,02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5 317,01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4 645,33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4 708,13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Социальное обеспечение населения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619,17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5 625,14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25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Охрана семьи и детства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25 276,89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21 954,16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20 669,10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21 976,77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21 976,77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социальной политики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4 635,67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ФИЗИЧЕСКАЯ КУЛЬТУРА И СПОРТ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205 861,82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220 931,34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177 412,39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141 550,00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144 824,89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25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Массовый спорт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172 517,04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111 175,70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90 593,64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67 903,58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71 091,91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25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Спорт высших достижений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27 042,56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103 445,79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81 529,68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69 687,08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69 687,08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926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физической культуры и спорта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6 302,23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6 309,85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5 289,07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3 959,34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4 045,90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28601" y="7938"/>
            <a:ext cx="11811380" cy="1032014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0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Распределение бюджетных ассигнований по разделам и подразделам классификации расходов бюджета города Покачи (5)</a:t>
            </a:r>
            <a:endParaRPr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896710" y="1005806"/>
            <a:ext cx="1116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 руб.</a:t>
            </a:r>
            <a:endParaRPr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28601" y="1844569"/>
          <a:ext cx="11639746" cy="3124641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494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9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44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1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2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24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824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08280"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Наименование</a:t>
                      </a:r>
                      <a:endParaRPr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Раздел</a:t>
                      </a:r>
                      <a:endParaRPr/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Подраздел</a:t>
                      </a:r>
                      <a:endParaRPr/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2023 год (отчет)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2024 год 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(оценка)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2025 год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(проект)</a:t>
                      </a:r>
                      <a:endParaRPr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2026 год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(проект)</a:t>
                      </a:r>
                      <a:endParaRPr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2027 год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(проект)</a:t>
                      </a:r>
                      <a:endParaRPr/>
                    </a:p>
                  </a:txBody>
                  <a:tcPr marL="6900" marR="6900" marT="69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52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СРЕДСТВА МАССОВОЙ ИНФОРМАЦИИ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12 241,08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16 815,64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14 517,25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12 468,22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12 616,37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52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Периодическая печать и издательства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12 241,08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16 815,64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14 517,25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12 468,22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12 616,37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02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ОБСЛУЖИВАНИЕ ГОСУДАРСТВЕННОГО (МУНИЦИПАЛЬНОГО) ДОЛГА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5 551,80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6 200,00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5 000,00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4 385,00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4 436,50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01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Обслуживание государственного (муниципального) внутреннего долга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5 551,80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6 200,00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5 000,00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4 385,00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4 436,50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01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ВСЕГО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1 918 787,54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2 392 348,42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2 453 039,59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1 920 576,96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1 952 189,00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-1"/>
            <a:ext cx="12191999" cy="847732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Расходы на финансовое обеспечение реализации национальных проектов (1)</a:t>
            </a:r>
            <a:endParaRPr sz="240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</p:nvPr>
        </p:nvGraphicFramePr>
        <p:xfrm>
          <a:off x="177979" y="1003610"/>
          <a:ext cx="11836039" cy="510084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043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5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6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4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  <a:endParaRPr lang="ru-RU" sz="13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159" marR="62159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(проект)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(проект)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(проект)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1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1. Региональный проект «Педагоги и наставники», всего, в том числе: </a:t>
                      </a:r>
                      <a:endParaRPr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361,8</a:t>
                      </a:r>
                      <a:endParaRPr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479,7</a:t>
                      </a:r>
                      <a:endParaRPr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479,7</a:t>
                      </a:r>
                      <a:endParaRPr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7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средства автономного округа на реализацию проекта в рамках государственной программы «Развитие образования»</a:t>
                      </a:r>
                      <a:endParaRPr sz="13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/>
                    </a:p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355,9</a:t>
                      </a:r>
                      <a:endParaRPr/>
                    </a:p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3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472,6</a:t>
                      </a:r>
                      <a:endParaRPr lang="ru-RU" sz="13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472,6</a:t>
                      </a:r>
                      <a:endParaRPr lang="ru-RU" sz="13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8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доля софинансирования местного бюджета на реализацию проекта в рамках муниципальной программы «Развитие образования в городе Покачи»</a:t>
                      </a:r>
                      <a:endParaRPr sz="13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5,9</a:t>
                      </a:r>
                      <a:endParaRPr lang="ru-RU" sz="13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7,1</a:t>
                      </a:r>
                      <a:endParaRPr lang="ru-RU" sz="13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7,1</a:t>
                      </a:r>
                      <a:endParaRPr lang="ru-RU" sz="13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4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2. Региональный проект «Национальная система пространственных данных», всего, в том числе: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1 347,0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8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средства автономного округа на реализацию проекта в рамках государственной программы «Пространственное развитие и формирование комфортной городской среды»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1 225,8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59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доля софинансирования местного бюджета на реализацию проекта в рамках муниципальной программы «Формирование современной городской среды в муниципальном образовании города Покачи»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121,2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3. Региональный проект «Сохранение культурного и исторического наследия», всего, в том числе:</a:t>
                      </a:r>
                      <a:endParaRPr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369,4</a:t>
                      </a:r>
                      <a:endParaRPr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371,2</a:t>
                      </a:r>
                      <a:endParaRPr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372,0</a:t>
                      </a:r>
                      <a:endParaRPr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8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средства автономного округа на реализацию проекта в рамках государственной программы «Культурное пространство»</a:t>
                      </a:r>
                      <a:endParaRPr sz="13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349,5</a:t>
                      </a:r>
                      <a:endParaRPr sz="13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350,9</a:t>
                      </a:r>
                      <a:endParaRPr sz="13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351,7</a:t>
                      </a:r>
                      <a:endParaRPr sz="13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78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доля софинансирования местного бюджета на реализацию проекта в рамках муниципальной программы «Развитее культуры и спорта на территории города Покачи»</a:t>
                      </a:r>
                      <a:endParaRPr sz="13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19,9</a:t>
                      </a:r>
                      <a:endParaRPr sz="13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20,3</a:t>
                      </a:r>
                      <a:endParaRPr sz="13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20,3</a:t>
                      </a:r>
                      <a:endParaRPr sz="13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3" name="Объект 12"/>
          <p:cNvGraphicFramePr>
            <a:graphicFrameLocks noGrp="1"/>
          </p:cNvGraphicFramePr>
          <p:nvPr>
            <p:ph sz="half" idx="2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614708" y="502035"/>
            <a:ext cx="14069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    тыс. руб.</a:t>
            </a:r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-1"/>
            <a:ext cx="12191999" cy="847732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Расходы на финансовое обеспечение реализации национальных проектов (2)</a:t>
            </a:r>
            <a:endParaRPr sz="240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</p:nvPr>
        </p:nvGraphicFramePr>
        <p:xfrm>
          <a:off x="177979" y="1003610"/>
          <a:ext cx="11836039" cy="52537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043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5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6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47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  <a:endParaRPr lang="ru-RU" sz="13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159" marR="62159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(проект)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(проект)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(проект)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2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Региональный проект «Содействие субъектам Российской Федерации в реализации полномочий по оказанию государственной поддержки гражданам в обеспечении жильем и оплате жилищно-коммунальных услуг», всего, в том числе: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11 578,1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12 885,8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12 885,8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2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средства автономного округа на реализацию проекта в рамках государственной программы «Строительство»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10 949,9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12 186,7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12 186,7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доля софинансирования местного бюджета на реализацию проекта в рамках муниципальной программы «Обеспечение жильем молодых семей на территории города Покачи»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628,2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699,1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699,1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8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Региональный проект «Формирование комфортной городской среды», всего, в том числе: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3 308,7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-средства автономного округа на реализацию проекта в рамках государственной программы «Пространственное развитие и формирование комфортной городской среды»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2 800,0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софинансирования местного бюджета на реализацию проекта в рамках муниципальной программы «Формирование современной городской среды в муниципальном образовании город Покачи»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508,7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6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 Региональный проект «Малое и среднее предпринимательство и поддержка индивидуальной  предпринимательской инициативы», всего, в том числе: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3 366,0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3 366,0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3 366,0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средства автономного округа на реализацию проекта в рамках государственной программы «Развитие экономического потенциала»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3 197,7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3 197,7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3 197,7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87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доля софинансирования местного бюджета на реализацию проекта в рамках муниципальной программы «Поддержка и развитие малого и среднего предпринимательства, агропромышленного комплекса на территории города Покачи»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168,3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168,3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168,3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12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/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20 331,0</a:t>
                      </a:r>
                      <a:endParaRPr lang="ru-RU" sz="1100" b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17 102,7</a:t>
                      </a:r>
                      <a:endParaRPr lang="ru-RU" sz="1100" b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17 103,5</a:t>
                      </a:r>
                      <a:endParaRPr lang="ru-RU" sz="1100" b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13" name="Объект 12"/>
          <p:cNvGraphicFramePr>
            <a:graphicFrameLocks noGrp="1"/>
          </p:cNvGraphicFramePr>
          <p:nvPr>
            <p:ph sz="half" idx="2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614708" y="502035"/>
            <a:ext cx="14069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    тыс. руб.</a:t>
            </a:r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12181191" cy="990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Основные показатели прогноза социально – экономического развития на 2023-2027 годы</a:t>
            </a:r>
            <a:endParaRPr sz="240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59977" y="1245170"/>
          <a:ext cx="11618965" cy="4941843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562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1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21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1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9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17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0804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 показателя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год (отчет)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год (оценка на 01.10.24)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 gridSpan="4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Прогноз</a:t>
                      </a:r>
                      <a:endParaRPr/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804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год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темп роста 2025/2024</a:t>
                      </a:r>
                      <a:endParaRPr sz="1400"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год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год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44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Численность населения (среднегодовая), тыс.</a:t>
                      </a:r>
                      <a:r>
                        <a:rPr lang="en-US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чел.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16,378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16,645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16,642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100,0%</a:t>
                      </a:r>
                      <a:endParaRPr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16,782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16,889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107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Численность занятых в экономике, тыс.</a:t>
                      </a:r>
                      <a:r>
                        <a:rPr lang="en-US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чел.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9,636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9,607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9,607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100,0%</a:t>
                      </a:r>
                      <a:endParaRPr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9,607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9,607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5365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Среднесписочная численность работников на предприятиях малого и среднего предпринимательства (включая микропредприятия) (без внешних совместителей), тыс.</a:t>
                      </a:r>
                      <a:r>
                        <a:rPr lang="en-US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чел.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1,86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2,00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2,00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100,0%</a:t>
                      </a:r>
                      <a:endParaRPr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2,00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2,00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44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Фонд заработной платы работников организаций, млн.руб.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6 708,11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7 278,42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7 621,29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104,7%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7 926,15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8 243,19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475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Темп роста фонда заработной платы работников организаций, в % г/г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114,5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108,5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108,4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Х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107,7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106,8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Пятиугольник 5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 bwMode="auto">
          <a:xfrm>
            <a:off x="0" y="6434254"/>
            <a:ext cx="3646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общие характеристики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92786" y="303095"/>
            <a:ext cx="12006428" cy="1009650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Расходы на реализацию предложений и инициатив граждан в 2025 году</a:t>
            </a:r>
            <a:endParaRPr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quarter" idx="4294967295"/>
          </p:nvPr>
        </p:nvGraphicFramePr>
        <p:xfrm flipH="1">
          <a:off x="12131675" y="1541463"/>
          <a:ext cx="60325" cy="46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Объект 9"/>
          <p:cNvGraphicFramePr>
            <a:graphicFrameLocks noGrp="1"/>
          </p:cNvGraphicFramePr>
          <p:nvPr>
            <p:ph sz="quarter" idx="4294967295"/>
          </p:nvPr>
        </p:nvGraphicFramePr>
        <p:xfrm>
          <a:off x="1647825" y="1587500"/>
          <a:ext cx="933636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266700"/>
            <a:ext cx="11236960" cy="668330"/>
          </a:xfrm>
        </p:spPr>
        <p:txBody>
          <a:bodyPr anchor="t">
            <a:noAutofit/>
          </a:bodyPr>
          <a:lstStyle/>
          <a:p>
            <a:pPr indent="90170" algn="ctr"/>
            <a:r>
              <a:rPr lang="ru-RU" sz="2400" b="1" dirty="0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Расходы бюджета на поддержку семьи и детей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</p:nvPr>
        </p:nvGraphicFramePr>
        <p:xfrm>
          <a:off x="274229" y="1109015"/>
          <a:ext cx="11499311" cy="4748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10714852" y="1109015"/>
            <a:ext cx="10586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7" name="Пятиугольник 6">
            <a:extLst>
              <a:ext uri="{FF2B5EF4-FFF2-40B4-BE49-F238E27FC236}">
                <a16:creationId xmlns:a16="http://schemas.microsoft.com/office/drawing/2014/main" id="{924E706F-1B11-8A5A-B05E-0179CDAFD851}"/>
              </a:ext>
            </a:extLst>
          </p:cNvPr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800" dirty="0">
                <a:latin typeface="Times New Roman"/>
                <a:cs typeface="Times New Roman"/>
              </a:rPr>
              <a:t>расходы бюджета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417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185572" y="185643"/>
            <a:ext cx="11868406" cy="1014968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63">
              <a:spcBef>
                <a:spcPts val="0"/>
              </a:spcBef>
              <a:defRPr/>
            </a:pP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Расходы на осуществление бюджетных инвестиций в объекты капитального строительства</a:t>
            </a:r>
            <a:endParaRPr/>
          </a:p>
        </p:txBody>
      </p:sp>
      <p:graphicFrame>
        <p:nvGraphicFramePr>
          <p:cNvPr id="8" name="Схема 7"/>
          <p:cNvGraphicFramePr>
            <a:graphicFrameLocks/>
          </p:cNvGraphicFramePr>
          <p:nvPr/>
        </p:nvGraphicFramePr>
        <p:xfrm>
          <a:off x="1231900" y="2679701"/>
          <a:ext cx="103632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Группа 8"/>
          <p:cNvGrpSpPr/>
          <p:nvPr/>
        </p:nvGrpSpPr>
        <p:grpSpPr bwMode="auto">
          <a:xfrm>
            <a:off x="730245" y="1200611"/>
            <a:ext cx="11366509" cy="1646175"/>
            <a:chOff x="546110" y="-402069"/>
            <a:chExt cx="10972808" cy="1646175"/>
          </a:xfrm>
        </p:grpSpPr>
        <p:sp>
          <p:nvSpPr>
            <p:cNvPr id="10" name="Стрелка вправо 9"/>
            <p:cNvSpPr/>
            <p:nvPr/>
          </p:nvSpPr>
          <p:spPr bwMode="auto">
            <a:xfrm>
              <a:off x="546110" y="-402069"/>
              <a:ext cx="10972808" cy="1646175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tx2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Стрелка вправо 4"/>
            <p:cNvSpPr/>
            <p:nvPr/>
          </p:nvSpPr>
          <p:spPr bwMode="auto">
            <a:xfrm>
              <a:off x="787408" y="-89216"/>
              <a:ext cx="10485065" cy="827984"/>
            </a:xfrm>
            <a:prstGeom prst="rect">
              <a:avLst/>
            </a:prstGeom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76200" tIns="76200" rIns="254000" bIns="26133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>
                <a:solidFill>
                  <a:prstClr val="white"/>
                </a:solidFill>
                <a:latin typeface="Times New Roman"/>
                <a:cs typeface="Times New Roman"/>
              </a:endParaRPr>
            </a:p>
            <a:p>
              <a:pPr algn="ctr" defTabSz="8890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Реализация полномочий в сфере жилищно-коммунального комплекса и </a:t>
              </a:r>
              <a:endParaRPr/>
            </a:p>
            <a:p>
              <a:pPr algn="ctr" defTabSz="8890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 в области строительства и жилищных отношений</a:t>
              </a:r>
              <a:endParaRPr/>
            </a:p>
          </p:txBody>
        </p:sp>
      </p:grp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-24821"/>
            <a:ext cx="12192000" cy="795288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63">
              <a:spcBef>
                <a:spcPts val="0"/>
              </a:spcBef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СУБСИДИИ ПРОИЗВОДИТЕЛЯМ ТОВАРОВ, РАБОТ, УСЛУГ НА 2025 ГОД</a:t>
            </a:r>
            <a:endParaRPr sz="240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Двойная стрелка вверх/вниз 3"/>
          <p:cNvSpPr/>
          <p:nvPr/>
        </p:nvSpPr>
        <p:spPr bwMode="auto">
          <a:xfrm>
            <a:off x="0" y="2196378"/>
            <a:ext cx="936598" cy="3510365"/>
          </a:xfrm>
          <a:prstGeom prst="up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 bwMode="auto">
          <a:xfrm>
            <a:off x="184501" y="2088068"/>
            <a:ext cx="800219" cy="2920707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>
              <a:defRPr/>
            </a:pPr>
            <a:r>
              <a:rPr lang="ru-RU" sz="2000" b="1">
                <a:latin typeface="Times New Roman"/>
                <a:cs typeface="Times New Roman"/>
              </a:rPr>
              <a:t>165  636,3 тыс. руб.</a:t>
            </a:r>
            <a:endParaRPr/>
          </a:p>
          <a:p>
            <a:pPr>
              <a:defRPr/>
            </a:pPr>
            <a:endParaRPr lang="ru-RU" sz="2000" b="1">
              <a:latin typeface="Times New Roman"/>
              <a:cs typeface="Times New Roman"/>
            </a:endParaRPr>
          </a:p>
        </p:txBody>
      </p:sp>
      <p:grpSp>
        <p:nvGrpSpPr>
          <p:cNvPr id="10" name="Группа 9"/>
          <p:cNvGrpSpPr/>
          <p:nvPr/>
        </p:nvGrpSpPr>
        <p:grpSpPr bwMode="auto">
          <a:xfrm>
            <a:off x="-6602490" y="-492674"/>
            <a:ext cx="18733054" cy="8082189"/>
            <a:chOff x="-6731533" y="-244715"/>
            <a:chExt cx="18525258" cy="8082189"/>
          </a:xfrm>
        </p:grpSpPr>
        <p:sp>
          <p:nvSpPr>
            <p:cNvPr id="11" name="Арка 10"/>
            <p:cNvSpPr/>
            <p:nvPr/>
          </p:nvSpPr>
          <p:spPr bwMode="auto">
            <a:xfrm>
              <a:off x="-6731533" y="-244715"/>
              <a:ext cx="8082189" cy="8082189"/>
            </a:xfrm>
            <a:prstGeom prst="blockArc">
              <a:avLst>
                <a:gd name="adj1" fmla="val 18900000"/>
                <a:gd name="adj2" fmla="val 2700000"/>
                <a:gd name="adj3" fmla="val 267"/>
              </a:avLst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 bwMode="auto">
            <a:xfrm>
              <a:off x="356501" y="871902"/>
              <a:ext cx="11414496" cy="658663"/>
            </a:xfrm>
            <a:custGeom>
              <a:avLst/>
              <a:gdLst>
                <a:gd name="connsiteX0" fmla="*/ 0 w 11414496"/>
                <a:gd name="connsiteY0" fmla="*/ 0 h 505506"/>
                <a:gd name="connsiteX1" fmla="*/ 11414496 w 11414496"/>
                <a:gd name="connsiteY1" fmla="*/ 0 h 505506"/>
                <a:gd name="connsiteX2" fmla="*/ 11414496 w 11414496"/>
                <a:gd name="connsiteY2" fmla="*/ 505506 h 505506"/>
                <a:gd name="connsiteX3" fmla="*/ 0 w 11414496"/>
                <a:gd name="connsiteY3" fmla="*/ 505506 h 505506"/>
                <a:gd name="connsiteX4" fmla="*/ 0 w 11414496"/>
                <a:gd name="connsiteY4" fmla="*/ 0 h 505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4496" h="505506" extrusionOk="0">
                  <a:moveTo>
                    <a:pt x="0" y="0"/>
                  </a:moveTo>
                  <a:lnTo>
                    <a:pt x="11414496" y="0"/>
                  </a:lnTo>
                  <a:lnTo>
                    <a:pt x="11414496" y="505506"/>
                  </a:lnTo>
                  <a:lnTo>
                    <a:pt x="0" y="5055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3213" tIns="30480" rIns="30480" bIns="3048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accent1"/>
                  </a:solidFill>
                  <a:latin typeface="Times New Roman"/>
                  <a:cs typeface="Times New Roman"/>
                </a:rPr>
                <a:t>СОНКО в целях привлечения их к решению актуальных социальных проблем, повышения профессионализма работников и добровольцев таких организаций, доступности предоставляемых гражданам социальных услуг, укрепления институтов гражданского общества, поддержки и развития взаимодействия гражданского общества и государства – 40,3 тыс. руб.</a:t>
              </a:r>
              <a:endParaRPr/>
            </a:p>
          </p:txBody>
        </p:sp>
        <p:sp>
          <p:nvSpPr>
            <p:cNvPr id="13" name="Овал 12"/>
            <p:cNvSpPr/>
            <p:nvPr/>
          </p:nvSpPr>
          <p:spPr bwMode="auto">
            <a:xfrm>
              <a:off x="229658" y="911300"/>
              <a:ext cx="534741" cy="547860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 bwMode="auto">
            <a:xfrm>
              <a:off x="638107" y="1572409"/>
              <a:ext cx="11133735" cy="617350"/>
            </a:xfrm>
            <a:custGeom>
              <a:avLst/>
              <a:gdLst>
                <a:gd name="connsiteX0" fmla="*/ 0 w 11133735"/>
                <a:gd name="connsiteY0" fmla="*/ 0 h 454399"/>
                <a:gd name="connsiteX1" fmla="*/ 11133735 w 11133735"/>
                <a:gd name="connsiteY1" fmla="*/ 0 h 454399"/>
                <a:gd name="connsiteX2" fmla="*/ 11133735 w 11133735"/>
                <a:gd name="connsiteY2" fmla="*/ 454399 h 454399"/>
                <a:gd name="connsiteX3" fmla="*/ 0 w 11133735"/>
                <a:gd name="connsiteY3" fmla="*/ 454399 h 454399"/>
                <a:gd name="connsiteX4" fmla="*/ 0 w 11133735"/>
                <a:gd name="connsiteY4" fmla="*/ 0 h 454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33735" h="454399" extrusionOk="0">
                  <a:moveTo>
                    <a:pt x="0" y="0"/>
                  </a:moveTo>
                  <a:lnTo>
                    <a:pt x="11133735" y="0"/>
                  </a:lnTo>
                  <a:lnTo>
                    <a:pt x="11133735" y="454399"/>
                  </a:lnTo>
                  <a:lnTo>
                    <a:pt x="0" y="4543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451767"/>
                <a:satOff val="16667"/>
                <a:lumOff val="-2451"/>
                <a:alphaOff val="0"/>
              </a:schemeClr>
            </a:fillRef>
            <a:effectRef idx="0">
              <a:schemeClr val="accent3">
                <a:hueOff val="451767"/>
                <a:satOff val="16667"/>
                <a:lumOff val="-245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3213" tIns="30480" rIns="30480" bIns="3048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>
                  <a:solidFill>
                    <a:schemeClr val="accent1"/>
                  </a:solidFill>
                  <a:latin typeface="Times New Roman"/>
                  <a:cs typeface="Times New Roman"/>
                </a:rPr>
                <a:t>субъектам малого и среднего предпринимательства на финансовую поддержку и развитие социального предпринимательства– 3 366,0 тыс. руб. </a:t>
              </a:r>
              <a:endParaRPr/>
            </a:p>
          </p:txBody>
        </p:sp>
        <p:sp>
          <p:nvSpPr>
            <p:cNvPr id="15" name="Овал 14"/>
            <p:cNvSpPr/>
            <p:nvPr/>
          </p:nvSpPr>
          <p:spPr bwMode="auto">
            <a:xfrm>
              <a:off x="426614" y="1602110"/>
              <a:ext cx="556415" cy="530499"/>
            </a:xfrm>
            <a:prstGeom prst="ellipse">
              <a:avLst/>
            </a:prstGeom>
            <a:blipFill>
              <a:blip r:embed="rId3"/>
              <a:stretch/>
            </a:blipFill>
          </p:spPr>
          <p:style>
            <a:lnRef idx="2">
              <a:schemeClr val="accent3">
                <a:hueOff val="451767"/>
                <a:satOff val="16667"/>
                <a:lumOff val="-2451"/>
                <a:alphaOff val="0"/>
              </a:schemeClr>
            </a:lnRef>
            <a:fillRef idx="1">
              <a:srgbClr val="00000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 bwMode="auto">
            <a:xfrm>
              <a:off x="778736" y="2247192"/>
              <a:ext cx="10992262" cy="553531"/>
            </a:xfrm>
            <a:custGeom>
              <a:avLst/>
              <a:gdLst>
                <a:gd name="connsiteX0" fmla="*/ 0 w 10963979"/>
                <a:gd name="connsiteY0" fmla="*/ 0 h 527681"/>
                <a:gd name="connsiteX1" fmla="*/ 10963979 w 10963979"/>
                <a:gd name="connsiteY1" fmla="*/ 0 h 527681"/>
                <a:gd name="connsiteX2" fmla="*/ 10963979 w 10963979"/>
                <a:gd name="connsiteY2" fmla="*/ 527681 h 527681"/>
                <a:gd name="connsiteX3" fmla="*/ 0 w 10963979"/>
                <a:gd name="connsiteY3" fmla="*/ 527681 h 527681"/>
                <a:gd name="connsiteX4" fmla="*/ 0 w 10963979"/>
                <a:gd name="connsiteY4" fmla="*/ 0 h 52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63979" h="527681" extrusionOk="0">
                  <a:moveTo>
                    <a:pt x="0" y="0"/>
                  </a:moveTo>
                  <a:lnTo>
                    <a:pt x="10963979" y="0"/>
                  </a:lnTo>
                  <a:lnTo>
                    <a:pt x="10963979" y="527681"/>
                  </a:lnTo>
                  <a:lnTo>
                    <a:pt x="0" y="5276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03533"/>
                <a:satOff val="33333"/>
                <a:lumOff val="-4902"/>
                <a:alphaOff val="0"/>
              </a:schemeClr>
            </a:fillRef>
            <a:effectRef idx="0">
              <a:schemeClr val="accent3">
                <a:hueOff val="903533"/>
                <a:satOff val="33333"/>
                <a:lumOff val="-4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3213" tIns="30480" rIns="30480" bIns="3048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>
                  <a:solidFill>
                    <a:schemeClr val="accent1"/>
                  </a:solidFill>
                  <a:latin typeface="Times New Roman"/>
                  <a:cs typeface="Times New Roman"/>
                </a:rPr>
                <a:t>ресурсоснабжающим организациям на возмещение недополученных доходов в связи с применением понижающих коэффициентов к нормативам потребления коммунальных услуг – 6 088,1 тыс. руб. </a:t>
              </a:r>
              <a:endParaRPr/>
            </a:p>
          </p:txBody>
        </p:sp>
        <p:sp>
          <p:nvSpPr>
            <p:cNvPr id="17" name="Овал 16"/>
            <p:cNvSpPr/>
            <p:nvPr/>
          </p:nvSpPr>
          <p:spPr bwMode="auto">
            <a:xfrm>
              <a:off x="467717" y="2232242"/>
              <a:ext cx="560010" cy="570619"/>
            </a:xfrm>
            <a:prstGeom prst="ellipse">
              <a:avLst/>
            </a:prstGeom>
            <a:blipFill>
              <a:blip r:embed="rId3"/>
              <a:stretch/>
            </a:blipFill>
          </p:spPr>
          <p:style>
            <a:lnRef idx="2">
              <a:schemeClr val="accent3">
                <a:hueOff val="903533"/>
                <a:satOff val="33333"/>
                <a:lumOff val="-4902"/>
                <a:alphaOff val="0"/>
              </a:schemeClr>
            </a:lnRef>
            <a:fillRef idx="1">
              <a:srgbClr val="00000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 bwMode="auto">
            <a:xfrm>
              <a:off x="1107268" y="2837851"/>
              <a:ext cx="10672982" cy="752810"/>
            </a:xfrm>
            <a:custGeom>
              <a:avLst/>
              <a:gdLst>
                <a:gd name="connsiteX0" fmla="*/ 0 w 10672982"/>
                <a:gd name="connsiteY0" fmla="*/ 0 h 521017"/>
                <a:gd name="connsiteX1" fmla="*/ 10672982 w 10672982"/>
                <a:gd name="connsiteY1" fmla="*/ 0 h 521017"/>
                <a:gd name="connsiteX2" fmla="*/ 10672982 w 10672982"/>
                <a:gd name="connsiteY2" fmla="*/ 521017 h 521017"/>
                <a:gd name="connsiteX3" fmla="*/ 0 w 10672982"/>
                <a:gd name="connsiteY3" fmla="*/ 521017 h 521017"/>
                <a:gd name="connsiteX4" fmla="*/ 0 w 10672982"/>
                <a:gd name="connsiteY4" fmla="*/ 0 h 521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72982" h="521017" extrusionOk="0">
                  <a:moveTo>
                    <a:pt x="0" y="0"/>
                  </a:moveTo>
                  <a:lnTo>
                    <a:pt x="10672982" y="0"/>
                  </a:lnTo>
                  <a:lnTo>
                    <a:pt x="10672982" y="521017"/>
                  </a:lnTo>
                  <a:lnTo>
                    <a:pt x="0" y="5210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355300"/>
                <a:satOff val="50000"/>
                <a:lumOff val="-7353"/>
                <a:alphaOff val="0"/>
              </a:schemeClr>
            </a:fillRef>
            <a:effectRef idx="0">
              <a:schemeClr val="accent3">
                <a:hueOff val="1355300"/>
                <a:satOff val="50000"/>
                <a:lumOff val="-7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3213" tIns="30480" rIns="30480" bIns="3048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>
                  <a:solidFill>
                    <a:schemeClr val="accent1"/>
                  </a:solidFill>
                  <a:latin typeface="Times New Roman"/>
                  <a:cs typeface="Times New Roman"/>
                </a:rPr>
                <a:t>организациям, осуществляющим услуги водоснабжения и водоотведения на территории города Покачи в целях возмещения недополученных доходов в связи с оказанием услуг по водоснабжению, водоотведению – 17 527,9 тыс. руб.</a:t>
              </a:r>
              <a:endParaRPr/>
            </a:p>
          </p:txBody>
        </p:sp>
        <p:sp>
          <p:nvSpPr>
            <p:cNvPr id="19" name="Овал 18"/>
            <p:cNvSpPr/>
            <p:nvPr/>
          </p:nvSpPr>
          <p:spPr bwMode="auto">
            <a:xfrm>
              <a:off x="671426" y="2887713"/>
              <a:ext cx="623205" cy="592471"/>
            </a:xfrm>
            <a:prstGeom prst="ellipse">
              <a:avLst/>
            </a:prstGeom>
            <a:blipFill>
              <a:blip r:embed="rId3"/>
              <a:stretch/>
            </a:blipFill>
          </p:spPr>
          <p:style>
            <a:lnRef idx="2">
              <a:schemeClr val="accent3">
                <a:hueOff val="1355300"/>
                <a:satOff val="50000"/>
                <a:lumOff val="-7353"/>
                <a:alphaOff val="0"/>
              </a:schemeClr>
            </a:lnRef>
            <a:fillRef idx="1">
              <a:srgbClr val="00000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 bwMode="auto">
            <a:xfrm>
              <a:off x="1183882" y="3675513"/>
              <a:ext cx="10609843" cy="551980"/>
            </a:xfrm>
            <a:custGeom>
              <a:avLst/>
              <a:gdLst>
                <a:gd name="connsiteX0" fmla="*/ 0 w 10649396"/>
                <a:gd name="connsiteY0" fmla="*/ 0 h 406998"/>
                <a:gd name="connsiteX1" fmla="*/ 10649396 w 10649396"/>
                <a:gd name="connsiteY1" fmla="*/ 0 h 406998"/>
                <a:gd name="connsiteX2" fmla="*/ 10649396 w 10649396"/>
                <a:gd name="connsiteY2" fmla="*/ 406998 h 406998"/>
                <a:gd name="connsiteX3" fmla="*/ 0 w 10649396"/>
                <a:gd name="connsiteY3" fmla="*/ 406998 h 406998"/>
                <a:gd name="connsiteX4" fmla="*/ 0 w 10649396"/>
                <a:gd name="connsiteY4" fmla="*/ 0 h 406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49396" h="406998" extrusionOk="0">
                  <a:moveTo>
                    <a:pt x="0" y="0"/>
                  </a:moveTo>
                  <a:lnTo>
                    <a:pt x="10649396" y="0"/>
                  </a:lnTo>
                  <a:lnTo>
                    <a:pt x="10649396" y="406998"/>
                  </a:lnTo>
                  <a:lnTo>
                    <a:pt x="0" y="4069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807066"/>
                <a:satOff val="66667"/>
                <a:lumOff val="-9804"/>
                <a:alphaOff val="0"/>
              </a:schemeClr>
            </a:fillRef>
            <a:effectRef idx="0">
              <a:schemeClr val="accent3">
                <a:hueOff val="1807066"/>
                <a:satOff val="66667"/>
                <a:lumOff val="-98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3213" tIns="30480" rIns="30480" bIns="3048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>
                  <a:solidFill>
                    <a:schemeClr val="accent1"/>
                  </a:solidFill>
                  <a:latin typeface="Times New Roman"/>
                  <a:cs typeface="Times New Roman"/>
                </a:rPr>
                <a:t>организациям ЖКК в целях финансового обеспечения, возмещения затрат, связанных с проведением мероприятий по подготовке к ОЗП в городе Покачи –87 340,9 тыс. руб.</a:t>
              </a:r>
              <a:endParaRPr/>
            </a:p>
          </p:txBody>
        </p:sp>
        <p:sp>
          <p:nvSpPr>
            <p:cNvPr id="21" name="Овал 20"/>
            <p:cNvSpPr/>
            <p:nvPr/>
          </p:nvSpPr>
          <p:spPr bwMode="auto">
            <a:xfrm>
              <a:off x="806167" y="3672560"/>
              <a:ext cx="581473" cy="590358"/>
            </a:xfrm>
            <a:prstGeom prst="ellipse">
              <a:avLst/>
            </a:prstGeom>
            <a:blipFill>
              <a:blip r:embed="rId3"/>
              <a:stretch/>
            </a:blipFill>
          </p:spPr>
          <p:style>
            <a:lnRef idx="2">
              <a:schemeClr val="accent3">
                <a:hueOff val="1807066"/>
                <a:satOff val="66667"/>
                <a:lumOff val="-9804"/>
                <a:alphaOff val="0"/>
              </a:schemeClr>
            </a:lnRef>
            <a:fillRef idx="1">
              <a:srgbClr val="00000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Полилиния 21"/>
            <p:cNvSpPr/>
            <p:nvPr/>
          </p:nvSpPr>
          <p:spPr bwMode="auto">
            <a:xfrm>
              <a:off x="1107268" y="4285219"/>
              <a:ext cx="10650027" cy="711304"/>
            </a:xfrm>
            <a:custGeom>
              <a:avLst/>
              <a:gdLst>
                <a:gd name="connsiteX0" fmla="*/ 0 w 10509534"/>
                <a:gd name="connsiteY0" fmla="*/ 0 h 358599"/>
                <a:gd name="connsiteX1" fmla="*/ 10509534 w 10509534"/>
                <a:gd name="connsiteY1" fmla="*/ 0 h 358599"/>
                <a:gd name="connsiteX2" fmla="*/ 10509534 w 10509534"/>
                <a:gd name="connsiteY2" fmla="*/ 358599 h 358599"/>
                <a:gd name="connsiteX3" fmla="*/ 0 w 10509534"/>
                <a:gd name="connsiteY3" fmla="*/ 358599 h 358599"/>
                <a:gd name="connsiteX4" fmla="*/ 0 w 10509534"/>
                <a:gd name="connsiteY4" fmla="*/ 0 h 358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09534" h="358599" extrusionOk="0">
                  <a:moveTo>
                    <a:pt x="0" y="0"/>
                  </a:moveTo>
                  <a:lnTo>
                    <a:pt x="10509534" y="0"/>
                  </a:lnTo>
                  <a:lnTo>
                    <a:pt x="10509534" y="358599"/>
                  </a:lnTo>
                  <a:lnTo>
                    <a:pt x="0" y="3585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258833"/>
                <a:satOff val="83333"/>
                <a:lumOff val="-12255"/>
                <a:alphaOff val="0"/>
              </a:schemeClr>
            </a:fillRef>
            <a:effectRef idx="0">
              <a:schemeClr val="accent3">
                <a:hueOff val="2258833"/>
                <a:satOff val="83333"/>
                <a:lumOff val="-1225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3213" tIns="30480" rIns="30480" bIns="3048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>
                  <a:solidFill>
                    <a:schemeClr val="accent1"/>
                  </a:solidFill>
                  <a:latin typeface="Times New Roman"/>
                  <a:cs typeface="Times New Roman"/>
                </a:rPr>
                <a:t>организациям ЖКК в целях финансового обеспечения капитальных затрат, связанных с покупкой, строительством, реконструкцией или приобретением внеоборотных активов (основных средств и др.), связанных с созданием и (или) реконструкцией (модернизацией) объектов концессионного соглашения – 49 600,0 тыс. руб.</a:t>
              </a:r>
              <a:endParaRPr/>
            </a:p>
          </p:txBody>
        </p:sp>
        <p:sp>
          <p:nvSpPr>
            <p:cNvPr id="23" name="Овал 22"/>
            <p:cNvSpPr/>
            <p:nvPr/>
          </p:nvSpPr>
          <p:spPr bwMode="auto">
            <a:xfrm>
              <a:off x="756875" y="4297000"/>
              <a:ext cx="588900" cy="600852"/>
            </a:xfrm>
            <a:prstGeom prst="ellipse">
              <a:avLst/>
            </a:prstGeom>
          </p:spPr>
          <p:style>
            <a:lnRef idx="2">
              <a:schemeClr val="accent3">
                <a:hueOff val="2258833"/>
                <a:satOff val="83333"/>
                <a:lumOff val="-12255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олилиния 23"/>
            <p:cNvSpPr/>
            <p:nvPr/>
          </p:nvSpPr>
          <p:spPr bwMode="auto">
            <a:xfrm>
              <a:off x="859686" y="5031928"/>
              <a:ext cx="10911311" cy="602484"/>
            </a:xfrm>
            <a:custGeom>
              <a:avLst/>
              <a:gdLst>
                <a:gd name="connsiteX0" fmla="*/ 0 w 10566171"/>
                <a:gd name="connsiteY0" fmla="*/ 0 h 468180"/>
                <a:gd name="connsiteX1" fmla="*/ 10566171 w 10566171"/>
                <a:gd name="connsiteY1" fmla="*/ 0 h 468180"/>
                <a:gd name="connsiteX2" fmla="*/ 10566171 w 10566171"/>
                <a:gd name="connsiteY2" fmla="*/ 468180 h 468180"/>
                <a:gd name="connsiteX3" fmla="*/ 0 w 10566171"/>
                <a:gd name="connsiteY3" fmla="*/ 468180 h 468180"/>
                <a:gd name="connsiteX4" fmla="*/ 0 w 10566171"/>
                <a:gd name="connsiteY4" fmla="*/ 0 h 468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66171" h="468180" extrusionOk="0">
                  <a:moveTo>
                    <a:pt x="0" y="0"/>
                  </a:moveTo>
                  <a:lnTo>
                    <a:pt x="10566171" y="0"/>
                  </a:lnTo>
                  <a:lnTo>
                    <a:pt x="10566171" y="468180"/>
                  </a:lnTo>
                  <a:lnTo>
                    <a:pt x="0" y="4681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0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3213" tIns="30480" rIns="30480" bIns="3048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>
                  <a:solidFill>
                    <a:schemeClr val="accent1"/>
                  </a:solidFill>
                  <a:latin typeface="Times New Roman"/>
                  <a:cs typeface="Times New Roman"/>
                </a:rPr>
                <a:t>ИП субсидии в целях финансового обеспечения (возмещения) исполнения муниципального социального заказа на оказание муниципальных услуг в социальной сфере – 1 200,0 тыс. руб.</a:t>
              </a:r>
              <a:endParaRPr/>
            </a:p>
          </p:txBody>
        </p:sp>
        <p:sp>
          <p:nvSpPr>
            <p:cNvPr id="25" name="Овал 24"/>
            <p:cNvSpPr/>
            <p:nvPr/>
          </p:nvSpPr>
          <p:spPr bwMode="auto">
            <a:xfrm>
              <a:off x="554109" y="4996523"/>
              <a:ext cx="522985" cy="567450"/>
            </a:xfrm>
            <a:prstGeom prst="ellipse">
              <a:avLst/>
            </a:prstGeom>
          </p:spPr>
          <p:style>
            <a:lnRef idx="2">
              <a:schemeClr val="accent3">
                <a:hueOff val="2710599"/>
                <a:satOff val="100000"/>
                <a:lumOff val="-14706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31" name="Полилиния 30"/>
          <p:cNvSpPr/>
          <p:nvPr/>
        </p:nvSpPr>
        <p:spPr bwMode="auto">
          <a:xfrm>
            <a:off x="731070" y="5936967"/>
            <a:ext cx="11398370" cy="443320"/>
          </a:xfrm>
          <a:custGeom>
            <a:avLst/>
            <a:gdLst>
              <a:gd name="connsiteX0" fmla="*/ 0 w 10566171"/>
              <a:gd name="connsiteY0" fmla="*/ 0 h 468180"/>
              <a:gd name="connsiteX1" fmla="*/ 10566171 w 10566171"/>
              <a:gd name="connsiteY1" fmla="*/ 0 h 468180"/>
              <a:gd name="connsiteX2" fmla="*/ 10566171 w 10566171"/>
              <a:gd name="connsiteY2" fmla="*/ 468180 h 468180"/>
              <a:gd name="connsiteX3" fmla="*/ 0 w 10566171"/>
              <a:gd name="connsiteY3" fmla="*/ 468180 h 468180"/>
              <a:gd name="connsiteX4" fmla="*/ 0 w 10566171"/>
              <a:gd name="connsiteY4" fmla="*/ 0 h 468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66171" h="468180" extrusionOk="0">
                <a:moveTo>
                  <a:pt x="0" y="0"/>
                </a:moveTo>
                <a:lnTo>
                  <a:pt x="10566171" y="0"/>
                </a:lnTo>
                <a:lnTo>
                  <a:pt x="10566171" y="468180"/>
                </a:lnTo>
                <a:lnTo>
                  <a:pt x="0" y="46818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2710599"/>
              <a:satOff val="100000"/>
              <a:lumOff val="-14706"/>
              <a:alphaOff val="0"/>
            </a:schemeClr>
          </a:fillRef>
          <a:effectRef idx="0">
            <a:schemeClr val="accent3">
              <a:hueOff val="2710599"/>
              <a:satOff val="100000"/>
              <a:lumOff val="-1470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3213" tIns="30480" rIns="30480" bIns="30480" numCol="1" spcCol="1270" anchor="ctr" anchorCtr="0">
            <a:noAutofit/>
          </a:bodyPr>
          <a:lstStyle/>
          <a:p>
            <a:pPr lvl="0" defTabSz="533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СОНКО на финансовое обеспечение затрат, связанных с организацией отдыха детей и молодежи – 423,1 тыс. руб.</a:t>
            </a:r>
            <a:endParaRPr/>
          </a:p>
        </p:txBody>
      </p:sp>
      <p:sp>
        <p:nvSpPr>
          <p:cNvPr id="32" name="Полилиния 31"/>
          <p:cNvSpPr/>
          <p:nvPr/>
        </p:nvSpPr>
        <p:spPr bwMode="auto">
          <a:xfrm>
            <a:off x="963983" y="5427264"/>
            <a:ext cx="11165457" cy="506607"/>
          </a:xfrm>
          <a:custGeom>
            <a:avLst/>
            <a:gdLst>
              <a:gd name="connsiteX0" fmla="*/ 0 w 10566171"/>
              <a:gd name="connsiteY0" fmla="*/ 0 h 468180"/>
              <a:gd name="connsiteX1" fmla="*/ 10566171 w 10566171"/>
              <a:gd name="connsiteY1" fmla="*/ 0 h 468180"/>
              <a:gd name="connsiteX2" fmla="*/ 10566171 w 10566171"/>
              <a:gd name="connsiteY2" fmla="*/ 468180 h 468180"/>
              <a:gd name="connsiteX3" fmla="*/ 0 w 10566171"/>
              <a:gd name="connsiteY3" fmla="*/ 468180 h 468180"/>
              <a:gd name="connsiteX4" fmla="*/ 0 w 10566171"/>
              <a:gd name="connsiteY4" fmla="*/ 0 h 468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66171" h="468180" extrusionOk="0">
                <a:moveTo>
                  <a:pt x="0" y="0"/>
                </a:moveTo>
                <a:lnTo>
                  <a:pt x="10566171" y="0"/>
                </a:lnTo>
                <a:lnTo>
                  <a:pt x="10566171" y="468180"/>
                </a:lnTo>
                <a:lnTo>
                  <a:pt x="0" y="4681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2710599"/>
              <a:satOff val="100000"/>
              <a:lumOff val="-14706"/>
              <a:alphaOff val="0"/>
            </a:schemeClr>
          </a:fillRef>
          <a:effectRef idx="0">
            <a:schemeClr val="accent3">
              <a:hueOff val="2710599"/>
              <a:satOff val="100000"/>
              <a:lumOff val="-1470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3213" tIns="30480" rIns="30480" bIns="30480" numCol="1" spcCol="1270" anchor="ctr" anchorCtr="0">
            <a:noAutofit/>
          </a:bodyPr>
          <a:lstStyle/>
          <a:p>
            <a:pPr lvl="0" defTabSz="533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>
                <a:solidFill>
                  <a:schemeClr val="accent1"/>
                </a:solidFill>
                <a:latin typeface="Times New Roman"/>
                <a:cs typeface="Times New Roman"/>
              </a:rPr>
              <a:t>СОНКО на финансовое обеспечение затрат, связанных с оказанием общественно полезных услуг в сфере культуры, спорта и молодежной политики – 50,0 тыс. руб.</a:t>
            </a:r>
            <a:endParaRPr/>
          </a:p>
        </p:txBody>
      </p:sp>
      <p:sp>
        <p:nvSpPr>
          <p:cNvPr id="29" name="Овал 28"/>
          <p:cNvSpPr/>
          <p:nvPr/>
        </p:nvSpPr>
        <p:spPr bwMode="auto">
          <a:xfrm>
            <a:off x="603287" y="5440901"/>
            <a:ext cx="560440" cy="523675"/>
          </a:xfrm>
          <a:prstGeom prst="ellipse">
            <a:avLst/>
          </a:prstGeom>
        </p:spPr>
        <p:style>
          <a:lnRef idx="2">
            <a:schemeClr val="accent3">
              <a:hueOff val="2710599"/>
              <a:satOff val="100000"/>
              <a:lumOff val="-14706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" name="Овал 29"/>
          <p:cNvSpPr/>
          <p:nvPr/>
        </p:nvSpPr>
        <p:spPr bwMode="auto">
          <a:xfrm>
            <a:off x="295861" y="5873027"/>
            <a:ext cx="522985" cy="523675"/>
          </a:xfrm>
          <a:prstGeom prst="ellipse">
            <a:avLst/>
          </a:prstGeom>
        </p:spPr>
        <p:style>
          <a:lnRef idx="2">
            <a:schemeClr val="accent3">
              <a:hueOff val="2710599"/>
              <a:satOff val="100000"/>
              <a:lumOff val="-14706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Пятиугольник 2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TextBox 27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"/>
            <a:ext cx="12192000" cy="914400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63">
              <a:spcBef>
                <a:spcPts val="0"/>
              </a:spcBef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«ЭКОЛОГИЧЕСКИЕ ПЛАТЕЖИ» на территории города ПОКАЧИ в 2025 году </a:t>
            </a:r>
            <a:endParaRPr sz="240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3" name="Схема 2"/>
          <p:cNvGraphicFramePr>
            <a:graphicFrameLocks/>
          </p:cNvGraphicFramePr>
          <p:nvPr/>
        </p:nvGraphicFramePr>
        <p:xfrm>
          <a:off x="745067" y="787399"/>
          <a:ext cx="11163398" cy="5666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Блок-схема: узел 3"/>
          <p:cNvSpPr/>
          <p:nvPr/>
        </p:nvSpPr>
        <p:spPr bwMode="auto">
          <a:xfrm>
            <a:off x="8113182" y="2037292"/>
            <a:ext cx="3098801" cy="2717800"/>
          </a:xfrm>
          <a:prstGeom prst="flowChartConnector">
            <a:avLst/>
          </a:prstGeom>
          <a:solidFill>
            <a:schemeClr val="bg1">
              <a:lumMod val="65000"/>
              <a:lumOff val="35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latin typeface="Times New Roman"/>
                <a:cs typeface="Times New Roman"/>
              </a:rPr>
              <a:t>Предупреждение и ликвидация </a:t>
            </a:r>
            <a:endParaRPr/>
          </a:p>
          <a:p>
            <a:pPr algn="ctr">
              <a:defRPr/>
            </a:pPr>
            <a:r>
              <a:rPr lang="ru-RU">
                <a:latin typeface="Times New Roman"/>
                <a:cs typeface="Times New Roman"/>
              </a:rPr>
              <a:t>не санкционированных свалок – </a:t>
            </a:r>
            <a:endParaRPr/>
          </a:p>
          <a:p>
            <a:pPr algn="ctr">
              <a:defRPr/>
            </a:pPr>
            <a:r>
              <a:rPr lang="ru-RU">
                <a:latin typeface="Times New Roman"/>
                <a:cs typeface="Times New Roman"/>
              </a:rPr>
              <a:t>203,6 тыс. руб.  </a:t>
            </a:r>
            <a:endParaRPr/>
          </a:p>
        </p:txBody>
      </p:sp>
      <p:sp>
        <p:nvSpPr>
          <p:cNvPr id="8" name="Пятиугольник 7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"/>
            <a:ext cx="12192000" cy="965200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63">
              <a:spcBef>
                <a:spcPts val="0"/>
              </a:spcBef>
              <a:defRPr/>
            </a:pP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ДОРОЖНЫЙ ФОНД ГОРОДА ПОКАЧИ НА 2025 ГОД</a:t>
            </a:r>
            <a:endParaRPr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2" name="Схема 1"/>
          <p:cNvGraphicFramePr>
            <a:graphicFrameLocks/>
          </p:cNvGraphicFramePr>
          <p:nvPr/>
        </p:nvGraphicFramePr>
        <p:xfrm>
          <a:off x="397934" y="762000"/>
          <a:ext cx="7374466" cy="5884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Скругленный прямоугольник 2"/>
          <p:cNvSpPr/>
          <p:nvPr/>
        </p:nvSpPr>
        <p:spPr bwMode="auto">
          <a:xfrm>
            <a:off x="8988616" y="1540933"/>
            <a:ext cx="2636118" cy="1697353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solidFill>
                  <a:schemeClr val="bg1"/>
                </a:solidFill>
                <a:latin typeface="Times New Roman"/>
                <a:cs typeface="Times New Roman"/>
              </a:rPr>
              <a:t>Ремонт автомобильных дорог общего пользования– </a:t>
            </a:r>
            <a:endParaRPr/>
          </a:p>
          <a:p>
            <a:pPr algn="ctr">
              <a:defRPr/>
            </a:pPr>
            <a:r>
              <a:rPr lang="ru-RU">
                <a:solidFill>
                  <a:schemeClr val="bg1"/>
                </a:solidFill>
                <a:latin typeface="Times New Roman"/>
                <a:cs typeface="Times New Roman"/>
              </a:rPr>
              <a:t>44 282,6 тыс. руб.</a:t>
            </a:r>
            <a:endParaRPr/>
          </a:p>
          <a:p>
            <a:pPr algn="ctr">
              <a:defRPr/>
            </a:pPr>
            <a:r>
              <a:rPr lang="ru-RU" i="1">
                <a:solidFill>
                  <a:schemeClr val="bg1"/>
                </a:solidFill>
                <a:latin typeface="Times New Roman"/>
                <a:cs typeface="Times New Roman"/>
              </a:rPr>
              <a:t>(ул. Дорожная, </a:t>
            </a:r>
            <a:endParaRPr/>
          </a:p>
          <a:p>
            <a:pPr algn="ctr">
              <a:defRPr/>
            </a:pPr>
            <a:r>
              <a:rPr lang="ru-RU" i="1">
                <a:solidFill>
                  <a:schemeClr val="bg1"/>
                </a:solidFill>
                <a:latin typeface="Times New Roman"/>
                <a:cs typeface="Times New Roman"/>
              </a:rPr>
              <a:t>ул. Солнечная)</a:t>
            </a:r>
            <a:endParaRPr i="1"/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9101667" y="3843867"/>
            <a:ext cx="2598170" cy="1626868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solidFill>
                  <a:schemeClr val="bg1"/>
                </a:solidFill>
                <a:latin typeface="Times New Roman"/>
                <a:cs typeface="Times New Roman"/>
              </a:rPr>
              <a:t>Содержание автомобильных дорог общего пользования (зимнее, летнее) – </a:t>
            </a:r>
            <a:endParaRPr/>
          </a:p>
          <a:p>
            <a:pPr algn="ctr">
              <a:defRPr/>
            </a:pPr>
            <a:r>
              <a:rPr lang="ru-RU">
                <a:solidFill>
                  <a:schemeClr val="bg1"/>
                </a:solidFill>
                <a:latin typeface="Times New Roman"/>
                <a:cs typeface="Times New Roman"/>
              </a:rPr>
              <a:t>29 035,8 тыс. руб.</a:t>
            </a:r>
            <a:endParaRPr/>
          </a:p>
        </p:txBody>
      </p:sp>
      <p:sp>
        <p:nvSpPr>
          <p:cNvPr id="6" name="Стрелка вправо 5"/>
          <p:cNvSpPr/>
          <p:nvPr/>
        </p:nvSpPr>
        <p:spPr bwMode="auto">
          <a:xfrm rot="20276264">
            <a:off x="7813992" y="2638589"/>
            <a:ext cx="958716" cy="489696"/>
          </a:xfrm>
          <a:prstGeom prst="right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право 6"/>
          <p:cNvSpPr/>
          <p:nvPr/>
        </p:nvSpPr>
        <p:spPr bwMode="auto">
          <a:xfrm rot="973051">
            <a:off x="7848025" y="4080706"/>
            <a:ext cx="917393" cy="468696"/>
          </a:xfrm>
          <a:prstGeom prst="right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ятиугольник 10"/>
          <p:cNvSpPr/>
          <p:nvPr/>
        </p:nvSpPr>
        <p:spPr bwMode="auto">
          <a:xfrm>
            <a:off x="44605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TextBox 11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185573" y="0"/>
            <a:ext cx="12006428" cy="1027113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Расходы на обслуживание муниципального долга в 2023-2027 годах</a:t>
            </a:r>
            <a:endParaRPr sz="280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4294967295"/>
          </p:nvPr>
        </p:nvGraphicFramePr>
        <p:xfrm>
          <a:off x="0" y="1285875"/>
          <a:ext cx="11809413" cy="5383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375818" y="797441"/>
            <a:ext cx="14006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тыс. руб.</a:t>
            </a:r>
            <a:endParaRPr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Пятиугольник 7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-3131" y="0"/>
            <a:ext cx="12195131" cy="1137424"/>
          </a:xfrm>
        </p:spPr>
        <p:txBody>
          <a:bodyPr anchor="ctr">
            <a:noAutofit/>
          </a:bodyPr>
          <a:lstStyle/>
          <a:p>
            <a:pPr indent="90170" algn="ctr" defTabSz="914363">
              <a:defRPr/>
            </a:pPr>
            <a:r>
              <a:rPr lang="ru-RU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Исходные данные для формирования расходов на оплату труда  работников по муниципальным учреждениям на 2025 год</a:t>
            </a:r>
            <a:endParaRPr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3" name="Схема 2"/>
          <p:cNvGraphicFramePr>
            <a:graphicFrameLocks/>
          </p:cNvGraphicFramePr>
          <p:nvPr/>
        </p:nvGraphicFramePr>
        <p:xfrm>
          <a:off x="84221" y="745958"/>
          <a:ext cx="12007516" cy="2394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Схема 7"/>
          <p:cNvGraphicFramePr>
            <a:graphicFrameLocks/>
          </p:cNvGraphicFramePr>
          <p:nvPr/>
        </p:nvGraphicFramePr>
        <p:xfrm>
          <a:off x="-245327" y="2848465"/>
          <a:ext cx="12065000" cy="3348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1" y="1"/>
            <a:ext cx="12191999" cy="117663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0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Структура расходов финансово – хозяйственной деятельности муниципальных учреждений</a:t>
            </a:r>
            <a:endParaRPr lang="ru-RU" sz="20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Текст 6"/>
          <p:cNvSpPr txBox="1"/>
          <p:nvPr/>
        </p:nvSpPr>
        <p:spPr bwMode="auto">
          <a:xfrm>
            <a:off x="107512" y="1303318"/>
            <a:ext cx="11434009" cy="13336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/>
              <a:buNone/>
              <a:defRPr/>
            </a:pPr>
            <a:endParaRPr lang="ru-RU" sz="4600" b="1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11" name="Объект 10"/>
          <p:cNvGraphicFramePr>
            <a:graphicFrameLocks/>
          </p:cNvGraphicFramePr>
          <p:nvPr/>
        </p:nvGraphicFramePr>
        <p:xfrm>
          <a:off x="107512" y="1060704"/>
          <a:ext cx="11992339" cy="5669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 bwMode="auto">
          <a:xfrm>
            <a:off x="3040912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0" name="Пятиугольник 9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TextBox 11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85572" y="132242"/>
            <a:ext cx="11659099" cy="909749"/>
          </a:xfrm>
        </p:spPr>
        <p:txBody>
          <a:bodyPr>
            <a:noAutofit/>
          </a:bodyPr>
          <a:lstStyle/>
          <a:p>
            <a:pPr indent="90170" algn="ctr" defTabSz="914363">
              <a:defRPr/>
            </a:pPr>
            <a:r>
              <a:rPr lang="ru-RU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Муниципальные услуги, оказываемые муниципальными учреждениями в 20</a:t>
            </a:r>
            <a:r>
              <a:rPr lang="en-US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2</a:t>
            </a:r>
            <a:r>
              <a:rPr lang="ru-RU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3-2027 годах (1)</a:t>
            </a:r>
            <a:endParaRPr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8578" y="1323972"/>
          <a:ext cx="11659097" cy="4830808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4238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9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5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68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55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55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9422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показатель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Значение показателя объема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278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n-US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(отчет)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01.01.2024)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1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-Присмотр и уход ( до 3 лет)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179,91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68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-Присмотр и уход (от 3 до 8 лет)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757,09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19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-Реализация основных общеобразовательных программ дошкольного образования( до 3 лет)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179,91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33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-Реализация основных общеобразовательных программ дошкольного образования (от 3 до 8 лет)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757,09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593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-Организация отдыха детей и молодежи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число человеко-дней пребывания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15 224,00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15 705,00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16 005,00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15 465,00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14 205,00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68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-Реализация основных общеобразовательных программ начального общего образования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967,00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04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-Реализация основных общеобразовательных программ основного общего образования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1 122,00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1 135,00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1 119,00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1 116,00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1 128,00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04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-Реализация основных общеобразовательных программ среднего общего образования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160,63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>
            <a:graphicFrameLocks/>
          </p:cNvGraphicFramePr>
          <p:nvPr/>
        </p:nvGraphicFramePr>
        <p:xfrm>
          <a:off x="271345" y="77761"/>
          <a:ext cx="11823118" cy="6101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>
            <a:graphicFrameLocks/>
          </p:cNvGraphicFramePr>
          <p:nvPr/>
        </p:nvGraphicFramePr>
        <p:xfrm>
          <a:off x="97537" y="245327"/>
          <a:ext cx="11823118" cy="6101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0" y="6434254"/>
            <a:ext cx="3646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общие характеристики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277906" y="132242"/>
            <a:ext cx="11910962" cy="889734"/>
          </a:xfrm>
        </p:spPr>
        <p:txBody>
          <a:bodyPr>
            <a:noAutofit/>
          </a:bodyPr>
          <a:lstStyle/>
          <a:p>
            <a:pPr indent="90170" algn="ctr" defTabSz="914363">
              <a:defRPr/>
            </a:pPr>
            <a:r>
              <a:rPr lang="ru-RU" b="1">
                <a:solidFill>
                  <a:srgbClr val="002060"/>
                </a:solidFill>
                <a:latin typeface="Times New Roman"/>
                <a:cs typeface="Times New Roman"/>
              </a:rPr>
              <a:t>Муниципальные услуги, оказываемые муниципальными учреждениями в 2023-2027 годах (2)</a:t>
            </a:r>
            <a:endParaRPr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77906" y="1371958"/>
          <a:ext cx="11590243" cy="4938355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4213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1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8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9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0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8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8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8810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показатель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Значение показателя объема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649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n-US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(отчет)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01.01.2024)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447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-Предоставление питания (начальное общее), в том числе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447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Завтраки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577,77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540,40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561,33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561,33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447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Социальная поддержка 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384,55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397,44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398,44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447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Обучающиеся общеобразовательных организаций с ограниченными возможностями здоровья, обучение которых организовано на дому (компенсация)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25,11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85572" y="132242"/>
            <a:ext cx="12003297" cy="826980"/>
          </a:xfrm>
        </p:spPr>
        <p:txBody>
          <a:bodyPr>
            <a:noAutofit/>
          </a:bodyPr>
          <a:lstStyle/>
          <a:p>
            <a:pPr indent="90170" algn="ctr" defTabSz="914363">
              <a:defRPr/>
            </a:pPr>
            <a:r>
              <a:rPr lang="ru-RU" b="1">
                <a:solidFill>
                  <a:srgbClr val="002060"/>
                </a:solidFill>
                <a:latin typeface="Times New Roman"/>
                <a:cs typeface="Times New Roman"/>
              </a:rPr>
              <a:t>Муниципальные услуги, оказываемые муниципальными учреждениями в 2023-2027 годах (3)</a:t>
            </a:r>
            <a:endParaRPr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5572" y="1169420"/>
          <a:ext cx="11764374" cy="5123883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4264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5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0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8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77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77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4671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показатель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Значение показателя объема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22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n-US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(отчет)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01.01.2024)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73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-Предоставление питания (основное  общее), в том числе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673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Завтраки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524,34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544,80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562,90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563,90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673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Социальная поддержка 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389,49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412,20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408,60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407,60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673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Обучающиеся общеобразовательных организаций с ограниченными возможностями здоровья, обучение которых организовано на дому (компенсация)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15,11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85572" y="132242"/>
            <a:ext cx="12003297" cy="835946"/>
          </a:xfrm>
        </p:spPr>
        <p:txBody>
          <a:bodyPr>
            <a:noAutofit/>
          </a:bodyPr>
          <a:lstStyle/>
          <a:p>
            <a:pPr indent="90170" algn="ctr" defTabSz="914363">
              <a:defRPr/>
            </a:pPr>
            <a:r>
              <a:rPr lang="ru-RU" b="1">
                <a:solidFill>
                  <a:srgbClr val="002060"/>
                </a:solidFill>
                <a:latin typeface="Times New Roman"/>
                <a:cs typeface="Times New Roman"/>
              </a:rPr>
              <a:t>Муниципальные услуги, оказываемые муниципальными учреждениями в 2023-2027 годах (4)</a:t>
            </a:r>
            <a:endParaRPr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5572" y="1176630"/>
          <a:ext cx="11818168" cy="5048640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4584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3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6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16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82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82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532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муниципальной услуги</a:t>
                      </a:r>
                      <a:endParaRPr lang="ru-RU" sz="125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показатель</a:t>
                      </a:r>
                      <a:endParaRPr lang="ru-RU" sz="125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Значение показателя объема муниципальной услуги</a:t>
                      </a:r>
                      <a:endParaRPr lang="ru-RU" sz="125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012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n-US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(отчет)</a:t>
                      </a:r>
                      <a:endParaRPr lang="ru-RU" sz="125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01.01.2024)</a:t>
                      </a:r>
                      <a:endParaRPr lang="ru-RU" sz="125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752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-Предоставление питания (среднее  общее), в том числе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752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5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Завтраки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78,66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52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Социальная поддержка 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39,27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56,60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56,60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752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Обучающиеся общеобразовательных организаций с ограниченными возможностями здоровья, обучение которых организовано на дому (компенсация)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85572" y="23636"/>
            <a:ext cx="11798679" cy="845940"/>
          </a:xfrm>
        </p:spPr>
        <p:txBody>
          <a:bodyPr>
            <a:noAutofit/>
          </a:bodyPr>
          <a:lstStyle/>
          <a:p>
            <a:pPr indent="90170" algn="ctr" defTabSz="914363">
              <a:defRPr/>
            </a:pPr>
            <a:r>
              <a:rPr lang="ru-RU" b="1">
                <a:solidFill>
                  <a:srgbClr val="002060"/>
                </a:solidFill>
                <a:latin typeface="Times New Roman"/>
                <a:cs typeface="Times New Roman"/>
              </a:rPr>
              <a:t>Муниципальные услуги, оказываемые муниципальными учреждениями в 2023-2027 годах (5)</a:t>
            </a:r>
            <a:endParaRPr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5571" y="1082607"/>
          <a:ext cx="11798676" cy="5049109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4289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7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2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1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0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92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9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3252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показатель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Значение показателя объема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431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n-US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(отчет)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01.01.2024)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07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-Реализация дополнительных общеразвивающих программ 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человеко-час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94 295,00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87 643,00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80 906,00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78 746,00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78 746,00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07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-Реализация дополнительных общеразвивающих программ (адаптированная образовательная программа)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человеко-час</a:t>
                      </a:r>
                      <a:endParaRPr lang="ru-RU" sz="1300" b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1 008,00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1 008,00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07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-Реализация дополнительных предпрофессиональных программ в области искусств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человеко-час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76 771,00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76 655,00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65 879,00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65 879,00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65 879,00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707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-Публичный показ музейных предметов, музейных коллекций 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человек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8 002,00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07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-Формирование, учет, изучение, обеспечение физического сохранения и безопасности музейных предметов, музейных коллекций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единиц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6 971,00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6 973,00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6 988,00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6 998,00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7 008,00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707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-Библиотечное, библиографическое и информационное обслуживание пользователей библиотеки 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единиц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104 000,00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115 000,00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07576" y="132242"/>
            <a:ext cx="12081292" cy="818016"/>
          </a:xfrm>
        </p:spPr>
        <p:txBody>
          <a:bodyPr>
            <a:noAutofit/>
          </a:bodyPr>
          <a:lstStyle/>
          <a:p>
            <a:pPr indent="90170" algn="ctr" defTabSz="914363">
              <a:defRPr/>
            </a:pPr>
            <a:r>
              <a:rPr lang="ru-RU" b="1">
                <a:solidFill>
                  <a:srgbClr val="002060"/>
                </a:solidFill>
                <a:latin typeface="Times New Roman"/>
                <a:cs typeface="Times New Roman"/>
              </a:rPr>
              <a:t>Муниципальные услуги, оказываемые муниципальными учреждениями в 2023-2027 годах (6)</a:t>
            </a:r>
            <a:endParaRPr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5572" y="1323974"/>
          <a:ext cx="11737486" cy="4924968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4266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9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5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43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32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3972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показатель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Значение показателя объема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01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n-US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(отчет)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01.01.2024)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-Формирование, учет, изучение, обеспечение физического сохранения и безопасности фондов библиотек, включая оцифровку фондов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документов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50 369,00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50 847,00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52 372,00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53 944,00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55 562,00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-Библиографическая обработка документов и создание каталогов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документов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2 424,00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827,00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2 538,00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2 615,00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2 693,00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-Показ кинофильмов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человек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4 400,00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4 400,00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4 400,00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4 400,00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4 400,00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-Организация и проведение культурно-массовых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проведенных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Реализация дополнительных образовательных программ спортивной подготовки по олимпийским видам спорта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человек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551,00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Реализация дополнительных образовательных программ спортивной подготовки по неолимпийским видам спорта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человек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98,00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107,00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111,00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111,00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-Организация и проведение спортивно-оздоровительной работы по развитию физической культуры и спорта среди различных групп населения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привлеченных лиц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537,00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527,00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85572" y="132242"/>
            <a:ext cx="12003297" cy="847116"/>
          </a:xfrm>
        </p:spPr>
        <p:txBody>
          <a:bodyPr>
            <a:noAutofit/>
          </a:bodyPr>
          <a:lstStyle/>
          <a:p>
            <a:pPr indent="90170" algn="ctr" defTabSz="914363">
              <a:defRPr/>
            </a:pPr>
            <a:r>
              <a:rPr lang="ru-RU" b="1">
                <a:solidFill>
                  <a:srgbClr val="002060"/>
                </a:solidFill>
                <a:latin typeface="Times New Roman"/>
                <a:cs typeface="Times New Roman"/>
              </a:rPr>
              <a:t>Муниципальные услуги, оказываемые муниципальными учреждениями в 2023-2027 годах (7)</a:t>
            </a:r>
            <a:endParaRPr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5572" y="1323974"/>
          <a:ext cx="11782310" cy="4850261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4283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5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9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86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76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7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145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показатель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Значение показателя объема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316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n-US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(отчет)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01.01.2024)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-Обеспечение участия лиц, проходящих спортивную подготовку, в спортивных соревнованиях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-Организация и проведение официальных спортивных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-Обеспечение доступа к объектам спорта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площадь объектов, м²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7 422,90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7 422,90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7 422,90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7 422,90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7 422,90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-Организация и проведение официальных физкультурных (физкультурно-оздоровительных)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-Обеспечение участия в официальных физкультурных (физкультурно-оздоровительных)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-Проведение тестирования выполнения нормативов испытаний (тестов) комплекса ГТО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Реализация дополнительных образовательных программ спортивной подготовки по адаптивным видам спорта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человек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Осуществление издательской деятельности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лист печатный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803,76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199238" y="116635"/>
            <a:ext cx="12001271" cy="97853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90170" algn="ctr">
              <a:spcBef>
                <a:spcPts val="0"/>
              </a:spcBef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cs typeface="Times New Roman"/>
              </a:rPr>
              <a:t>Распределение бюджетных ассигнований на реализацию муниципальных программ на 2025-2027 годы (1)</a:t>
            </a:r>
            <a:endParaRPr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0773561" y="733771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тыс.руб.</a:t>
            </a:r>
            <a:endParaRPr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03542" y="1103103"/>
          <a:ext cx="11887200" cy="5269434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48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82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656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№ п/п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(отчет)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(оценка)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(проект)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(проект)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(проект)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7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"Реализация молодежной политики на территории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806,73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1 122,80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867,25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760,56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769,47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91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"Организация отдыха детей города Покачи в каникулярное время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16 151,45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20 616,32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20 180,77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18 701,53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18 778,69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527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"Осуществление материально- технического обеспечения деятельности органов местного самоуправления, казенных учреждений города Покачи, финансовое обеспечение деятельности которых осущестляется за счет средств бюджета города Покачи на основании бюджетной сметы"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103 727,40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109 972,79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102 174,96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85 215,69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86 213,84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91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"Развитие культуры и спорта на территории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344 739,45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281 408,36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284 597,54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63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"Сохранение и развитие сферы культуры города Покачи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150 224,81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200 315,01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"Развитие муниципальной службы в городе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6 696,88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7 086,92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6 113,26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5 361,23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5 424,03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"Улучшение условий и охраны труда на территории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1 781,58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1 900,67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1 903,36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1 961,63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1 961,64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98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"Развитие жилищной сферы в городе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8 650,00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22 059,57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20 835,26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20 835,26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20 835,26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268940" y="116635"/>
            <a:ext cx="11931569" cy="97853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90170" algn="ctr">
              <a:spcBef>
                <a:spcPts val="0"/>
              </a:spcBef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cs typeface="Times New Roman"/>
              </a:rPr>
              <a:t>Распределение бюджетных ассигнований на реализацию муниципальных программ на 2025-2027 годы (2)</a:t>
            </a:r>
            <a:endParaRPr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0773561" y="733772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тыс. руб.</a:t>
            </a:r>
            <a:endParaRPr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68940" y="1176127"/>
          <a:ext cx="11723822" cy="4948100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43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2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9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47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28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23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5940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№ п/п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(отчет)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(оценка)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(проект)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(проект)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(проект)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64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"Профилактика терроризма и экстремизма, создание на территории города Покачи комфортной среды для проживания многонационального общества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4 621,58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774,35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92,25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80,91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81,85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264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"Поддержка и развитие малого и среднего предпринимательства, агропромышленного комплекса на территории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2 437,78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3 398,01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3 370,25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3 369,73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3 369,77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4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"Разработка документов градостроительного регулирования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10 675,55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13 101,30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9 856,87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8 603,82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8 681,55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94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"Противодействие коррупции в муниципальном образовании город Покачи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5,26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4,25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3,72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3,77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153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"Информирование населения о деятельности органов местного самоуправления, поддержка лиц, внесших выдающийся вклад в развитие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12 421,08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16 995,64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14 697,25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12 648,22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12 796,37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264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"Управление и распоряжение имуществом, находящимся в собственности города Покачи и земельными участками, государственная собственность на которые не разграничена"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7 789,92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4 575,74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2 961,91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2 597,55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2 627,97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64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"Управление муниципальными финансами города Покачи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288 127,44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335 367,70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295 900,84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230 424,28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234 416,84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194734" y="116635"/>
            <a:ext cx="12005775" cy="97853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90170" algn="ctr">
              <a:spcBef>
                <a:spcPts val="0"/>
              </a:spcBef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cs typeface="Times New Roman"/>
              </a:rPr>
              <a:t>Распределение бюджетных ассигнований на реализацию муниципальных программ на 2025-2027 годы (3)</a:t>
            </a:r>
            <a:endParaRPr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0773561" y="733772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тыс. руб.</a:t>
            </a:r>
            <a:endParaRPr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94734" y="1293267"/>
          <a:ext cx="11887541" cy="5044473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48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82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2279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№ п/п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(отчет)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(оценка)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(проект)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(проект)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(проект)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51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"Развитие транспортной системы города Покачи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79 859,49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128 136,23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87 546,30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75 157,36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75 601,78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1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"Обеспечение жильем молодых семей на территории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11 457,92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8 933,16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11 578,10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12 885,77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12 885,77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75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"Развитие физической культуры и спорта в городе Покачи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199 459,60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214 521,49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06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"Поддержка социально-ориентированных некоммерческих организаций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40,34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35,38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35,79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1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"Развитие жилищно-коммунального комплекса и повышение энергетической эффективности в городе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78 558,52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129 306,52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170 526,75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154 859,28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152 646,09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31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"Укрепление общественного здоровья"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84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"Обеспечение безопасности жизнедеятельности населения на территории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18 417,37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18 314,82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16 074,37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12 986,17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13 137,15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195075" y="116635"/>
            <a:ext cx="12005434" cy="97853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90170" algn="ctr">
              <a:spcBef>
                <a:spcPts val="0"/>
              </a:spcBef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cs typeface="Times New Roman"/>
              </a:rPr>
              <a:t>Распределение бюджетных ассигнований на реализацию муниципальных программ на 2025-2027 годы (4)</a:t>
            </a:r>
            <a:endParaRPr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0773561" y="733772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тыс. руб.</a:t>
            </a:r>
            <a:endParaRPr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95075" y="1103106"/>
          <a:ext cx="11797686" cy="4507573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45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9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9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83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3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5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95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01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№ п/п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(отчет)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(оценка)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(проект)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(проект)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(проект)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24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 "Развитие детско-юношеского спорта в городе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94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"Обеспечение экологической безопасности на территории города Покачи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3 759,11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4 114,33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3 423,71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3 071,35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3 101,00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94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"Поддержка ведения садоводства и огородничества на территории 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4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"Информационное общество города Покачи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12 290,90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3 621,90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3 081,95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2 722,50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2 752,51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94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"Развитие образования в городе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881 759,77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1 116 432,53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1 319 710,53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961 072,92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962 616,95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94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"Формирование современной городской среды в муниципальном образовании город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13 942,25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19 769,55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4 655,76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724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"Формирование беспрепятственного доступа инвалидов и других маломобильных групп населения к объектам социальной инфраструктуры муниципального образования город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1 558,89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159,19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128,43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112,63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113,95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124">
                <a:tc gridSpan="2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ВСЕГО</a:t>
                      </a:r>
                      <a:endParaRPr lang="ru-RU" sz="1200" b="1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1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1 915 396,01</a:t>
                      </a:r>
                      <a:endParaRPr lang="ru-RU" sz="11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1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2 380 751,80</a:t>
                      </a:r>
                      <a:endParaRPr lang="ru-RU" sz="11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1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2 440 464,16</a:t>
                      </a:r>
                      <a:endParaRPr lang="ru-RU" sz="11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1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1 894 875,83</a:t>
                      </a:r>
                      <a:endParaRPr lang="ru-RU" sz="11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1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1 903 449,57</a:t>
                      </a:r>
                      <a:endParaRPr lang="ru-RU" sz="11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>
            <a:graphicFrameLocks/>
          </p:cNvGraphicFramePr>
          <p:nvPr/>
        </p:nvGraphicFramePr>
        <p:xfrm>
          <a:off x="237893" y="1148590"/>
          <a:ext cx="11807802" cy="507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utoShape 2" descr="C:\Users\User\Desktop\s1200.webp"/>
          <p:cNvSpPr txBox="1">
            <a:spLocks noChangeAspect="1" noChangeArrowheads="1"/>
          </p:cNvSpPr>
          <p:nvPr/>
        </p:nvSpPr>
        <p:spPr bwMode="auto">
          <a:xfrm>
            <a:off x="412377" y="89223"/>
            <a:ext cx="11753384" cy="1059367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Основные направления налоговой политики</a:t>
            </a:r>
            <a:b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на 2025-2027 годы</a:t>
            </a:r>
            <a:endParaRPr lang="ru-RU" sz="32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412377" y="1278861"/>
            <a:ext cx="2879462" cy="437042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lang="ru-RU" sz="2000" b="1" u="sng">
                <a:latin typeface="Times New Roman"/>
                <a:cs typeface="Times New Roman"/>
              </a:rPr>
              <a:t>Приоритетная цель:</a:t>
            </a:r>
            <a:endParaRPr/>
          </a:p>
          <a:p>
            <a:pPr lvl="0" algn="ctr">
              <a:defRPr/>
            </a:pPr>
            <a:r>
              <a:rPr lang="ru-RU" sz="2000">
                <a:latin typeface="Times New Roman"/>
                <a:cs typeface="Times New Roman"/>
              </a:rPr>
              <a:t>наращивание налогового потенциала в целях обеспечения роста доходной части бюджета города Покачи, в том числе за счет изыскания дополнительных доходных резервов и снижения налоговой задолженности перед бюджетом</a:t>
            </a:r>
            <a:endParaRPr sz="2000"/>
          </a:p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/>
          <p:nvPr/>
        </p:nvSpPr>
        <p:spPr bwMode="auto">
          <a:xfrm>
            <a:off x="4141694" y="1677129"/>
            <a:ext cx="7148098" cy="5078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выявление правообладателей объектов недвижимости (включая объекты по гаражной амнистии) с целью постановки их на налоговый учет;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взаимодействие с налоговыми агентами и налогоплательщиками, направленное на соблюдение налоговой дисциплины и предупреждение уклонения от уплаты налоговых платежей в бюджеты всех уровней;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содействие налоговым органам по вовлечению граждан в предпринимательскую деятельность и сокращению неформальной занятости, в том числе путем перехода на применение налога на профессиональный доход;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создание оптимальных условий для возможности развития предпринимательской и инвестиционной деятельности хозяйствующих субъектов через сохранение/изменение налоговых льгот и (или) сниженных налоговых ставок по местным налогам по итогам оценки эффективности налоговых расходов муниципального образования города Покачи;</a:t>
            </a:r>
            <a:endParaRPr/>
          </a:p>
          <a:p>
            <a:pPr lvl="0">
              <a:defRPr/>
            </a:pPr>
            <a:endParaRPr lang="ru-RU"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4376928" y="1227595"/>
            <a:ext cx="610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u="sng">
                <a:latin typeface="Times New Roman"/>
                <a:cs typeface="Times New Roman"/>
              </a:rPr>
              <a:t>основные  задачи: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3791414" y="1227595"/>
            <a:ext cx="178419" cy="53070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0" y="6434254"/>
            <a:ext cx="3646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общие характеристики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39349" y="113566"/>
            <a:ext cx="11952652" cy="773940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«Реализация молодежной политики на территории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9" y="2276871"/>
          <a:ext cx="3820575" cy="29409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94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6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884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07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69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5 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867,3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53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760,6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53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769,5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403399" y="1814682"/>
          <a:ext cx="7549252" cy="43395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1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4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6493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6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ru-RU" sz="1600">
                          <a:latin typeface="Times New Roman"/>
                          <a:cs typeface="Times New Roman"/>
                        </a:rPr>
                        <a:t>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60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ru-RU" sz="1600">
                          <a:latin typeface="Times New Roman"/>
                          <a:cs typeface="Times New Roman"/>
                        </a:rPr>
                        <a:t>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60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lang="ru-RU" sz="1600">
                          <a:latin typeface="Times New Roman"/>
                          <a:cs typeface="Times New Roman"/>
                        </a:rPr>
                        <a:t>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6676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Общая численность граждан, вовлеченных центрами (сообществами, объединениями) поддержки добровольчества (волонтерства) на базе образовательных организаций, некоммерческих организаций, государственных и муниципальных учреждений в добровольческую (волонтерскую) деятельность, млн. человек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644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Численность детей и молодежи в возрасте до 35 лет, вовлеченных в социально активную деятельность через увеличение охвата патриотическими проектами, тыс.чел.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1,388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1,388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1,388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5972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молодежи в возрасте от 14 до 35 лет, задействованной в мероприятиях общественных объединений (%)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29,0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71706" y="1093696"/>
            <a:ext cx="118430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повышение эффективности реализации молодежной политики в интересах инновационного социально ориентированного развития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39349" y="89542"/>
            <a:ext cx="11952652" cy="958207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«Организация отдыха детей города Покачи в каникулярное время» </a:t>
            </a:r>
            <a:endParaRPr/>
          </a:p>
        </p:txBody>
      </p:sp>
      <p:graphicFrame>
        <p:nvGraphicFramePr>
          <p:cNvPr id="13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9" y="2368517"/>
          <a:ext cx="4267200" cy="313428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438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46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46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20 180,8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46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18 701,5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346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18 778,7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831976" y="1541929"/>
          <a:ext cx="7150475" cy="505030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7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3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85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589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1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год</a:t>
                      </a:r>
                      <a:endParaRPr lang="ru-RU" sz="1600" b="1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год</a:t>
                      </a:r>
                      <a:endParaRPr lang="ru-RU" sz="1600" b="1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год</a:t>
                      </a:r>
                      <a:endParaRPr lang="ru-RU" sz="1600" b="1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322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Доля детей от 6 до 17 лет (включительно), охваченных отдыхом в лагерях с дневным пребыванием, % Д6-17 лдп / Д6-17 всего x 100%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77,14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77,14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77,14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3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Доля детей в возрасте от 6 до 17 лет, охваченными различными формами отдыха и оздоровления, %. Д6-17 орф / Д6-17 всего X 100% &lt;3&gt;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91,54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91,54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91,54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424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Количество детей в возрасте от 6 до 17 лет, охваченных организованным отдыхом в климатически благоприятных регионах России, чел. &lt;4&gt;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423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Количество клубных объединений, организованных учреждениями культуры и спорта, в каникулярное время на территории города Покачи (ед.)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1256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Количество негосударственных организаций (некоммерческие, коммерческие), в том числе социально ориентированные некоммерческие организации (ед.)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0" y="985868"/>
            <a:ext cx="11848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lang="ru-RU">
                <a:solidFill>
                  <a:schemeClr val="bg1"/>
                </a:solidFill>
                <a:latin typeface="Times New Roman"/>
                <a:cs typeface="Times New Roman"/>
              </a:rPr>
              <a:t>создание условий для организации отдыха детей в каникулярный период</a:t>
            </a:r>
            <a:r>
              <a:rPr lang="ru-RU">
                <a:solidFill>
                  <a:schemeClr val="bg1"/>
                </a:solidFill>
              </a:rPr>
              <a:t>.</a:t>
            </a:r>
            <a:r>
              <a:rPr lang="ru-RU"/>
              <a:t> 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19578" y="113566"/>
            <a:ext cx="11972423" cy="711187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</a:t>
            </a: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программа «Развитие культуры и спорта на территории города Покачи»</a:t>
            </a:r>
            <a:br>
              <a:rPr lang="ru-RU" sz="2000" b="1">
                <a:solidFill>
                  <a:schemeClr val="accent3">
                    <a:lumMod val="75000"/>
                  </a:schemeClr>
                </a:solidFill>
                <a:latin typeface="Times New Roman"/>
                <a:cs typeface="Times New Roman"/>
              </a:rPr>
            </a:br>
            <a:endParaRPr lang="ru-RU" sz="2000" b="1">
              <a:solidFill>
                <a:schemeClr val="accent3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19579" y="2491764"/>
          <a:ext cx="3321480" cy="28576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60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0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6794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82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19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344 739,4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26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281 408,4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26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284 597,5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303060" y="2070847"/>
          <a:ext cx="7669362" cy="436340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83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0856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74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Число посещений культурных мероприятий, тыс. единиц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185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222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338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Численность туристов, чел.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2 050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2 100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2 100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0141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Доля детей в возрасте от 5 до 18 лет, охваченных дополнительным образованием" в части численности детей в возрасте от 5 до 18 лет, охваченных дополнительными образовательными программами в детских школах искусств по видам искусств"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23,6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558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Доля населения, систематически занимающегося физической культурой и спортом, в общей численности населения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61,0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4444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Уровень обеспеченности граждан спортивными сооружениями, исходя из единовременной пропускной способности объектов спорта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70,5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70,5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70,5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2293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Доля детей в возрасте от 5 до 18 лет, охваченных дополнительным образованием в части численности детей охваченных дополнительными образовательными программами спортивной подготовки 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34,8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34,8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34,8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23815" y="899111"/>
            <a:ext cx="118486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</a:t>
            </a:r>
            <a:r>
              <a:rPr lang="ru-RU" sz="1400" u="sng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r>
              <a:rPr lang="ru-RU" sz="1400">
                <a:solidFill>
                  <a:prstClr val="black"/>
                </a:solidFill>
                <a:latin typeface="Times New Roman"/>
                <a:cs typeface="Times New Roman"/>
              </a:rPr>
              <a:t>   развитие и реализация культурного и духовного потенциала, укрепление системы мер реализации муниципальной политики в сфере культуры, дополнительного образования и туризма, создание комфортных условий  для эффективной деятельности и оказания услуг, соответствующих современным потребностям общества и каждого жителя города Покачи, а так же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обеспечение всех категорий и групп населения условиями для занятий физической культурой и спортом.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311067" y="113566"/>
            <a:ext cx="11880934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«Развитие муниципальной службы в городе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11067" y="2612764"/>
          <a:ext cx="3596672" cy="2909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8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8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0358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33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6 113,3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03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5 361,2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03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5 424,0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620578" y="2046753"/>
          <a:ext cx="7327370" cy="4387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2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4430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9550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муниципальных служащих органов местного самоуправления, получивших дополнительное профессиональное образование, принявших участие в семинарах, конференциях (чел)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27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27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27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401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конференций, совещаний, конкурсов для муниципальных служащих органов местного самоуправления (ед)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4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4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4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251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муниципальных служащих органов местного самоуправления, прошедших аттестацию (чел)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21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21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21,00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9550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лиц, замещавших должности муниципальной службы и муниципальные должности в органах местного самоуправления города Покачи, получающих дополнительное пенсионное обеспечение (чел)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29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31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32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6319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лиц, замещающих должности муниципальной службы, принявших участие в конкурсе «Лучший муниципальный служащий города Покачи» (чел)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39350" y="1151602"/>
            <a:ext cx="1184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создание эффективной системы кадрового обеспечения в органах местного самоуправления города Покачи и повышение статуса муниципальной службы в городе Покачи.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00057" y="113566"/>
            <a:ext cx="11991944" cy="10826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</a:t>
            </a:r>
            <a:r>
              <a:rPr lang="ru-RU" sz="240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Поддержка и развитие малого и среднего предпринимательства,  агропромышленного комплекса на территории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63174" y="2560577"/>
          <a:ext cx="3635084" cy="30333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17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7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6883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89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47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3 370,3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07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3 369,7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07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3 369, 8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383797" y="2097742"/>
          <a:ext cx="7359971" cy="413272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577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9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3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3699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613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субъектов малого и среднего предпринимательства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1 173,0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1 176,0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1 180,0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3488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Численность занятых в сфере малого и среднего предпринимательства, включая индивидуальных предпринимателей 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2,1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02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поголовья сельскохозяйственных животных и птиц, голов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4904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Доля потребительских споров, разрешенных в досудебном и внесудебном порядке, в общем количестве споров с участием потребителей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7" y="1176631"/>
            <a:ext cx="118486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 sz="1600">
                <a:solidFill>
                  <a:prstClr val="black"/>
                </a:solidFill>
                <a:latin typeface="Times New Roman"/>
                <a:cs typeface="Times New Roman"/>
              </a:rPr>
              <a:t>  1) развитие и поддержка малого и среднего предпринимательства; 2) развитие сельскохозяйственного производства, рыбохозяйственного комплекса и деятельности по заготовке и переработке дикоросов; 3) обеспечение доступности правовой помощи для потребителей.</a:t>
            </a:r>
            <a:endParaRPr/>
          </a:p>
          <a:p>
            <a:pPr>
              <a:defRPr/>
            </a:pPr>
            <a:endParaRPr lang="ru-RU" sz="1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343394" y="113566"/>
            <a:ext cx="11848607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«Улучшение условий и охраны труда на территории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7" y="2474259"/>
          <a:ext cx="3596674" cy="26492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98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8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865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1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89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1 903,4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54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1 961,6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54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1 961,6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51791318"/>
              </p:ext>
            </p:extLst>
          </p:nvPr>
        </p:nvGraphicFramePr>
        <p:xfrm>
          <a:off x="4518931" y="1898836"/>
          <a:ext cx="7215869" cy="36699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87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965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03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defRPr/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Доля рабочих мест в муниципальных учреждениях, на которых проведена специальная оценка условий труда , %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27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defRPr/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defRPr/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Доля руководителей и специалистов муниципальных учреждений города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Покачи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прошедших обучение и проверку знаний требований охраны труда в обучающих организациях 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39350" y="1289917"/>
            <a:ext cx="11848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улучшение условий и охраны труда в организациях города Покачи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91658" y="113566"/>
            <a:ext cx="11900343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«Противодействие коррупции в муниципальном образовании город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91658" y="2420470"/>
          <a:ext cx="3836020" cy="2976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8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8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3155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57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89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4,2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63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3,7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63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3,7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559832" y="2089591"/>
          <a:ext cx="7213070" cy="4344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5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4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3323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3141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Количество обучающихся 9-11 классов, принявших участие в мероприятиях профилактической направленности (чел.)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887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887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887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8396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Количество опубликованных (размещенных) сведений в средствах массовой информации о деятельности органов местного самоуправления о проводимой работе по противодействию коррупции и о реализации Программы (ед.)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267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267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267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9803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Количество муниципальных служащих, прошедших курсы повышения квалификации по вопросам антикоррупционного законодательства (чел.)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7" y="1309781"/>
            <a:ext cx="118486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осуществление мер по противодействию коррупции в границах города, развитие механизмов предупреждения коррупции, вовлечение представителей общественных организаций в комиссии и советы при администрации города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77907" y="113565"/>
            <a:ext cx="11914096" cy="118071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«Информирование населения о деятельности органов местного самоуправления, поддержка лиц, внесших выдающийся вклад в развитие города Покачи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00049" y="3002361"/>
          <a:ext cx="3446400" cy="25783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2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5410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2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02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14 697,2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56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12 648,2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56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12 796,4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271799" y="2486026"/>
          <a:ext cx="7767801" cy="31975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07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6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6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163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7253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Сохранение объема печатной продукции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182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Охват граждан, удостоенных звания "Почетный житель города Покачи"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5" y="1294285"/>
            <a:ext cx="118486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1) реализации конституционных прав граждан на получение своевременной, достоверной, полной и разносторонней информации о деятельности органов местного самоуправления города Покачи; 2) оказание поддержки лицам, внесшим выдающийся вклад в развитие города Покачи.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78602" y="113566"/>
            <a:ext cx="11913399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«Управление муниципальными финансами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78602" y="2688908"/>
          <a:ext cx="3274816" cy="27715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37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055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08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85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295 900,8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23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230 424,3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3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234 416,8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021592" y="1947686"/>
          <a:ext cx="7891806" cy="48873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26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9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6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150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688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1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Доля объема поступивших налоговых  и неналоговых доходов к утвержденному решением Думы города Покачи о бюджете города Покачи плану по налоговым и неналоговым доходам, %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708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1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Просроченная кредиторская задолженность по оплате труда и начислениям на выплаты по оплате труда работников органов местного самоуправления, а также работников муниципального учреждения, осуществляющего бухгалтерское и экономическое обеспечение деятельности органов местного самоуправления и муниципальных учреждений города Покачи, имеется - 1; отсутствует - 0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500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Доля объема расходов на обслуживание муниципального долга к объему расходов бюджета, за исключением объема расходов, которые осуществляются за счет субвенций, предоставляемых из других бюджетов бюджетной системы Российской Федерации  %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&lt;=5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&lt;=5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&lt;=5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080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Доля объема муниципального долга  к объему доходов местного бюджета (без учета утвержденного объема безвозмездных поступлений и поступлений налоговых доходов по дополнительным нормативам отчислений), %;</a:t>
                      </a:r>
                      <a:endParaRPr/>
                    </a:p>
                  </a:txBody>
                  <a:tcPr marL="68580" marR="6858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&lt;=50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&lt;=50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&lt;=50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1139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Просроченная кредиторская задолженность по расходам на предоставление гарантий и компенсаций работникам муниципальных учреждений и органов местного самоуправления, имеется - 1; отсутствует - 0</a:t>
                      </a:r>
                      <a:endParaRPr/>
                    </a:p>
                  </a:txBody>
                  <a:tcPr marL="68580" marR="6858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0762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Резервный фонд администрации города Покачи в соответствии с нормами статьи 81 Бюджетного кодекса Российской Федерации, утвержден в составе бюджета города - 1; отсутствует в составе бюджета города - 0 </a:t>
                      </a:r>
                      <a:endParaRPr/>
                    </a:p>
                  </a:txBody>
                  <a:tcPr marL="68580" marR="6858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71698" y="1036543"/>
            <a:ext cx="118486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 sz="1200">
                <a:solidFill>
                  <a:prstClr val="black"/>
                </a:solidFill>
                <a:latin typeface="Times New Roman"/>
                <a:cs typeface="Times New Roman"/>
              </a:rPr>
              <a:t>  1) повышение эффективности использования муниципальных финансов путем формирования системы долгосрочного бюджетного планирования, в соответствии с которой подготовка и исполнение бюджета осуществляется через реализацию муниципальных программ; 2) концентрация ресурсов на приоритетных направлениях развития города путем обеспечения сбалансированности и устойчивости муниципального бюджета, развития долгосрочного и среднесрочного бюджетирования с использованием программно-целевых принципов управления бюджетными расходами.</a:t>
            </a:r>
            <a:endParaRPr/>
          </a:p>
          <a:p>
            <a:pPr>
              <a:defRPr/>
            </a:pPr>
            <a:endParaRPr lang="ru-RU" sz="1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39349" y="113566"/>
            <a:ext cx="11952652" cy="756010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«Поддержка социально-ориентированных некоммерческих организаций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9" y="2610687"/>
          <a:ext cx="3596671" cy="28394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9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8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0240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75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33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40,3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57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35,4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50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35,8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299277" y="2069679"/>
          <a:ext cx="7721036" cy="38753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93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0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3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55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населения, обученного в области гражданской обороны, чрезвычайных ситуаций и пожарной безопасности 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645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Уровень преступности (число зарегистрированных преступлений на 100 тыс. человек населения)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127,34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126,10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125,16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93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Уровень защищенности территории города Покачи от чрезвычайных ситуаций природного и техногенного характера, а также в целях гражданской обороны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61,56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65,00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65,00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645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Общая распространенность наркомании (число зарегистрированных случаев на 100 тыс. человек населения) 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30,32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30,02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23,84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71696" y="980210"/>
            <a:ext cx="1184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создание благоприятных условий для развития социально ориентированных некоммерческих организаций и повышения активности населения города в решении общественно значимых вопросов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>
            <a:graphicFrameLocks/>
          </p:cNvGraphicFramePr>
          <p:nvPr/>
        </p:nvGraphicFramePr>
        <p:xfrm>
          <a:off x="116542" y="1148590"/>
          <a:ext cx="11929154" cy="4983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utoShape 2" descr="C:\Users\User\Desktop\s1200.webp"/>
          <p:cNvSpPr txBox="1">
            <a:spLocks noChangeAspect="1" noChangeArrowheads="1"/>
          </p:cNvSpPr>
          <p:nvPr/>
        </p:nvSpPr>
        <p:spPr bwMode="auto">
          <a:xfrm>
            <a:off x="200723" y="89223"/>
            <a:ext cx="11753384" cy="1059367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Основные направления бюджетной политики</a:t>
            </a:r>
            <a:b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на 2025-2027 годы</a:t>
            </a:r>
            <a:endParaRPr lang="ru-RU" sz="32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488200" y="1227595"/>
            <a:ext cx="2670048" cy="418576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lang="ru-RU" sz="2800" b="1" u="sng">
                <a:latin typeface="Times New Roman"/>
                <a:cs typeface="Times New Roman"/>
              </a:rPr>
              <a:t>Приоритетная цель:</a:t>
            </a:r>
            <a:endParaRPr/>
          </a:p>
          <a:p>
            <a:pPr lvl="0" algn="ctr">
              <a:defRPr/>
            </a:pPr>
            <a:r>
              <a:rPr lang="ru-RU" sz="2400">
                <a:latin typeface="Times New Roman"/>
                <a:cs typeface="Times New Roman"/>
              </a:rPr>
              <a:t>обеспечение сбалансированности и устойчивости бюджета города Покачи в сложившихся экономических условиях</a:t>
            </a:r>
            <a:endParaRPr/>
          </a:p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/>
          <p:nvPr/>
        </p:nvSpPr>
        <p:spPr bwMode="auto">
          <a:xfrm>
            <a:off x="4181856" y="1677129"/>
            <a:ext cx="7107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совершенствования управления дебиторской задолженностью, включая усиление претензионно – исковой работы с должниками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реализации мероприятий, способствующих привлечению в бюджет грантовой поддержки;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совершенствование подходов к формированию муниципальных программ (в том числе формата и структуры);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установление приоритизации расходов при реализации мероприятий муниципальных программ исходя из необходимости достижения конечного результата с минимальными расходами;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повышение эффективности системы управления в отраслях социальной сферы, привлечение внебюджетных источников для финансового обеспечения деятельности МУ;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продолжение совершенствования системы обзора расходов бюджета города Покачи в части выявления неэффективно используемых ресурсов и своевременного перенаправление их на решение приоритетных задач;</a:t>
            </a:r>
            <a:endParaRPr/>
          </a:p>
        </p:txBody>
      </p:sp>
      <p:sp>
        <p:nvSpPr>
          <p:cNvPr id="13" name="TextBox 12"/>
          <p:cNvSpPr txBox="1"/>
          <p:nvPr/>
        </p:nvSpPr>
        <p:spPr bwMode="auto">
          <a:xfrm>
            <a:off x="4376928" y="1227595"/>
            <a:ext cx="610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u="sng">
                <a:latin typeface="Times New Roman"/>
                <a:cs typeface="Times New Roman"/>
              </a:rPr>
              <a:t>основные  задачи:</a:t>
            </a:r>
            <a:endParaRPr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791414" y="1227595"/>
            <a:ext cx="178419" cy="53070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0" y="6434254"/>
            <a:ext cx="3646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общие характеристики</a:t>
            </a:r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343394" y="113566"/>
            <a:ext cx="11848607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«Информационное общество города Покачи» 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9" y="2109216"/>
          <a:ext cx="3407100" cy="29251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0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183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7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05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3 081,9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31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2 722,5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31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2 752,5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299274" y="1757082"/>
          <a:ext cx="7616503" cy="430383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22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9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9977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43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посещений сайта органа местного самоуправления города Покачи в год.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50 000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50 000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50 000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43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официальных обращений граждан, поступивших в электронную приемную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843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муниципальных услуг, для которых обеспечено электронное взаимодействие заявителя с органом, предоставляющим муниципальную услугу через единый портал государственных и муниципальных услуг (функций).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38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рабочих мест оснащенных для предоставления государственных и муниципальных услуг в электронном виде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63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рабочих мест администрации города, оборудованных компьютерной техникой со сроком эксплуатации не более 5 лет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40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посещений сайта органа местного самоуправления города Покачи в год.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50 000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50 000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50 000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76097" y="1196215"/>
            <a:ext cx="1184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</a:t>
            </a:r>
            <a:r>
              <a:rPr lang="ru-RU" sz="1400" u="sng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r>
              <a:rPr lang="ru-RU" sz="140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повышение качества жизни населения, ускорение темпов экономического роста и технологического развития.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39347" y="113566"/>
            <a:ext cx="11952654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«Укрепление общественного здоровья»</a:t>
            </a:r>
            <a:br>
              <a:rPr lang="ru-RU" sz="2400" b="1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</a:br>
            <a:br>
              <a:rPr lang="ru-RU" sz="2400" b="1">
                <a:latin typeface="Times New Roman"/>
                <a:cs typeface="Times New Roman"/>
              </a:rPr>
            </a:br>
            <a:endParaRPr lang="ru-RU" sz="2400" b="1">
              <a:solidFill>
                <a:schemeClr val="tx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28120" y="2639218"/>
          <a:ext cx="3507900" cy="27339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53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1671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b="1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Объемы финансовых средств (тыс.руб.)</a:t>
                      </a:r>
                      <a:endParaRPr/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66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81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19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19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532632" y="1990997"/>
          <a:ext cx="7089244" cy="408707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14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9899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5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/>
                      </a:pP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мероприятий, направленных на пропаганду здорового образа жизни, (ед.) </a:t>
                      </a:r>
                      <a:endParaRPr/>
                    </a:p>
                  </a:txBody>
                  <a:tcPr marL="68580" marR="68580" marT="0" marB="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6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/>
                      </a:pP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информационных материалов, направленных на пропаганду здорового образа жизни, ведение здорового образа жизни, о факторах риска развития заболеваний,(ед.)  </a:t>
                      </a:r>
                      <a:endParaRPr/>
                    </a:p>
                  </a:txBody>
                  <a:tcPr marL="68580" marR="68580" marT="0" marB="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198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7" y="1484784"/>
            <a:ext cx="11848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Формирование культуры общественного здоровья.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00055" y="113566"/>
            <a:ext cx="11991947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5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«Развитие образования в городе Покачи» 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00055" y="2826621"/>
          <a:ext cx="3170674" cy="2740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5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5721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95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24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1 319 710,5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77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961 072,9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77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962 616,9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3814569" y="1965848"/>
          <a:ext cx="8177376" cy="4199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3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7662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48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педагогических работников, охваченных мероприятиями, направленными на развитие их профессиональных компетенций и профессиональное мастерство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07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Доступность дошкольного образования для детей в возрасте от 1,5 до 3 лет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36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Доступность дошкольного образования для детей в возрасте от 3 до 7 лет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22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детей в возрасте 1 - 6 лет, стоящих на учете для определения в муниципальные дошкольные образовательные учреждения, в общей численности детей в возрасте 1 - 6 лет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072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обучающихся в муниципальных общеобразовательных учреждениях, занимающихся во вторую (третью) смену, в общей численности обучающихся в муниципальных общеобразовательных учреждениях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51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услуг, переданных негосударственным поставщикам на оказание услуг социальной сферы 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22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учащихся, вошедших в муниципальный электронный банк данных одарённых детей города Покачи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7,8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5" y="1004047"/>
            <a:ext cx="11849071" cy="961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 sz="160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lang="ru-RU" sz="1350">
                <a:solidFill>
                  <a:prstClr val="black"/>
                </a:solidFill>
                <a:latin typeface="Times New Roman"/>
                <a:cs typeface="Times New Roman"/>
              </a:rPr>
              <a:t>обеспечение доступности качественного образования, соответствующего требованиям инновационного развития экономики, современным потребностям общества и каждого жителя города Покачи; формирование эффективной системы выявления, поддержки и развития способностей и талантов у детей и молодежи, основанной на принципах справедливости, всеобщности и направленной на самоопределение и профессиональную ориентацию всех обучающихся.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00055" y="113566"/>
            <a:ext cx="11991947" cy="1151280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«Формирование беспрепятственного доступа инвалидов и других маломобильных групп населения к объектам социальной инфраструктуры муниципального образования город Покачи</a:t>
            </a:r>
            <a:r>
              <a:rPr lang="ru-RU" sz="23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15722" y="2606408"/>
          <a:ext cx="3520298" cy="2897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60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0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973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34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3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128,4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64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112,6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64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113,9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326660" y="2115812"/>
          <a:ext cx="7533645" cy="40485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71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6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870">
                <a:tc>
                  <a:txBody>
                    <a:bodyPr/>
                    <a:lstStyle/>
                    <a:p>
                      <a:pPr marL="0" indent="21590" algn="l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l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l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l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818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объектов, на которых обеспечиваются условия доступности для инвалидов и маломобильных групп населения, в общем количестве учреждений культуры и спорта города Покачи (ДДО), % ДДО = КДО / ОКУ * 100%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830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объектов, на которых обеспечиваются условия доступности для инвалидов и маломобильных групп населения,в общем количестве образовательных учреждений города Покачи (ДДО), % ДДО = КДО / ОКУ * 100%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168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объектов социальной сферы города Покачи по исполнению квоты для трудоустройства инвалидов (с учетом заявленных вакансий) (ДОИК), % ДОИК = КОО/ ОКО * 100%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71706" y="1264846"/>
            <a:ext cx="118486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</a:t>
            </a:r>
            <a:r>
              <a:rPr lang="ru-RU" sz="2000">
                <a:solidFill>
                  <a:prstClr val="black"/>
                </a:solidFill>
                <a:latin typeface="Times New Roman"/>
                <a:cs typeface="Times New Roman"/>
              </a:rPr>
              <a:t>:  обеспечение беспрепятственного доступа инвалидов и других маломобильных групп населения к объектам социальной инфраструктуры муниципального образования город Покачи.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185572" y="66575"/>
            <a:ext cx="12006429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«Осуществление материально-технического обеспечения деятельности ОМСУ, КУ города Покачи, финансовое обеспечение деятельности которых осуществляется за счет средств бюджета города Покачи на основании бюджетной сметы»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25073" y="2879226"/>
          <a:ext cx="3628362" cy="290884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14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4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626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76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4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102 174,9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85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85 215,7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85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86 213,8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401670" y="2404120"/>
          <a:ext cx="7539318" cy="366093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9080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04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Обслуживание зданий, помещений, прилегающей территории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7 271,80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7 271,80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7 271,80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624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транспортных единиц 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673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Обеспечение канцелярскими товарами 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124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124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124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051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заключенных договоров, муниципальных контрактов 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7464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выполненных заявок на предоставление транспортных услуг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71706" y="1342413"/>
            <a:ext cx="118486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Создание условий бесперебойного функционирования органов местного самоуправления, казенных учреждений города Покачи, финансовое обеспечение деятельности которых осуществляется за счет средств бюджета города Покачи на основании бюджетной сметы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343394" y="113566"/>
            <a:ext cx="11848607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«Развитие жилищной сферы в городе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9" y="2428877"/>
          <a:ext cx="3407099" cy="27437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98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9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7282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2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34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20 835,3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95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20 835,3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95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20 835,3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021593" y="1931090"/>
          <a:ext cx="7931058" cy="43101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02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0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756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78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населения получившего жилые помещения и улучшившего жилищные  условия в отчетном году, в общей численности населения, состоящего на учете в качестве нуждающегося в жилых помещениях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33,8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1,9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1,8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644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ветеранов боевых действий, инвалидов и семьей, имеющих детей-инвалидов, вставших на учет в качестве нуждающихся в жилых помещениях до 1 января 2005 года и улучшивших жилищные условия, посредством предоставления субсидий за счет субвенций из федерального бюджета на приобретение жилых помещений в собственность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38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Предоставление жилых помещений детям-сиротам и детям, оставшимся без попечения родителей, лицам из их числа по договорам найма специализированных жилых помещений 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107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участников специальной военной операции, членов их семей, состоящих на учете в качестве нуждающихся в жилых помещениях, предоставляемых по договорам социального найма, улучшивших жилищные условия, посредством предоставления субсидии на приобретение (строительство) жилых помещений в собственность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5" y="1284759"/>
            <a:ext cx="1184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обеспечение населения города Покачи благоустроенным жильём и повышение инфраструктурной обеспеченности.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39349" y="113566"/>
            <a:ext cx="11952652" cy="10826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«Профилактика терроризма и экстремизма, создание на территории города Покачи комфортной среды для проживания многонационального общества»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30199" y="2863017"/>
          <a:ext cx="3407100" cy="249807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0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3666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30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42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92,3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11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80,9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11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81,9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325298" y="2419685"/>
          <a:ext cx="7536503" cy="36583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73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6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1880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800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объектов муниципальной собственности, находящихся в состоянии защищенности, препятствующее совершению террористических актов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850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граждан, положительно оценивающих состояние межнациональных отношений в городе Покачи, в общем количестве граждан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85,2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85,3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85,4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39349" y="1309780"/>
            <a:ext cx="1184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Профилактика терроризма и экстремизма, гармонизация межэтнических и межкультурных отношений, создание на территории города Покачи комфортной среды для проживания многонационального общества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185572" y="114104"/>
            <a:ext cx="12006429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«Разработка документов градостроительного регулирования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59233" y="3109423"/>
          <a:ext cx="3287216" cy="260094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3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5382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90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68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9 856,9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6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8 603,8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6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8 681,5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294095" y="2864370"/>
          <a:ext cx="7697850" cy="328541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467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5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8756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6662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разработанных и актуализированных документов градостроительной документации (включая проекты планировки и проекты межевания, Правила землепользования и застройки, Генеральный план, местные нормативы градостроительного проектирования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endParaRPr lang="ru-RU" sz="16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24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25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25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5" y="1247777"/>
            <a:ext cx="118486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Создание условий для устойчивого развития территории города Покачи, рационального использования отдельных территорий города (микрорайонов) на основе документов по планировке территорий, способствующих дальнейшему развитию жилищной, инженерной, транспортной и социальной инфраструктур города Покачи с учетом интересов граждан, организаций, предприятий и предпринимателей города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39349" y="113566"/>
            <a:ext cx="11952652" cy="1196214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«Управление и распоряжение имуществом, находящимся в собственности города Покачи и земельными участками, государственная собственность на которые не разграничена»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9" y="2740928"/>
          <a:ext cx="3158275" cy="26077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6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478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05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67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2 961,9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43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2 597,5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43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2 627,9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3832021" y="2101474"/>
          <a:ext cx="8037249" cy="44363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64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9357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758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Снижение удельного веса незакрепленного недвижимого имущества в общем количестве недвижимого имущества города Покачи с 13,2 % до 10%, % 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558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сданных в аренду субъектам малого и среднего предпринимательства, организациям, образующим инфраструктуру поддержки субъектов малого и среднего предпринимательства и физическим лицам, не являющимся индивидуальными предпринимателями и применяющим специальный режим «Налог на профессиональный доход», недвижимого имущества, включенного в перечень муниципального имущества в общем количестве объектов недвижимого имущества, включенных в указанный перечень с 86% до 95%, 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86,0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88,0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58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Увеличение количества  муниципального имущества в перечнях муниципального имущества, предназначенных для передачи в аренду  субъектам малого и среднего предпринимательства, организациям, образующим инфраструктуру поддержки субъектов малого и среднего предпринимательств с 0% до 10%.,%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33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используемого недвижимого имущества в общем количестве недвижимого имущества города Покачи с 97% до 99% **</a:t>
                      </a:r>
                      <a:endParaRPr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97,50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98,00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189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Увеличение количества объектов муниципальной собственности, в которых проведен капитальный/текущий ремонт с 1 до 6 ед.,объект 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1,0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1,0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1,0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71705" y="1309780"/>
            <a:ext cx="118486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повышение эффективности использования муниципального имущества путем эффективного управления объектами муниципального имущества и земельными участками, государственная собственность на которые не разграничена. 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33635" y="113566"/>
            <a:ext cx="11958366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«Развитие транспортной системы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9" y="1943100"/>
          <a:ext cx="3407100" cy="260200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0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2088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0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41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87 546,3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74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75 157,4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74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75 601,8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016188" y="1642542"/>
          <a:ext cx="7990238" cy="453026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16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5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237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66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маршрутов регулярных перевозок автомобильным транспортом по регулируемым тарифам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577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Прирост протяженности автомобильных дорог общего пользования местного значения на территории муниципального образования, соответствующих нормативным требованиям к транспортно-эксплуатационным показателям, в результате строительства, реконструкции капитального ремонта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030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протяженности автомобильных дорог общего пользования местного значения, отвечающих нормативным требованиям, в общей протяженности автомобильных дорог общего пользования местного значения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94,97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94,97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94,97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30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Протяженность автомобильных дорог общего пользования местного значения, отвечающих нормативным требованиям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35,90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35,90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35,90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30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Протяженность автомобильных дорог общего пользования местного значения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37,80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37,80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37,80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10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закупленных и установленных остановочных павильонов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/>
                    </a:p>
                  </a:txBody>
                  <a:tcPr marL="0" marR="0" marT="0" marB="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09758" y="988275"/>
            <a:ext cx="1184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: Развитие  современной  транспортной   системы, обеспечивающей повышение доступности  и  безопасности услуг транспортного комплекса  для  населения  города Покачи</a:t>
            </a:r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>
            <a:graphicFrameLocks/>
          </p:cNvGraphicFramePr>
          <p:nvPr/>
        </p:nvGraphicFramePr>
        <p:xfrm>
          <a:off x="292311" y="1148590"/>
          <a:ext cx="11753384" cy="4597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utoShape 2" descr="C:\Users\User\Desktop\s1200.webp"/>
          <p:cNvSpPr txBox="1">
            <a:spLocks noChangeAspect="1" noChangeArrowheads="1"/>
          </p:cNvSpPr>
          <p:nvPr/>
        </p:nvSpPr>
        <p:spPr bwMode="auto">
          <a:xfrm>
            <a:off x="200723" y="89223"/>
            <a:ext cx="11753384" cy="1059367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Основные направления долговой политики</a:t>
            </a:r>
            <a:b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на 2025-2027 годы</a:t>
            </a:r>
            <a:endParaRPr lang="ru-RU" sz="32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410585" y="1717308"/>
            <a:ext cx="2670048" cy="38164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lang="ru-RU" sz="2800" b="1" u="sng">
                <a:latin typeface="Times New Roman"/>
                <a:cs typeface="Times New Roman"/>
              </a:rPr>
              <a:t>Приоритетная цель:</a:t>
            </a:r>
            <a:endParaRPr/>
          </a:p>
          <a:p>
            <a:pPr lvl="0" algn="ctr">
              <a:defRPr/>
            </a:pPr>
            <a:r>
              <a:rPr lang="ru-RU" sz="2400">
                <a:latin typeface="Times New Roman"/>
                <a:cs typeface="Times New Roman"/>
              </a:rPr>
              <a:t>поддержание долговой нагрузки на бюджет города Покачи на уровне с высокой долговой устойчивостью</a:t>
            </a:r>
            <a:endParaRPr/>
          </a:p>
          <a:p>
            <a:pPr>
              <a:defRPr/>
            </a:pPr>
            <a:endParaRPr lang="ru-RU"/>
          </a:p>
        </p:txBody>
      </p:sp>
      <p:sp>
        <p:nvSpPr>
          <p:cNvPr id="11" name="TextBox 10"/>
          <p:cNvSpPr txBox="1"/>
          <p:nvPr/>
        </p:nvSpPr>
        <p:spPr bwMode="auto">
          <a:xfrm>
            <a:off x="4120896" y="2340864"/>
            <a:ext cx="710793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/>
              <a:buChar char="ü"/>
              <a:defRPr/>
            </a:pPr>
            <a:r>
              <a:rPr lang="ru-RU" sz="2000">
                <a:latin typeface="Times New Roman"/>
                <a:cs typeface="Times New Roman"/>
              </a:rPr>
              <a:t>привлечение заемных средств с учетом поддержания объема муниципального долга на экономически безопасном уровне и на наиболее приемлемых для города условиях;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 sz="2000">
                <a:latin typeface="Times New Roman"/>
                <a:cs typeface="Times New Roman"/>
              </a:rPr>
              <a:t>оптимизация и минимизация обслуживания долговых обязательств за счет привлечения кредитов с наименьшими процентными ставками;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 sz="2000">
                <a:latin typeface="Times New Roman"/>
                <a:cs typeface="Times New Roman"/>
              </a:rPr>
              <a:t>прозрачность управления муниципальным долгом и доступность информации о муниципальном долге</a:t>
            </a:r>
            <a:endParaRPr lang="ru-RU" sz="2000"/>
          </a:p>
          <a:p>
            <a:pPr>
              <a:defRPr/>
            </a:pPr>
            <a:endParaRPr lang="ru-RU"/>
          </a:p>
        </p:txBody>
      </p:sp>
      <p:sp>
        <p:nvSpPr>
          <p:cNvPr id="13" name="TextBox 12"/>
          <p:cNvSpPr txBox="1"/>
          <p:nvPr/>
        </p:nvSpPr>
        <p:spPr bwMode="auto">
          <a:xfrm>
            <a:off x="4414840" y="1808110"/>
            <a:ext cx="610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u="sng">
                <a:latin typeface="Times New Roman"/>
                <a:cs typeface="Times New Roman"/>
              </a:rPr>
              <a:t>основные  задачи:</a:t>
            </a:r>
            <a:endParaRPr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791414" y="1227595"/>
            <a:ext cx="178419" cy="53070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0" y="6434254"/>
            <a:ext cx="3646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общие характеристики</a:t>
            </a:r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343394" y="113566"/>
            <a:ext cx="11848607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«Обеспечение жильем молодых семей на территории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185572" y="2521925"/>
          <a:ext cx="3460876" cy="256550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30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0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781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83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5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11 578,1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14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12 885,8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14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12 885,8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559831" y="2241175"/>
          <a:ext cx="7136868" cy="36665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41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4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572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5993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Количество семей, улучшивших жилищные условия путем получения субсидии, (семей)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4" y="1303809"/>
            <a:ext cx="1184860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60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обеспечение населения города Покачи благоустроенным жильём и повышение инфраструктурной обеспеченности.</a:t>
            </a:r>
            <a:endParaRPr lang="ru-RU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185572" y="113566"/>
            <a:ext cx="12006429" cy="800219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«Развитие жилищно-коммунального комплекса и повышение энергетической эффективности в городе Покачи» (1)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00054" y="2640843"/>
          <a:ext cx="3084314" cy="27454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42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8496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2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17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170 526,8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25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154 859,3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25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152 646,1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3646450" y="1920239"/>
          <a:ext cx="8412199" cy="42091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569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3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13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7502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7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Протяженность инженерных сетей тепло-, водоснабжения, водоотведения , на которых проведен капитальный ремонт, км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02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организаций, получивших поддержку в виде субсидии на  возмещение недополученных доходов организаций, оказывающих услуги в сфере по водоснабжению и водоотведению, шт.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90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выведенных объектов из реестра опасных производственных объектов, шт., </a:t>
                      </a:r>
                      <a:endParaRPr/>
                    </a:p>
                  </a:txBody>
                  <a:tcPr marL="0" marR="0" marT="0" marB="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69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отремонтированных многоквартирных домов/ количество отремонтированных конструктивных элементов в многоквартирных домах, ед./ед.</a:t>
                      </a:r>
                      <a:endParaRPr/>
                    </a:p>
                  </a:txBody>
                  <a:tcPr marL="0" marR="0" marT="0" marB="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686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объема электрической энергии, расчеты за которую осуществляются с использованием приборов учета, в общем объеме электрической энергии, потребляемой (используемой) на территории муниципального образования, %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41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объема тепловой энергии, расчеты за которую осуществляются с использованием приборов учета, в общем объеме тепловой энергии, потребляемой (используемой) на территории муниципального образования, %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21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объема холодной воды, расчеты за которую осуществляются с использованием приборов учета, в общем объеме воды, потребляемой (используемой) на территории муниципального образования, %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21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объема горячей воды, расчеты за которую осуществляются с использованием приборов учета, в общем объеме воды, потребляемой (используемой) на территории муниципального образования, %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4" y="1026408"/>
            <a:ext cx="1184860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>
                <a:solidFill>
                  <a:prstClr val="black"/>
                </a:solidFill>
                <a:latin typeface="Times New Roman"/>
                <a:cs typeface="Times New Roman"/>
              </a:rPr>
              <a:t>1) обеспечение к 2030 году доступными и качественными жилищно-коммунальными услугами. 2) создание безопасных и благоприятных условий проживания граждан. 3) повышение эффективности использования топливно-энергетических ресурсов. 4) содержание объектов внешнего благоустройства городского округа города Покачи.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185572" y="113566"/>
            <a:ext cx="12006429" cy="915134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«Развитие жилищно-коммунального комплекса и повышение энергетической эффективности в городе Покачи» (2)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125049" y="2200277"/>
          <a:ext cx="3344292" cy="300182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72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1042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48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59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170 526,8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81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154 859,3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81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152 646,1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3990995" y="1917691"/>
          <a:ext cx="8057665" cy="431278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99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4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6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1968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75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электрической энергии на снабжение органов местного самоуправления и муниципальных учреждений (в расчете на 1 кв. метр общей площади), кВт.ч/м2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48,19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48,19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48,19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75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тепловой энергии на снабжение органов местного самоуправления и муниципальных учреждений (в расчете на 1 кв. метр общей площади), Гкал/м2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0,2197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0,2197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0,2197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11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холодной воды на снабжение органов местного самоуправления и муниципальных учреждений (в расчете на 1 человека), м3/чел.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 8,94   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8,94   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   8,94   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75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горячей воды на снабжение органов местного самоуправления и муниципальных учреждений (в расчете на 1 человека), м3/чел.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 4,67   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4,67   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   4,67   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044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Отношение экономии энергетических ресурсов и воды в стоимостном выражении, достижение которой планируется в результате реализации энергосервисных договоров (контрактов), заключенных органами местного самоуправления и муниципальными учреждениями, к общему объему финансирования муниципальной программы, %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99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энергосервисных договоров (контрактов), заключенных органами местного самоуправления и муниципальными учреждениями, ед.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4" y="1026408"/>
            <a:ext cx="118486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>
                <a:solidFill>
                  <a:prstClr val="black"/>
                </a:solidFill>
                <a:latin typeface="Times New Roman"/>
                <a:cs typeface="Times New Roman"/>
              </a:rPr>
              <a:t>1) обеспечение к 2030 году доступными и качественными жилищно-коммунальными услугами. 2) создание безопасных и благоприятных условий проживания граждан. 3) повышение эффективности использования топливно-энергетических ресурсов. 4) содержание объектов внешнего благоустройства городского округа города Покачи.</a:t>
            </a:r>
            <a:endParaRPr/>
          </a:p>
          <a:p>
            <a:pPr>
              <a:defRPr/>
            </a:pPr>
            <a:endParaRPr lang="ru-RU"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00054" y="113566"/>
            <a:ext cx="11991947" cy="915134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«Развитие жилищно-коммунального комплекса и повышение энергетической эффективности в городе Покачи» (3)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125049" y="2200276"/>
          <a:ext cx="3380152" cy="28647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90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865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02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26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170 526,8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14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154 859,3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14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152 646,1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009284" y="1941542"/>
          <a:ext cx="8057667" cy="42333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242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2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7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3776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09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тепловой энергии в многоквартирных домах (в расчете на 1 кв. метр общей площади), Гкал/м2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09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холодной воды в многоквартирных домах (в расчете на 1 жителя), м3/чел.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23,95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21,58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23,97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9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горячей воды в многоквартирных домах (в расчете на 1 жителя), м3/чел. 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15,24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13,15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15,24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09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электрической энергии в многоквартирных домах (в расчете на 1 кв. метр общей площади), кВт.ч/м2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46,30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46,35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46,35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965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суммарный расход энергетических ресурсов в многоквартирных домах, т.у.т./м2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0,053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0,053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0,053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965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топлива на выработку тепловой энергии на котельных, т.у.т./Гкал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150,85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151,13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150,85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38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электрической энергии, используемой при передаче тепловой энергии в системах теплоснабжения, кВтч/тыс.Гкал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12,60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11,77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12,60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02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потерь тепловой энергии при ее передаче в общем объеме переданной тепловой энергии, %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10,58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12,25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10,58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4" y="1026408"/>
            <a:ext cx="118486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>
                <a:solidFill>
                  <a:prstClr val="black"/>
                </a:solidFill>
                <a:latin typeface="Times New Roman"/>
                <a:cs typeface="Times New Roman"/>
              </a:rPr>
              <a:t>1) обеспечение к 2030 году доступными и качественными жилищно-коммунальными услугами. 2) создание безопасных и благоприятных условий проживания граждан. 3) повышение эффективности использования топливно-энергетических ресурсов. 4) содержание объектов внешнего благоустройства городского округа города Покачи.</a:t>
            </a:r>
            <a:endParaRPr/>
          </a:p>
          <a:p>
            <a:pPr>
              <a:defRPr/>
            </a:pPr>
            <a:endParaRPr lang="ru-RU"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51012" y="113566"/>
            <a:ext cx="11940989" cy="915134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«Развитие жилищно-коммунального комплекса и повышение энергетической эффективности в городе Покачи» (4)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185572" y="2520053"/>
          <a:ext cx="3050688" cy="25963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5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6820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1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32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170 526,8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38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154 859,3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38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152 646,1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3738282" y="1924494"/>
          <a:ext cx="8265876" cy="436230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39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61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9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9106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6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потерь воды при ее передаче в общем объеме переданной воды, %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6,10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23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электрической энергии, используемой для передачи (транспортировки) воды в системах водоснабжения (на 1 куб. метр), кВтч/м3 ,&lt;5&gt;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0,73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0,34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0,73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23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электрической энергии, используемой в системах водоотведения (на 1 куб. метр), кВтч/м3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1,28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1,46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8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электрической энергии в системах уличного освещения (на 1 кв. метр освещаемой площади с уровнем освещенности, соответствующим установленным нормативам), кВтч/м3, &lt;5&gt;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3,241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3,241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3,241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77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Удовлетворенность населения уровнем освещенности городских территорий (не более 5 обращений граждан), шт.</a:t>
                      </a:r>
                      <a:endParaRPr/>
                    </a:p>
                  </a:txBody>
                  <a:tcPr marL="0" marR="0" marT="0" marB="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29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голов отловленных животных без владельцев</a:t>
                      </a:r>
                      <a:endParaRPr/>
                    </a:p>
                  </a:txBody>
                  <a:tcPr marL="0" marR="0" marT="0" marB="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defRPr/>
                      </a:pP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животных принятых в муниципальную собственность</a:t>
                      </a:r>
                      <a:endParaRPr/>
                    </a:p>
                  </a:txBody>
                  <a:tcPr marL="0" marR="0" marT="0" marB="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17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Удовлетворенность населения содержанием мест захоронения городского кладбища (не более 3 обращений)</a:t>
                      </a:r>
                      <a:endParaRPr/>
                    </a:p>
                  </a:txBody>
                  <a:tcPr marL="0" marR="0" marT="0" marB="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11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покрашенных фасадов домов (шт.)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23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обустроенных площадок, в том числе приобретение контейнеров для сбора ТКО,площ./ед.конт.</a:t>
                      </a:r>
                      <a:endParaRPr/>
                    </a:p>
                  </a:txBody>
                  <a:tcPr marL="0" marR="0" marT="0" marB="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572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проб сточных вод несоответствующих установленных нормативам допустимых сбросам %, Д=К/Ко</a:t>
                      </a:r>
                      <a:endParaRPr/>
                    </a:p>
                  </a:txBody>
                  <a:tcPr marL="0" marR="0" marT="0" marB="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343393" y="1013708"/>
            <a:ext cx="1184860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>
                <a:solidFill>
                  <a:prstClr val="black"/>
                </a:solidFill>
                <a:latin typeface="Times New Roman"/>
                <a:cs typeface="Times New Roman"/>
              </a:rPr>
              <a:t>1) обеспечение к 2030 году доступными и качественными жилищно-коммунальными услугами. 2) создание безопасных и благоприятных условий проживания граждан. 3) повышение эффективности использования топливно-энергетических ресурсов. 4) содержание объектов внешнего благоустройства городского округа города Покачи.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171695" y="113566"/>
            <a:ext cx="12020306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«Обеспечение безопасности жизнедеятельности населения на территории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30200" y="2661844"/>
          <a:ext cx="3474754" cy="277009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37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5670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05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38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16 074,4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99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12 986,2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99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13 137,2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531256" y="1985642"/>
          <a:ext cx="7330544" cy="394220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69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9277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739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населения, обученного в области гражданской обороны, чрезвычайных ситуаций и пожарной безопасности 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83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Уровень преступности (число зарегистрированных преступлений на 100 тыс. человек населения)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127,34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126,10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125,16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683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Уровень защищенности территории города Покачи от чрезвычайных ситуаций природного и техногенного характера, а также в целях гражданской обороны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61,56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65,00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65,00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672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Общая распространенность наркомании (число зарегистрированных случаев на 100 тыс. человек населения) </a:t>
                      </a:r>
                      <a:endParaRPr/>
                    </a:p>
                  </a:txBody>
                  <a:tcPr marL="0" marR="0" marT="0" marB="0" anchor="ctr"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30,32</a:t>
                      </a:r>
                      <a:endParaRPr/>
                    </a:p>
                  </a:txBody>
                  <a:tcPr marL="0" marR="0" marT="0" marB="0" anchor="ctr"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30,02</a:t>
                      </a:r>
                      <a:endParaRPr/>
                    </a:p>
                  </a:txBody>
                  <a:tcPr marL="0" marR="0" marT="0" marB="0" anchor="ctr"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23,84</a:t>
                      </a:r>
                      <a:endParaRPr/>
                    </a:p>
                  </a:txBody>
                  <a:tcPr marL="0" marR="0" marT="0" marB="0" anchor="ctr"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71695" y="1290196"/>
            <a:ext cx="11848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: организация и обеспечение безопасности населения города.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185572" y="113566"/>
            <a:ext cx="12006429" cy="1063064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«Обеспечение экологической безопасности на территории города Покачи» 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9" y="2775333"/>
          <a:ext cx="3489970" cy="263740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44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4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9343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14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40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3 423,7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37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3 071,4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37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3 101,0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333875" y="2198301"/>
          <a:ext cx="7475617" cy="428730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24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90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1699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33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вывезенных и утилизированных отходов в результате ликвидации мест несанкционированного размещения отходов, % &lt;2&gt;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55,6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62,5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33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Площадь городских лесов, на которой снижена природная пожарная опасность, га &lt;3&gt;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20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населения, вовлеченного в эколого-просветительские и эколого-образовательные мероприятия, в том числе эковолонтеры, от общей численности населения города, 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46,1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46,1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46,4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49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Протяженность очищенной прибрежной полосы водных объектов, км &lt;5&gt;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95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Площадь городских территорий общего пользования (скверы, аллеи и т.п.), занятых зелеными насаждениями, га &lt;6&gt;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40,76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40,76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40,76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98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обслуживаемых детских игровых и спортивных площадок, шт. &lt;7&gt;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24,00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24,00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24,00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598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Площадь, на которой проведены мероприятия по дезинсекции и дератизации, га &lt;8&gt;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69,89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69,89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69,89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39349" y="1176630"/>
            <a:ext cx="117812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 обеспечение экологической безопасности населения города; снижение негативного воздействия на окружающую среду отходов производства и потребления.</a:t>
            </a:r>
            <a:endParaRPr lang="ru-RU" sz="1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116541" y="113566"/>
            <a:ext cx="12075460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«Формирование современной городской среды в муниципальном образовании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66349" y="2695575"/>
          <a:ext cx="3469672" cy="25936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34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4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0047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9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54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4 655,8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04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04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499506" y="2209799"/>
          <a:ext cx="7324194" cy="386827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50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1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3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500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3677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обустроенных общественных территорий (парков, скверов, площадей, улиц, пешеходных зон, внутриквартальных проездов, зон отдыха)</a:t>
                      </a:r>
                      <a:b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56,30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68,80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81,30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3677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обустроенных дворовых территорий, обеспеченных мероприятиями, определенными минимальными обязательными перечнями работ</a:t>
                      </a:r>
                      <a:b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38,90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61,11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83,33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16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Выполнение комплексных кадастровых работ </a:t>
                      </a:r>
                      <a:b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25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мероприятий по подготовке территории города к празднованию Нового года,</a:t>
                      </a:r>
                      <a:b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39349" y="1309780"/>
            <a:ext cx="1184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обеспечение устойчивого пространственного развития в автономном округе, формирование комфортной городской среды и повышение качества жизни населения.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185572" y="113566"/>
            <a:ext cx="12006429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«Поддержка ведения садоводства и огородничества на территории  города Покачи» </a:t>
            </a:r>
            <a:br>
              <a:rPr lang="ru-RU" sz="2400" b="1">
                <a:latin typeface="Times New Roman"/>
                <a:cs typeface="Times New Roman"/>
              </a:rPr>
            </a:br>
            <a:endParaRPr lang="ru-RU" sz="2400" b="1">
              <a:solidFill>
                <a:schemeClr val="tx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400712" y="2999007"/>
          <a:ext cx="3077594" cy="22642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38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8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5503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b="1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Объемы финансовых средств (тыс.руб.)</a:t>
                      </a:r>
                      <a:endParaRPr/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89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79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26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26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569355" y="2333626"/>
          <a:ext cx="7089244" cy="35023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14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6257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6141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Количество информационных статей по поддержке ведения садоводства и огородничества, ежегодно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5</a:t>
                      </a:r>
                      <a:endParaRPr/>
                    </a:p>
                  </a:txBody>
                  <a:tcPr marL="68580" marR="6858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5</a:t>
                      </a:r>
                      <a:endParaRPr/>
                    </a:p>
                  </a:txBody>
                  <a:tcPr marL="68580" marR="6858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5</a:t>
                      </a:r>
                      <a:endParaRPr/>
                    </a:p>
                  </a:txBody>
                  <a:tcPr marL="68580" marR="6858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5" y="1484784"/>
            <a:ext cx="1184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создание условий для развития и деятельности садоводческих и огороднических некоммерческих товариществ, развитие их эффективного сотрудничества с органами местного самоуправления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"/>
            <a:ext cx="12200509" cy="1095168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90170" algn="ctr">
              <a:spcBef>
                <a:spcPts val="0"/>
              </a:spcBef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НЕПРОГРАММНЫЕ МЕРОПРИЯТИЯ В 2025-2027 ГОДАХ</a:t>
            </a:r>
            <a:endParaRPr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0871542" y="672054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 руб.</a:t>
            </a:r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7669" y="1041386"/>
          <a:ext cx="11905170" cy="5139281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348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9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18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53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99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118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№ п/п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(отчет)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(по состоянию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 01.10.2024)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(проект)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(проект)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(проект)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15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Условно-утвержденные расходы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21 600,0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44 700,0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69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Денежная премия лицам, удостоенным Почетной грамотой Думы города Покачи и главы города Покачи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355,0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325,0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262,2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229,8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232,6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5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Инициативное бюджетирование (по итогам конкурса расходы распределяются в состав соответствующей муниципальной программы)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11,2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484,0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73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Реализация мероприятий по содействию трудоустройству граждан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2 414,4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3 332,5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3 827,5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3 855,9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3 803,9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89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 на обеспечение проведения выборов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811,8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8 000,0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  <a:endParaRPr/>
                    </a:p>
                  </a:txBody>
                  <a:tcPr marL="68580" marR="68580" marT="0" marB="0">
                    <a:lnR w="12700" algn="ctr">
                      <a:solidFill>
                        <a:schemeClr val="tx1"/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/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1,7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15,3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2,9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Ежемесячное денежное возмещение расходов по оплате проезда гражданам, страдающим хронической почечной недостаточностью и нуждающимся в процедуре программного гемодиализа</a:t>
                      </a:r>
                      <a:endParaRPr/>
                    </a:p>
                  </a:txBody>
                  <a:tcPr marL="68580" marR="68580" marT="0" marB="0">
                    <a:lnR w="12700" algn="ctr">
                      <a:solidFill>
                        <a:schemeClr val="tx1"/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619,1</a:t>
                      </a:r>
                      <a:endParaRPr/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225,1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138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МБТ с грифом «ДСП»</a:t>
                      </a:r>
                      <a:endParaRPr/>
                    </a:p>
                  </a:txBody>
                  <a:tcPr marL="68580" marR="68580" marT="0" marB="0">
                    <a:lnR w="12700" algn="ctr">
                      <a:solidFill>
                        <a:schemeClr val="tx1"/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1 489,8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97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Доп. мера социальной поддержки гражданам, заключившим контракт о прохождении военной службы в ВС РФ</a:t>
                      </a:r>
                      <a:endParaRPr/>
                    </a:p>
                  </a:txBody>
                  <a:tcPr marL="68580" marR="68580" marT="0" marB="0">
                    <a:lnR w="12700" algn="ctr">
                      <a:solidFill>
                        <a:schemeClr val="tx1"/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5 400,0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i="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ВСЕГО</a:t>
                      </a:r>
                      <a:endParaRPr/>
                    </a:p>
                  </a:txBody>
                  <a:tcPr marL="9525" marR="9525" marT="9525" marB="0" anchor="ctr">
                    <a:lnR w="12700" algn="ctr">
                      <a:solidFill>
                        <a:schemeClr val="tx1"/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i="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3 391,5</a:t>
                      </a:r>
                      <a:endParaRPr/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11 596,6</a:t>
                      </a:r>
                      <a:endParaRPr sz="14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12 575,4</a:t>
                      </a:r>
                      <a:endParaRPr sz="14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25 701,2</a:t>
                      </a:r>
                      <a:endParaRPr sz="14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48 739,4</a:t>
                      </a:r>
                      <a:endParaRPr sz="14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AutoShape 2" descr="C:\Users\User\Desktop\s1200.webp"/>
          <p:cNvSpPr txBox="1">
            <a:spLocks noChangeAspect="1" noChangeArrowheads="1"/>
          </p:cNvSpPr>
          <p:nvPr/>
        </p:nvSpPr>
        <p:spPr bwMode="auto">
          <a:xfrm>
            <a:off x="200723" y="89223"/>
            <a:ext cx="11753384" cy="1059367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Основные риски налоговой, бюджетной и долговой политики </a:t>
            </a:r>
            <a:endParaRPr sz="320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в 2025-2027 годах и принимаемые меры по их минимизации</a:t>
            </a:r>
            <a:endParaRPr lang="ru-RU" sz="3200" b="1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3" name="Схема 2"/>
          <p:cNvGraphicFramePr>
            <a:graphicFrameLocks/>
          </p:cNvGraphicFramePr>
          <p:nvPr/>
        </p:nvGraphicFramePr>
        <p:xfrm>
          <a:off x="385481" y="902207"/>
          <a:ext cx="11568625" cy="532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Блок-схема: ссылка на другую страницу 6"/>
          <p:cNvSpPr/>
          <p:nvPr/>
        </p:nvSpPr>
        <p:spPr bwMode="auto">
          <a:xfrm>
            <a:off x="2694431" y="1794934"/>
            <a:ext cx="1437301" cy="1193800"/>
          </a:xfrm>
          <a:prstGeom prst="flowChartOffpage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latin typeface="Times New Roman"/>
                <a:cs typeface="Times New Roman"/>
              </a:rPr>
              <a:t>РИСКИ</a:t>
            </a:r>
            <a:endParaRPr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7900415" y="4791456"/>
            <a:ext cx="1743117" cy="1560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latin typeface="Times New Roman"/>
                <a:cs typeface="Times New Roman"/>
              </a:rPr>
              <a:t>МЕРЫ ПО СНИЖЕНИЮ РИСКОВ</a:t>
            </a:r>
            <a:endParaRPr/>
          </a:p>
        </p:txBody>
      </p:sp>
      <p:sp>
        <p:nvSpPr>
          <p:cNvPr id="2" name="Пятиугольник 1"/>
          <p:cNvSpPr/>
          <p:nvPr/>
        </p:nvSpPr>
        <p:spPr bwMode="auto">
          <a:xfrm rot="5400000">
            <a:off x="2417213" y="521130"/>
            <a:ext cx="1598327" cy="3336881"/>
          </a:xfrm>
          <a:prstGeom prst="homePlate">
            <a:avLst>
              <a:gd name="adj" fmla="val 50000"/>
            </a:avLst>
          </a:prstGeom>
          <a:solidFill>
            <a:srgbClr val="99CC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ятиугольник 7"/>
          <p:cNvSpPr/>
          <p:nvPr/>
        </p:nvSpPr>
        <p:spPr bwMode="auto">
          <a:xfrm rot="16199998">
            <a:off x="8468608" y="3483965"/>
            <a:ext cx="1598327" cy="3336881"/>
          </a:xfrm>
          <a:prstGeom prst="homePlate">
            <a:avLst>
              <a:gd name="adj" fmla="val 50000"/>
            </a:avLst>
          </a:prstGeom>
          <a:solidFill>
            <a:srgbClr val="99CC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Блок-схема: ссылка на другую страницу 9"/>
          <p:cNvSpPr/>
          <p:nvPr/>
        </p:nvSpPr>
        <p:spPr bwMode="auto">
          <a:xfrm>
            <a:off x="2497725" y="1557116"/>
            <a:ext cx="1437301" cy="1193800"/>
          </a:xfrm>
          <a:prstGeom prst="flowChartOffpage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latin typeface="Times New Roman"/>
                <a:cs typeface="Times New Roman"/>
              </a:rPr>
              <a:t>РИСКИ</a:t>
            </a:r>
            <a:endParaRPr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396212" y="4591225"/>
            <a:ext cx="1743117" cy="1560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latin typeface="Times New Roman"/>
                <a:cs typeface="Times New Roman"/>
              </a:rPr>
              <a:t>МЕРЫ ПО СНИЖЕНИЮ РИСКОВ</a:t>
            </a:r>
            <a:endParaRPr/>
          </a:p>
        </p:txBody>
      </p:sp>
      <p:sp>
        <p:nvSpPr>
          <p:cNvPr id="4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0" y="6434254"/>
            <a:ext cx="3646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общие характеристики</a:t>
            </a:r>
            <a:endParaRPr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808512" y="777683"/>
            <a:ext cx="10847959" cy="508002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br>
              <a:rPr lang="ru-RU" sz="4800" b="1">
                <a:latin typeface="Times New Roman"/>
                <a:cs typeface="Times New Roman"/>
              </a:rPr>
            </a:br>
            <a:br>
              <a:rPr lang="ru-RU" sz="4800" b="1">
                <a:latin typeface="Times New Roman"/>
                <a:cs typeface="Times New Roman"/>
              </a:rPr>
            </a:br>
            <a:r>
              <a:rPr lang="ru-RU" sz="4800" b="1">
                <a:latin typeface="Times New Roman"/>
                <a:cs typeface="Times New Roman"/>
              </a:rPr>
              <a:t>Источники финансирования</a:t>
            </a:r>
            <a:br>
              <a:rPr lang="ru-RU" sz="4800" b="1">
                <a:latin typeface="Times New Roman"/>
                <a:cs typeface="Times New Roman"/>
              </a:rPr>
            </a:br>
            <a:r>
              <a:rPr lang="ru-RU" sz="4800" b="1">
                <a:latin typeface="Times New Roman"/>
                <a:cs typeface="Times New Roman"/>
              </a:rPr>
              <a:t>бюджета города Покачи</a:t>
            </a:r>
            <a:endParaRPr lang="ru-RU" sz="4800" b="1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1"/>
            <a:ext cx="12192000" cy="114859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Источники финансирования дефицита бюджета</a:t>
            </a:r>
            <a:b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в период 2023-2027 годы</a:t>
            </a:r>
            <a:endParaRPr lang="ru-RU" sz="2400" b="1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Содержимое 10"/>
          <p:cNvGraphicFramePr>
            <a:graphicFrameLocks/>
          </p:cNvGraphicFramePr>
          <p:nvPr/>
        </p:nvGraphicFramePr>
        <p:xfrm>
          <a:off x="334759" y="1088242"/>
          <a:ext cx="11522481" cy="464348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157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2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3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63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9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2135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исполнено,</a:t>
                      </a:r>
                      <a:endParaRPr/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уточненный план на 01.10.2024,</a:t>
                      </a:r>
                      <a:endParaRPr/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прогноз,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прогноз,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прогноз,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732">
                <a:tc>
                  <a:txBody>
                    <a:bodyPr/>
                    <a:lstStyle/>
                    <a:p>
                      <a:pPr marL="0" algn="l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Дефицит «-»/ профицит «+»,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l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в т.ч. источники: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87 243,0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-161 516,9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-46 700,0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2509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Разница между полученными и погашенными  коммерческими кредитами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-26 634,0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-10 103,6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98 431,5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48 701,5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19 052,6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5911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Разница между полученными и погашенными  бюджетными кредитами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26 634,0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52 903,6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-51 731,5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-48 701,5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-19 052,6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7982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Изменение остатков денежных средств бюджета 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87 243,0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118 716,9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 bwMode="auto">
          <a:xfrm>
            <a:off x="1" y="6434254"/>
            <a:ext cx="403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источники финансирования бюджета</a:t>
            </a:r>
            <a:endParaRPr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1"/>
            <a:ext cx="12191999" cy="114859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Структура муниципального долга бюджета города Покачи в период 2023-2027 годы</a:t>
            </a:r>
            <a:endParaRPr lang="ru-RU" sz="2400" b="1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Содержимое 10"/>
          <p:cNvGraphicFramePr>
            <a:graphicFrameLocks/>
          </p:cNvGraphicFramePr>
          <p:nvPr/>
        </p:nvGraphicFramePr>
        <p:xfrm>
          <a:off x="343456" y="1025845"/>
          <a:ext cx="11505085" cy="48153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903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88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8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2634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факт,</a:t>
                      </a:r>
                      <a:endParaRPr/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уточненный план на 01.10.2024,</a:t>
                      </a:r>
                      <a:endParaRPr/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2025,</a:t>
                      </a:r>
                      <a:endParaRPr/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прогноз,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прогноз,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621">
                <a:tc>
                  <a:txBody>
                    <a:bodyPr/>
                    <a:lstStyle/>
                    <a:p>
                      <a:pPr marL="0" algn="l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Размер муниципального долга на 31.12., 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l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в т.ч.:</a:t>
                      </a:r>
                      <a:endParaRPr lang="ru-RU" sz="16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104 100,0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146 900,0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193 600,0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193 600,0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193 600,0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571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6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Объем долга по коммерческим кредитам</a:t>
                      </a:r>
                      <a:endParaRPr lang="ru-RU" sz="16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37 518,0</a:t>
                      </a:r>
                      <a:endParaRPr/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27 414,4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125 845,9</a:t>
                      </a:r>
                      <a:endParaRPr/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174 547,4</a:t>
                      </a:r>
                      <a:endParaRPr/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193 600,0</a:t>
                      </a:r>
                      <a:endParaRPr/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13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6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Объем долга по бюджетным кредитам</a:t>
                      </a:r>
                      <a:endParaRPr lang="ru-RU" sz="16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66 582,0</a:t>
                      </a:r>
                      <a:endParaRPr/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119 485,6</a:t>
                      </a:r>
                      <a:endParaRPr/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67 754,1</a:t>
                      </a:r>
                      <a:endParaRPr/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19 052,6</a:t>
                      </a:r>
                      <a:endParaRPr/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650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6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Объем обязательств по муниципальным гарантиям</a:t>
                      </a:r>
                      <a:endParaRPr lang="ru-RU" sz="16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 bwMode="auto">
          <a:xfrm>
            <a:off x="1" y="6434254"/>
            <a:ext cx="403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источники финансирования бюджета</a:t>
            </a:r>
            <a:endParaRPr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32"/>
            <a:ext cx="10515600" cy="66802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b="1" cap="small">
                <a:latin typeface="Times New Roman"/>
                <a:cs typeface="Times New Roman"/>
              </a:rPr>
              <a:t>Контактная информация</a:t>
            </a:r>
            <a:endParaRPr lang="ru-RU" sz="36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838200" y="1176338"/>
            <a:ext cx="10515600" cy="5438219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ru-RU" b="1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Комитет финансов </a:t>
            </a:r>
            <a:endParaRPr/>
          </a:p>
          <a:p>
            <a:pPr marL="0" indent="0" algn="ctr">
              <a:buNone/>
              <a:defRPr/>
            </a:pPr>
            <a:r>
              <a:rPr lang="ru-RU" b="1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администрации города Покачи</a:t>
            </a:r>
            <a:endParaRPr/>
          </a:p>
          <a:p>
            <a:pPr marL="0" indent="0" algn="ctr">
              <a:buNone/>
              <a:defRPr/>
            </a:pPr>
            <a:endParaRPr lang="ru-RU" b="1">
              <a:solidFill>
                <a:schemeClr val="tx1"/>
              </a:solidFill>
              <a:latin typeface="Times New Roman"/>
              <a:ea typeface="Batang"/>
              <a:cs typeface="Times New Roman"/>
            </a:endParaRPr>
          </a:p>
          <a:p>
            <a:pPr marL="0" indent="0" algn="ctr">
              <a:buNone/>
              <a:defRPr/>
            </a:pPr>
            <a:r>
              <a:rPr lang="ru-RU" sz="2400" u="sng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Адрес:</a:t>
            </a:r>
            <a:r>
              <a:rPr lang="ru-RU" sz="2400" b="1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                                   </a:t>
            </a:r>
            <a:r>
              <a:rPr lang="ru-RU" sz="2000" i="1">
                <a:solidFill>
                  <a:schemeClr val="tx1"/>
                </a:solidFill>
                <a:latin typeface="Times New Roman"/>
                <a:cs typeface="Times New Roman"/>
              </a:rPr>
              <a:t> индекс 628661, Ханты-Мансийский автономный округ-Югра,</a:t>
            </a:r>
            <a:endParaRPr/>
          </a:p>
          <a:p>
            <a:pPr marL="0" indent="0" algn="r">
              <a:buNone/>
              <a:defRPr/>
            </a:pPr>
            <a:r>
              <a:rPr lang="ru-RU" sz="2000" i="1">
                <a:solidFill>
                  <a:schemeClr val="tx1"/>
                </a:solidFill>
                <a:latin typeface="Times New Roman"/>
                <a:cs typeface="Times New Roman"/>
              </a:rPr>
              <a:t> г. Покачи, ул. Мира 8/1</a:t>
            </a:r>
            <a:endParaRPr/>
          </a:p>
          <a:p>
            <a:pPr marL="0" indent="0" algn="ctr">
              <a:buNone/>
              <a:defRPr/>
            </a:pPr>
            <a:r>
              <a:rPr lang="ru-RU" sz="2400" u="sng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Телефон:</a:t>
            </a:r>
            <a:r>
              <a:rPr lang="ru-RU" sz="2400" b="1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                                                                                              </a:t>
            </a:r>
            <a:r>
              <a:rPr lang="ru-RU" sz="2000" i="1">
                <a:solidFill>
                  <a:schemeClr val="tx1"/>
                </a:solidFill>
                <a:latin typeface="Times New Roman"/>
                <a:cs typeface="Times New Roman"/>
              </a:rPr>
              <a:t> 8 (34669) 7-99-62</a:t>
            </a:r>
            <a:endParaRPr/>
          </a:p>
          <a:p>
            <a:pPr marL="0" indent="0" algn="ctr">
              <a:buNone/>
              <a:defRPr/>
            </a:pPr>
            <a:r>
              <a:rPr lang="ru-RU" sz="2400" u="sng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Режим работы:</a:t>
            </a:r>
            <a:r>
              <a:rPr lang="ru-RU" sz="2000" i="1">
                <a:solidFill>
                  <a:schemeClr val="tx1"/>
                </a:solidFill>
                <a:latin typeface="Times New Roman"/>
                <a:cs typeface="Times New Roman"/>
              </a:rPr>
              <a:t>                                                                                          Понедельник – Пятница</a:t>
            </a:r>
            <a:endParaRPr/>
          </a:p>
          <a:p>
            <a:pPr marL="0" indent="0" algn="ctr">
              <a:buNone/>
              <a:defRPr/>
            </a:pPr>
            <a:r>
              <a:rPr lang="ru-RU" sz="2000" i="1">
                <a:solidFill>
                  <a:schemeClr val="tx1"/>
                </a:solidFill>
                <a:latin typeface="Times New Roman"/>
                <a:cs typeface="Times New Roman"/>
              </a:rPr>
              <a:t>                                                                                                                                         с 8:30 до 17:12</a:t>
            </a:r>
            <a:endParaRPr/>
          </a:p>
          <a:p>
            <a:pPr marL="0" indent="0" algn="ctr">
              <a:buNone/>
              <a:defRPr/>
            </a:pPr>
            <a:r>
              <a:rPr lang="ru-RU" sz="2000" i="1">
                <a:solidFill>
                  <a:schemeClr val="tx1"/>
                </a:solidFill>
                <a:latin typeface="Times New Roman"/>
                <a:cs typeface="Times New Roman"/>
              </a:rPr>
              <a:t>                                                                                                                              обед с 12:30 до 14:00</a:t>
            </a:r>
            <a:endParaRPr/>
          </a:p>
          <a:p>
            <a:pPr marL="0" indent="0" algn="ctr">
              <a:buNone/>
              <a:defRPr/>
            </a:pPr>
            <a:r>
              <a:rPr lang="en-US" sz="2400" u="sng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E-mail</a:t>
            </a:r>
            <a:r>
              <a:rPr lang="ru-RU" sz="2400" u="sng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:</a:t>
            </a:r>
            <a:r>
              <a:rPr lang="ru-RU" sz="2400" b="1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                                                                                         </a:t>
            </a:r>
            <a:r>
              <a:rPr lang="en-US" sz="2000" i="1" u="sng">
                <a:solidFill>
                  <a:srgbClr val="0D2E46"/>
                </a:solidFill>
                <a:latin typeface="Times New Roman"/>
                <a:ea typeface="+mj-ea"/>
                <a:cs typeface="Times New Roman"/>
                <a:hlinkClick r:id="rId2" tooltip="mailto:komfin@admpokachi.ru"/>
              </a:rPr>
              <a:t> </a:t>
            </a:r>
            <a:r>
              <a:rPr lang="en-US" sz="2000" i="1" u="sng">
                <a:solidFill>
                  <a:schemeClr val="tx1"/>
                </a:solidFill>
                <a:latin typeface="Times New Roman"/>
                <a:ea typeface="+mj-ea"/>
                <a:cs typeface="Times New Roman"/>
                <a:hlinkClick r:id="rId2" tooltip="mailto:komfin@admpokachi.ru"/>
              </a:rPr>
              <a:t>komfin@admpokachi.ru</a:t>
            </a:r>
            <a:endParaRPr lang="ru-RU" sz="2000" i="1" u="sng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1"/>
            <a:ext cx="12191999" cy="1148592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Основные характеристики бюджета города Покачи </a:t>
            </a:r>
            <a:b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в период 2023-2027 годов</a:t>
            </a:r>
            <a:endParaRPr lang="ru-RU" sz="2400" b="1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179294" y="1338308"/>
          <a:ext cx="11779623" cy="454393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49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4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8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07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4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99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57740"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исполнено,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 состоянию на 01.10.2024,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прогноз,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темп роста, 2025/2024 гг.</a:t>
                      </a:r>
                      <a:endParaRPr lang="ru-RU" sz="1550" b="0"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прогноз,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прогноз, 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950"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tabLst>
                          <a:tab pos="1341438" algn="l"/>
                        </a:tabLst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1800"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340"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Доходы</a:t>
                      </a:r>
                      <a:endParaRPr lang="ru-RU" sz="18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tabLst>
                          <a:tab pos="1341438" algn="l"/>
                        </a:tabLst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2 006 030,5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2 230 831,5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2 406 339,6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107,9%</a:t>
                      </a:r>
                      <a:endParaRPr sz="1800"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1 920 576,9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1 952 189,0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403"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Расходы</a:t>
                      </a:r>
                      <a:endParaRPr lang="ru-RU" sz="18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1 918 787,5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2 392 348,4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2 453 039,6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102,5%</a:t>
                      </a:r>
                      <a:endParaRPr sz="1800"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1 920 576,9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1 952 189,0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214"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Дефицит «-»/ профицит «+»</a:t>
                      </a:r>
                      <a:endParaRPr lang="ru-RU" sz="18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87 243,0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-161 516, 9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- 46 700,0</a:t>
                      </a:r>
                      <a:endParaRPr lang="ru-RU" sz="18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sz="1800"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7515"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Размер муниципального долга на 31.12.</a:t>
                      </a:r>
                      <a:endParaRPr lang="ru-RU" sz="18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104 100,0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146 900,0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193 600,0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131,8%</a:t>
                      </a:r>
                      <a:endParaRPr sz="1800"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193 600,0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193 600,0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 bwMode="auto">
          <a:xfrm>
            <a:off x="0" y="6434254"/>
            <a:ext cx="3646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общие характеристики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Arial"/>
        <a:cs typeface="Arial"/>
      </a:majorFont>
      <a:minorFont>
        <a:latin typeface="Century Gothic"/>
        <a:ea typeface="Arial"/>
        <a:cs typeface="Arial"/>
      </a:minorFont>
    </a:fontScheme>
    <a:fmtScheme name="Сектор">
      <a:fillStyleLst>
        <a:solidFill>
          <a:schemeClr val="phClr"/>
        </a:solidFill>
        <a:gradFill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hueMod val="94000"/>
              <a:alpha val="60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12721</Words>
  <Application>Microsoft Office PowerPoint</Application>
  <DocSecurity>0</DocSecurity>
  <PresentationFormat>Широкоэкранный</PresentationFormat>
  <Paragraphs>3166</Paragraphs>
  <Slides>83</Slides>
  <Notes>59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83</vt:i4>
      </vt:variant>
    </vt:vector>
  </HeadingPairs>
  <TitlesOfParts>
    <vt:vector size="90" baseType="lpstr">
      <vt:lpstr>Arial</vt:lpstr>
      <vt:lpstr>Calibri</vt:lpstr>
      <vt:lpstr>Century Gothic</vt:lpstr>
      <vt:lpstr>Times New Roman</vt:lpstr>
      <vt:lpstr>Wingdings</vt:lpstr>
      <vt:lpstr>Wingdings 3</vt:lpstr>
      <vt:lpstr>Сектор</vt:lpstr>
      <vt:lpstr>ПРОЕКТ БЮДЖЕТА ГОРОДА ПОКАЧИ НА 2025 ГОД  И НА ПЛАНОВЫЙ ПЕРИОД  2026 И 2027 ГОДОВ</vt:lpstr>
      <vt:lpstr>Презентация PowerPoint</vt:lpstr>
      <vt:lpstr>Основные показатели прогноза социально – экономического развития на 2023-2027 годы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характеристики бюджета города Покачи  в период 2023-2027 годов</vt:lpstr>
      <vt:lpstr>  Доходная часть  бюджета города Покачи</vt:lpstr>
      <vt:lpstr>Особенности доходной части бюджета  на 2025-2027 годы </vt:lpstr>
      <vt:lpstr>Структура доходов бюджета города Покачи на 2023 - 2027 годы </vt:lpstr>
      <vt:lpstr>Налоговые доходы бюджета города Покачи в 2023-2027 годах</vt:lpstr>
      <vt:lpstr>Неналоговые доходы бюджета города Покачи  в 2023-2027 годах</vt:lpstr>
      <vt:lpstr>Безвозмездные поступления в бюджета города Покачи  в 2023-2027 годах</vt:lpstr>
      <vt:lpstr>Сведения о доходах бюджета на период  2023-2027 годы по видам доходов (1)</vt:lpstr>
      <vt:lpstr>Сведения о доходах бюджета на период  2023-2027 годы по видам доходов (2)</vt:lpstr>
      <vt:lpstr>Прогноз выпадающих налоговых доходов в связи с предоставлением НАЛОГОВЫХ ПРЕФЕРЕНЦИЙ</vt:lpstr>
      <vt:lpstr>  Расходная часть  бюджета города Покачи</vt:lpstr>
      <vt:lpstr>Презентация PowerPoint</vt:lpstr>
      <vt:lpstr>Расходная часть бюджета города Покачи в период 2023- 2027 годов</vt:lpstr>
      <vt:lpstr>ВЕДОМСТВЕННАЯ СТРУКТУРА расходов бюджета в 2025 году</vt:lpstr>
      <vt:lpstr>Распределение бюджетных ассигнований по разделам и подразделам классификации расходов бюджета города Покачи (1)</vt:lpstr>
      <vt:lpstr>Распределение бюджетных ассигнований по разделам и подразделам классификации расходов бюджета города Покачи (2)</vt:lpstr>
      <vt:lpstr>Распределение бюджетных ассигнований по разделам и подразделам классификации расходов бюджета города Покачи (3)</vt:lpstr>
      <vt:lpstr>Распределение бюджетных ассигнований по разделам и подразделам классификации расходов бюджета города Покачи (4)</vt:lpstr>
      <vt:lpstr>Распределение бюджетных ассигнований по разделам и подразделам классификации расходов бюджета города Покачи (5)</vt:lpstr>
      <vt:lpstr>Расходы на финансовое обеспечение реализации национальных проектов (1)</vt:lpstr>
      <vt:lpstr>Расходы на финансовое обеспечение реализации национальных проектов (2)</vt:lpstr>
      <vt:lpstr>Расходы на реализацию предложений и инициатив граждан в 2025 году</vt:lpstr>
      <vt:lpstr>Расходы бюджета на поддержку семьи и детей</vt:lpstr>
      <vt:lpstr>Презентация PowerPoint</vt:lpstr>
      <vt:lpstr>Презентация PowerPoint</vt:lpstr>
      <vt:lpstr>Презентация PowerPoint</vt:lpstr>
      <vt:lpstr>Презентация PowerPoint</vt:lpstr>
      <vt:lpstr>Расходы на обслуживание муниципального долга в 2023-2027 годах</vt:lpstr>
      <vt:lpstr>Исходные данные для формирования расходов на оплату труда  работников по муниципальным учреждениям на 2025 год</vt:lpstr>
      <vt:lpstr>Структура расходов финансово – хозяйственной деятельности муниципальных учреждений</vt:lpstr>
      <vt:lpstr>Муниципальные услуги, оказываемые муниципальными учреждениями в 2023-2027 годах (1)</vt:lpstr>
      <vt:lpstr>Муниципальные услуги, оказываемые муниципальными учреждениями в 2023-2027 годах (2)</vt:lpstr>
      <vt:lpstr>Муниципальные услуги, оказываемые муниципальными учреждениями в 2023-2027 годах (3)</vt:lpstr>
      <vt:lpstr>Муниципальные услуги, оказываемые муниципальными учреждениями в 2023-2027 годах (4)</vt:lpstr>
      <vt:lpstr>Муниципальные услуги, оказываемые муниципальными учреждениями в 2023-2027 годах (5)</vt:lpstr>
      <vt:lpstr>Муниципальные услуги, оказываемые муниципальными учреждениями в 2023-2027 годах (6)</vt:lpstr>
      <vt:lpstr>Муниципальные услуги, оказываемые муниципальными учреждениями в 2023-2027 годах (7)</vt:lpstr>
      <vt:lpstr>Презентация PowerPoint</vt:lpstr>
      <vt:lpstr>Презентация PowerPoint</vt:lpstr>
      <vt:lpstr>Презентация PowerPoint</vt:lpstr>
      <vt:lpstr>Презентация PowerPoint</vt:lpstr>
      <vt:lpstr>Муниципальная программа «Реализация молодежной политики на территории города Покачи»</vt:lpstr>
      <vt:lpstr>Муниципальная программа «Организация отдыха детей города Покачи в каникулярное время» </vt:lpstr>
      <vt:lpstr>Муниципальная программа «Развитие культуры и спорта на территории города Покачи» </vt:lpstr>
      <vt:lpstr>Муниципальная программа «Развитие муниципальной службы в городе Покачи»</vt:lpstr>
      <vt:lpstr>Муниципальная программа «Поддержка и развитие малого и среднего предпринимательства,  агропромышленного комплекса на территории города Покачи»</vt:lpstr>
      <vt:lpstr>Муниципальная программа «Улучшение условий и охраны труда на территории города Покачи»</vt:lpstr>
      <vt:lpstr>Муниципальная программа «Противодействие коррупции в муниципальном образовании город Покачи»</vt:lpstr>
      <vt:lpstr>Муниципальная программа «Информирование населения о деятельности органов местного самоуправления, поддержка лиц, внесших выдающийся вклад в развитие города Покачи города Покачи»</vt:lpstr>
      <vt:lpstr>Муниципальная программа «Управление муниципальными финансами города Покачи»</vt:lpstr>
      <vt:lpstr>Муниципальная программа «Поддержка социально-ориентированных некоммерческих организаций города Покачи»</vt:lpstr>
      <vt:lpstr>Муниципальная программа «Информационное общество города Покачи» </vt:lpstr>
      <vt:lpstr>Муниципальная программа «Укрепление общественного здоровья»  </vt:lpstr>
      <vt:lpstr>Муниципальная программа «Развитие образования в городе Покачи» </vt:lpstr>
      <vt:lpstr>Муниципальная программа «Формирование беспрепятственного доступа инвалидов и других маломобильных групп населения к объектам социальной инфраструктуры муниципального образования город Покачи»</vt:lpstr>
      <vt:lpstr>Муниципальная программа «Осуществление материально-технического обеспечения деятельности ОМСУ, КУ города Покачи, финансовое обеспечение деятельности которых осуществляется за счет средств бюджета города Покачи на основании бюджетной сметы»</vt:lpstr>
      <vt:lpstr>Муниципальная программа «Развитие жилищной сферы в городе Покачи»</vt:lpstr>
      <vt:lpstr>Муниципальная программа «Профилактика терроризма и экстремизма, создание на территории города Покачи комфортной среды для проживания многонационального общества»</vt:lpstr>
      <vt:lpstr>Муниципальная программа «Разработка документов градостроительного регулирования города Покачи»</vt:lpstr>
      <vt:lpstr>Муниципальная программа «Управление и распоряжение имуществом, находящимся в собственности города Покачи и земельными участками, государственная собственность на которые не разграничена»</vt:lpstr>
      <vt:lpstr>Муниципальная программа «Развитие транспортной системы города Покачи»</vt:lpstr>
      <vt:lpstr>Муниципальная программа «Обеспечение жильем молодых семей на территории города Покачи»</vt:lpstr>
      <vt:lpstr>Муниципальная программа «Развитие жилищно-коммунального комплекса и повышение энергетической эффективности в городе Покачи» (1)</vt:lpstr>
      <vt:lpstr>Муниципальная программа «Развитие жилищно-коммунального комплекса и повышение энергетической эффективности в городе Покачи» (2)</vt:lpstr>
      <vt:lpstr>Муниципальная программа «Развитие жилищно-коммунального комплекса и повышение энергетической эффективности в городе Покачи» (3)</vt:lpstr>
      <vt:lpstr>Муниципальная программа «Развитие жилищно-коммунального комплекса и повышение энергетической эффективности в городе Покачи» (4)</vt:lpstr>
      <vt:lpstr>Муниципальная программа «Обеспечение безопасности жизнедеятельности населения на территории города Покачи»</vt:lpstr>
      <vt:lpstr>Муниципальная программа «Обеспечение экологической безопасности на территории города Покачи» </vt:lpstr>
      <vt:lpstr>Муниципальная программа «Формирование современной городской среды в муниципальном образовании города Покачи»</vt:lpstr>
      <vt:lpstr>Муниципальная программа «Поддержка ведения садоводства и огородничества на территории  города Покачи»  </vt:lpstr>
      <vt:lpstr>Презентация PowerPoint</vt:lpstr>
      <vt:lpstr>  Источники финансирования бюджета города Покачи</vt:lpstr>
      <vt:lpstr>Источники финансирования дефицита бюджета в период 2023-2027 годы</vt:lpstr>
      <vt:lpstr>Структура муниципального долга бюджета города Покачи в период 2023-2027 годы</vt:lpstr>
      <vt:lpstr>Контактная информация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Пользователь</dc:creator>
  <cp:keywords/>
  <dc:description/>
  <cp:lastModifiedBy>Ступницкая Виктория Викторовна</cp:lastModifiedBy>
  <cp:revision>571</cp:revision>
  <dcterms:created xsi:type="dcterms:W3CDTF">2019-09-17T05:02:43Z</dcterms:created>
  <dcterms:modified xsi:type="dcterms:W3CDTF">2025-01-27T04:47:54Z</dcterms:modified>
  <cp:category/>
  <dc:identifier/>
  <cp:contentStatus/>
  <dc:language/>
  <cp:version/>
</cp:coreProperties>
</file>