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notesSlides/notesSlide20.xml" ContentType="application/vnd.openxmlformats-officedocument.presentationml.notesSlide+xml"/>
  <Override PartName="/ppt/charts/chart8.xml" ContentType="application/vnd.openxmlformats-officedocument.drawingml.chart+xml"/>
  <Override PartName="/ppt/notesSlides/notesSlide21.xml" ContentType="application/vnd.openxmlformats-officedocument.presentationml.notesSlide+xml"/>
  <Override PartName="/ppt/charts/chart9.xml" ContentType="application/vnd.openxmlformats-officedocument.drawingml.chart+xml"/>
  <Override PartName="/ppt/notesSlides/notesSlide22.xml" ContentType="application/vnd.openxmlformats-officedocument.presentationml.notesSlide+xml"/>
  <Override PartName="/ppt/charts/chart10.xml" ContentType="application/vnd.openxmlformats-officedocument.drawingml.chart+xml"/>
  <Override PartName="/ppt/notesSlides/notesSlide23.xml" ContentType="application/vnd.openxmlformats-officedocument.presentationml.notesSlide+xml"/>
  <Override PartName="/ppt/charts/chart11.xml" ContentType="application/vnd.openxmlformats-officedocument.drawingml.chart+xml"/>
  <Override PartName="/ppt/notesSlides/notesSlide24.xml" ContentType="application/vnd.openxmlformats-officedocument.presentationml.notesSlide+xml"/>
  <Override PartName="/ppt/charts/chart12.xml" ContentType="application/vnd.openxmlformats-officedocument.drawingml.chart+xml"/>
  <Override PartName="/ppt/notesSlides/notesSlide25.xml" ContentType="application/vnd.openxmlformats-officedocument.presentationml.notesSlide+xml"/>
  <Override PartName="/ppt/charts/chart13.xml" ContentType="application/vnd.openxmlformats-officedocument.drawingml.chart+xml"/>
  <Override PartName="/ppt/notesSlides/notesSlide26.xml" ContentType="application/vnd.openxmlformats-officedocument.presentationml.notesSlide+xml"/>
  <Override PartName="/ppt/charts/chart14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15.xml" ContentType="application/vnd.openxmlformats-officedocument.drawingml.chart+xml"/>
  <Override PartName="/ppt/notesSlides/notesSlide2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2.xml" ContentType="application/vnd.openxmlformats-officedocument.presentationml.notesSlide+xml"/>
  <Override PartName="/ppt/charts/chart16.xml" ContentType="application/vnd.openxmlformats-officedocument.drawingml.chart+xml"/>
  <Override PartName="/ppt/notesSlides/notesSlide33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4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5.xml" ContentType="application/vnd.openxmlformats-officedocument.presentationml.notesSlide+xml"/>
  <Override PartName="/ppt/charts/chart17.xml" ContentType="application/vnd.openxmlformats-officedocument.drawingml.chart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handoutMasterIdLst>
    <p:handoutMasterId r:id="rId92"/>
  </p:handoutMasterIdLst>
  <p:sldIdLst>
    <p:sldId id="272" r:id="rId2"/>
    <p:sldId id="386" r:id="rId3"/>
    <p:sldId id="335" r:id="rId4"/>
    <p:sldId id="387" r:id="rId5"/>
    <p:sldId id="388" r:id="rId6"/>
    <p:sldId id="389" r:id="rId7"/>
    <p:sldId id="390" r:id="rId8"/>
    <p:sldId id="391" r:id="rId9"/>
    <p:sldId id="283" r:id="rId10"/>
    <p:sldId id="279" r:id="rId11"/>
    <p:sldId id="284" r:id="rId12"/>
    <p:sldId id="446" r:id="rId13"/>
    <p:sldId id="275" r:id="rId14"/>
    <p:sldId id="447" r:id="rId15"/>
    <p:sldId id="448" r:id="rId16"/>
    <p:sldId id="301" r:id="rId17"/>
    <p:sldId id="302" r:id="rId18"/>
    <p:sldId id="303" r:id="rId19"/>
    <p:sldId id="280" r:id="rId20"/>
    <p:sldId id="449" r:id="rId21"/>
    <p:sldId id="450" r:id="rId22"/>
    <p:sldId id="451" r:id="rId23"/>
    <p:sldId id="396" r:id="rId24"/>
    <p:sldId id="397" r:id="rId25"/>
    <p:sldId id="398" r:id="rId26"/>
    <p:sldId id="399" r:id="rId27"/>
    <p:sldId id="400" r:id="rId28"/>
    <p:sldId id="401" r:id="rId29"/>
    <p:sldId id="402" r:id="rId30"/>
    <p:sldId id="452" r:id="rId31"/>
    <p:sldId id="370" r:id="rId32"/>
    <p:sldId id="404" r:id="rId33"/>
    <p:sldId id="453" r:id="rId34"/>
    <p:sldId id="406" r:id="rId35"/>
    <p:sldId id="407" r:id="rId36"/>
    <p:sldId id="454" r:id="rId37"/>
    <p:sldId id="373" r:id="rId38"/>
    <p:sldId id="374" r:id="rId39"/>
    <p:sldId id="375" r:id="rId40"/>
    <p:sldId id="376" r:id="rId41"/>
    <p:sldId id="377" r:id="rId42"/>
    <p:sldId id="378" r:id="rId43"/>
    <p:sldId id="380" r:id="rId44"/>
    <p:sldId id="381" r:id="rId45"/>
    <p:sldId id="382" r:id="rId46"/>
    <p:sldId id="383" r:id="rId47"/>
    <p:sldId id="408" r:id="rId48"/>
    <p:sldId id="409" r:id="rId49"/>
    <p:sldId id="410" r:id="rId50"/>
    <p:sldId id="411" r:id="rId51"/>
    <p:sldId id="412" r:id="rId52"/>
    <p:sldId id="413" r:id="rId53"/>
    <p:sldId id="414" r:id="rId54"/>
    <p:sldId id="415" r:id="rId55"/>
    <p:sldId id="416" r:id="rId56"/>
    <p:sldId id="417" r:id="rId57"/>
    <p:sldId id="418" r:id="rId58"/>
    <p:sldId id="419" r:id="rId59"/>
    <p:sldId id="420" r:id="rId60"/>
    <p:sldId id="421" r:id="rId61"/>
    <p:sldId id="422" r:id="rId62"/>
    <p:sldId id="423" r:id="rId63"/>
    <p:sldId id="424" r:id="rId64"/>
    <p:sldId id="425" r:id="rId65"/>
    <p:sldId id="426" r:id="rId66"/>
    <p:sldId id="427" r:id="rId67"/>
    <p:sldId id="428" r:id="rId68"/>
    <p:sldId id="429" r:id="rId69"/>
    <p:sldId id="430" r:id="rId70"/>
    <p:sldId id="431" r:id="rId71"/>
    <p:sldId id="432" r:id="rId72"/>
    <p:sldId id="433" r:id="rId73"/>
    <p:sldId id="434" r:id="rId74"/>
    <p:sldId id="435" r:id="rId75"/>
    <p:sldId id="436" r:id="rId76"/>
    <p:sldId id="437" r:id="rId77"/>
    <p:sldId id="438" r:id="rId78"/>
    <p:sldId id="439" r:id="rId79"/>
    <p:sldId id="440" r:id="rId80"/>
    <p:sldId id="441" r:id="rId81"/>
    <p:sldId id="442" r:id="rId82"/>
    <p:sldId id="443" r:id="rId83"/>
    <p:sldId id="444" r:id="rId84"/>
    <p:sldId id="445" r:id="rId85"/>
    <p:sldId id="458" r:id="rId86"/>
    <p:sldId id="281" r:id="rId87"/>
    <p:sldId id="456" r:id="rId88"/>
    <p:sldId id="457" r:id="rId89"/>
    <p:sldId id="334" r:id="rId90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95657" autoAdjust="0"/>
  </p:normalViewPr>
  <p:slideViewPr>
    <p:cSldViewPr snapToGrid="0">
      <p:cViewPr>
        <p:scale>
          <a:sx n="100" d="100"/>
          <a:sy n="100" d="100"/>
        </p:scale>
        <p:origin x="-744" y="-4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11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-3948" y="-78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71254981342831"/>
          <c:y val="2.4622857837806399E-2"/>
          <c:w val="0.71192220155461161"/>
          <c:h val="0.872424866795100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3"/>
              <c:layout>
                <c:manualLayout>
                  <c:x val="1.589083608906899E-2"/>
                  <c:y val="9.65565385541596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539-4024-B9F6-C5214554F8E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Целевые поступления</c:v>
                </c:pt>
                <c:pt idx="1">
                  <c:v>Дотация на сбалансированность/
прочие дотации</c:v>
                </c:pt>
                <c:pt idx="2">
                  <c:v>Неналоговые доходы</c:v>
                </c:pt>
                <c:pt idx="3">
                  <c:v>Налоговые доходы
+ дотация на ВБО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895516.4</c:v>
                </c:pt>
                <c:pt idx="1">
                  <c:v>77306.600000000006</c:v>
                </c:pt>
                <c:pt idx="2">
                  <c:v>44869.3</c:v>
                </c:pt>
                <c:pt idx="3">
                  <c:v>784619.1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1F-40DB-B951-9F0852AC8D7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 (на 01.10.23)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2.29089082281764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539-4024-B9F6-C5214554F8E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1191045152184635E-3"/>
                  <c:y val="-1.82995383649698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A1F-40DB-B951-9F0852AC8D7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Целевые поступления</c:v>
                </c:pt>
                <c:pt idx="1">
                  <c:v>Дотация на сбалансированность/
прочие дотации</c:v>
                </c:pt>
                <c:pt idx="2">
                  <c:v>Неналоговые доходы</c:v>
                </c:pt>
                <c:pt idx="3">
                  <c:v>Налоговые доходы
+ дотация на ВБО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762709.79999999946</c:v>
                </c:pt>
                <c:pt idx="1">
                  <c:v>68514.3</c:v>
                </c:pt>
                <c:pt idx="2">
                  <c:v>34843.599999999999</c:v>
                </c:pt>
                <c:pt idx="3">
                  <c:v>823146.3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A1F-40DB-B951-9F0852AC8D7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3"/>
              <c:layout>
                <c:manualLayout>
                  <c:x val="-1.0695069961735367E-3"/>
                  <c:y val="-2.2386518032370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C64-4489-9C24-D3A9621468B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Целевые поступления</c:v>
                </c:pt>
                <c:pt idx="1">
                  <c:v>Дотация на сбалансированность/
прочие дотации</c:v>
                </c:pt>
                <c:pt idx="2">
                  <c:v>Неналоговые доходы</c:v>
                </c:pt>
                <c:pt idx="3">
                  <c:v>Налоговые доходы
+ дотация на ВБО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984051</c:v>
                </c:pt>
                <c:pt idx="1">
                  <c:v>77396.7</c:v>
                </c:pt>
                <c:pt idx="2">
                  <c:v>31039.3</c:v>
                </c:pt>
                <c:pt idx="3">
                  <c:v>816041.4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A1F-40DB-B951-9F0852AC8D7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 год2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3"/>
              <c:layout>
                <c:manualLayout>
                  <c:x val="2.4370107955994279E-2"/>
                  <c:y val="6.183601370566045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A1F-40DB-B951-9F0852AC8D7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Целевые поступления</c:v>
                </c:pt>
                <c:pt idx="1">
                  <c:v>Дотация на сбалансированность/
прочие дотации</c:v>
                </c:pt>
                <c:pt idx="2">
                  <c:v>Неналоговые доходы</c:v>
                </c:pt>
                <c:pt idx="3">
                  <c:v>Налоговые доходы
+ дотация на ВБО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893342.6</c:v>
                </c:pt>
                <c:pt idx="1">
                  <c:v>0</c:v>
                </c:pt>
                <c:pt idx="2">
                  <c:v>30998.7</c:v>
                </c:pt>
                <c:pt idx="3">
                  <c:v>801207.7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A1F-40DB-B951-9F0852AC8D7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2026 год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3"/>
              <c:layout>
                <c:manualLayout>
                  <c:x val="0"/>
                  <c:y val="-6.7153248648562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C64-4489-9C24-D3A9621468B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Целевые поступления</c:v>
                </c:pt>
                <c:pt idx="1">
                  <c:v>Дотация на сбалансированность/
прочие дотации</c:v>
                </c:pt>
                <c:pt idx="2">
                  <c:v>Неналоговые доходы</c:v>
                </c:pt>
                <c:pt idx="3">
                  <c:v>Налоговые доходы
+ дотация на ВБО</c:v>
                </c:pt>
              </c:strCache>
            </c:strRef>
          </c:cat>
          <c:val>
            <c:numRef>
              <c:f>Лист1!$F$2:$F$5</c:f>
              <c:numCache>
                <c:formatCode>#,##0.0</c:formatCode>
                <c:ptCount val="4"/>
                <c:pt idx="0">
                  <c:v>878473.3</c:v>
                </c:pt>
                <c:pt idx="1">
                  <c:v>0</c:v>
                </c:pt>
                <c:pt idx="2">
                  <c:v>30883.1</c:v>
                </c:pt>
                <c:pt idx="3">
                  <c:v>782286.9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A1F-40DB-B951-9F0852AC8D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9855872"/>
        <c:axId val="129857408"/>
      </c:barChart>
      <c:catAx>
        <c:axId val="129855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29857408"/>
        <c:crosses val="autoZero"/>
        <c:auto val="0"/>
        <c:lblAlgn val="ctr"/>
        <c:lblOffset val="100"/>
        <c:noMultiLvlLbl val="0"/>
      </c:catAx>
      <c:valAx>
        <c:axId val="129857408"/>
        <c:scaling>
          <c:orientation val="minMax"/>
        </c:scaling>
        <c:delete val="1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one"/>
        <c:crossAx val="129855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294102869098354E-2"/>
          <c:y val="0.9045955811061035"/>
          <c:w val="0.86876946381158593"/>
          <c:h val="9.43796511171700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600" b="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206319798260466E-2"/>
          <c:y val="0.29848577430790957"/>
          <c:w val="0.49172610776594489"/>
          <c:h val="0.5920377533809365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206319798260466E-2"/>
          <c:y val="0.29848577430790957"/>
          <c:w val="0.49172610776594489"/>
          <c:h val="0.5920377533809365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206319798260466E-2"/>
          <c:y val="0.29848577430790946"/>
          <c:w val="0.49172610776594478"/>
          <c:h val="0.5920377533809365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206319798260466E-2"/>
          <c:y val="0.29848577430790957"/>
          <c:w val="0.49172610776594489"/>
          <c:h val="0.5920377533809365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206319798260466E-2"/>
          <c:y val="0.29848577430790946"/>
          <c:w val="0.49172610776594478"/>
          <c:h val="0.5920377533809365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429211054500539E-3"/>
          <c:y val="0.24504053421673691"/>
          <c:w val="0.61264114044568418"/>
          <c:h val="0.7363399016270919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50108072906091"/>
          <c:y val="1.9413472843626961E-2"/>
          <c:w val="0.86189553915870776"/>
          <c:h val="0.867361850878646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88900" cap="rnd" cmpd="sng" algn="ctr">
              <a:solidFill>
                <a:schemeClr val="accent2">
                  <a:shade val="70000"/>
                  <a:satMod val="150000"/>
                </a:schemeClr>
              </a:solidFill>
              <a:prstDash val="solid"/>
              <a:round/>
            </a:ln>
            <a:effectLst/>
          </c:spPr>
          <c:dLbls>
            <c:dLbl>
              <c:idx val="0"/>
              <c:layout>
                <c:manualLayout>
                  <c:x val="-8.0298214380877322E-2"/>
                  <c:y val="-3.1073446327683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8E3-4D08-B941-E551D383B0B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79982339360668E-2"/>
                  <c:y val="-9.1571976422129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8E3-4D08-B941-E551D383B0B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867796193376888E-2"/>
                  <c:y val="-6.1375726824904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8E3-4D08-B941-E551D383B0B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9394853823829881E-2"/>
                  <c:y val="-5.3352823742000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8E3-4D08-B941-E551D383B0B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1224501478155491E-2"/>
                  <c:y val="-4.8702329888704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8E3-4D08-B941-E551D383B0B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факт</c:v>
                </c:pt>
                <c:pt idx="1">
                  <c:v>2023 год оценка</c:v>
                </c:pt>
                <c:pt idx="2">
                  <c:v>2024 год </c:v>
                </c:pt>
                <c:pt idx="3">
                  <c:v>2025 год</c:v>
                </c:pt>
                <c:pt idx="4">
                  <c:v>2026 год 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2714.3</c:v>
                </c:pt>
                <c:pt idx="1">
                  <c:v>4458.7</c:v>
                </c:pt>
                <c:pt idx="2" formatCode="#,##0.00;[Red]\-#,##0.00;0.00">
                  <c:v>6200</c:v>
                </c:pt>
                <c:pt idx="3" formatCode="#,##0.00;[Red]\-#,##0.00;0.00">
                  <c:v>6200</c:v>
                </c:pt>
                <c:pt idx="4" formatCode="#,##0.00;[Red]\-#,##0.00;0.00">
                  <c:v>6200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5F3C-4D94-8DD3-B753F5971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282880"/>
        <c:axId val="222284416"/>
      </c:lineChart>
      <c:catAx>
        <c:axId val="222282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  <a:shade val="70000"/>
                <a:satMod val="15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222284416"/>
        <c:crosses val="autoZero"/>
        <c:auto val="1"/>
        <c:lblAlgn val="ctr"/>
        <c:lblOffset val="100"/>
        <c:noMultiLvlLbl val="0"/>
      </c:catAx>
      <c:valAx>
        <c:axId val="222284416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tx1">
                  <a:tint val="75000"/>
                  <a:shade val="70000"/>
                  <a:satMod val="150000"/>
                </a:schemeClr>
              </a:solidFill>
              <a:prstDash val="solid"/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  <a:shade val="70000"/>
                <a:satMod val="15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222282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150143002160002E-2"/>
          <c:y val="2.2309647024420849E-2"/>
          <c:w val="0.6118136309273956"/>
          <c:h val="0.936572811467244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5.0205786525606894E-2"/>
                  <c:y val="-0.174537715064266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107-4C6B-B515-6C8A433C3C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600153331809643E-2"/>
                  <c:y val="-2.0133874089663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262-40EE-85B2-ACC52A3884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63656242986309E-3"/>
                  <c:y val="-1.6822023187784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C2E-4F12-BD85-413184ADE2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135767440740568E-2"/>
                  <c:y val="1.2378539429659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107-4C6B-B515-6C8A433C3C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1691513036409468E-2"/>
                  <c:y val="1.3421172704258079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3,6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107-4C6B-B515-6C8A433C3C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6.1185443777921344E-3"/>
                  <c:y val="1.3122353651897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107-4C6B-B515-6C8A433C3C6E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1.9716418462565603E-2"/>
                  <c:y val="7.30780976388349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107-4C6B-B515-6C8A433C3C6E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4.0894102546676523E-3"/>
                  <c:y val="7.23234184893805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107-4C6B-B515-6C8A433C3C6E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2.4112345225508532E-2"/>
                  <c:y val="6.64506089317391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107-4C6B-B515-6C8A433C3C6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ОПЛАТА ТРУДА, НАЧИСЛЕНИЯ НА ВЫПЛАТЫ ПО ОПЛАТЕ ТРУДА - 68,59%</c:v>
                </c:pt>
                <c:pt idx="1">
                  <c:v>КОММУНАЛЬНЫЕ УСЛУГИ - 6,83%</c:v>
                </c:pt>
                <c:pt idx="2">
                  <c:v>РАБОТЫ, УСЛУГИ ПО СОДЕРЖАНИЮ ИМУЩЕСТВА - 6,19%</c:v>
                </c:pt>
                <c:pt idx="3">
                  <c:v>ПРОЧИЕ РАСХОДЫ (налоги, сборы) - 0,35%</c:v>
                </c:pt>
                <c:pt idx="4">
                  <c:v>ПРОЧИЕ РАБОТЫ И УСЛУГИ ДЛЯ ОБЕСПЕЧЕНИЯ ФИНАНСОВО - ХОЗЯЙСТВЕННОЙ ДЕЯТЕЛЬНОСТИ - 2,23%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68.59</c:v>
                </c:pt>
                <c:pt idx="1">
                  <c:v>6.83</c:v>
                </c:pt>
                <c:pt idx="2">
                  <c:v>6.1899999999999995</c:v>
                </c:pt>
                <c:pt idx="3">
                  <c:v>0.3500000000000002</c:v>
                </c:pt>
                <c:pt idx="4">
                  <c:v>2.23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107-4C6B-B515-6C8A433C3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2739192506874364"/>
          <c:y val="5.638660047434875E-2"/>
          <c:w val="0.37260807493125786"/>
          <c:h val="0.83723087856086165"/>
        </c:manualLayout>
      </c:layout>
      <c:overlay val="0"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212527814437073"/>
          <c:y val="9.3035785628674247E-2"/>
          <c:w val="0.79454818163604757"/>
          <c:h val="0.8841833880975471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7932962741600091E-3"/>
                  <c:y val="3.013526625192635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967-4E9D-A01D-F5F8A037537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812676504219301E-2"/>
                  <c:y val="5.00264988136678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967-4E9D-A01D-F5F8A037537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170408832462365E-3"/>
                  <c:y val="-3.5832918864709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967-4E9D-A01D-F5F8A037537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1821800589396667E-3"/>
                  <c:y val="-9.94773618596462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967-4E9D-A01D-F5F8A037537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
использования имущества</c:v>
                </c:pt>
                <c:pt idx="1">
                  <c:v>платежи за пользование 
природными ресурсами</c:v>
                </c:pt>
                <c:pt idx="2">
                  <c:v>доходы от продажи 
активов, оказания услуг</c:v>
                </c:pt>
                <c:pt idx="3">
                  <c:v>сборы, 
штрафы и санкции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29240.6</c:v>
                </c:pt>
                <c:pt idx="1">
                  <c:v>732.2</c:v>
                </c:pt>
                <c:pt idx="2">
                  <c:v>13211.2</c:v>
                </c:pt>
                <c:pt idx="3">
                  <c:v>1769.8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561-43BB-8BBD-9E4806AB9B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 (на 01.10.2023)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3888837847797302E-3"/>
                  <c:y val="2.4797997505034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967-4E9D-A01D-F5F8A037537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5710638437193958E-3"/>
                  <c:y val="2.62966073365031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967-4E9D-A01D-F5F8A037537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8508036967403488E-4"/>
                  <c:y val="-1.36114213963652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967-4E9D-A01D-F5F8A037537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8450279981731553E-3"/>
                  <c:y val="-9.64507896646473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967-4E9D-A01D-F5F8A037537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
использования имущества</c:v>
                </c:pt>
                <c:pt idx="1">
                  <c:v>платежи за пользование 
природными ресурсами</c:v>
                </c:pt>
                <c:pt idx="2">
                  <c:v>доходы от продажи 
активов, оказания услуг</c:v>
                </c:pt>
                <c:pt idx="3">
                  <c:v>сборы, 
штрафы и санкции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28695.200000000001</c:v>
                </c:pt>
                <c:pt idx="1">
                  <c:v>370.6</c:v>
                </c:pt>
                <c:pt idx="2">
                  <c:v>4682.9000000000005</c:v>
                </c:pt>
                <c:pt idx="3">
                  <c:v>1094.8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561-43BB-8BBD-9E4806AB9B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7.3265310963303582E-4"/>
                  <c:y val="2.4797997505034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967-4E9D-A01D-F5F8A037537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607266863132186E-3"/>
                  <c:y val="-7.561538398818637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967-4E9D-A01D-F5F8A037537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47388006741263E-2"/>
                  <c:y val="1.4171239410666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F967-4E9D-A01D-F5F8A0375377}"/>
                </c:ext>
                <c:ext xmlns:c15="http://schemas.microsoft.com/office/drawing/2012/chart" uri="{CE6537A1-D6FC-4f65-9D91-7224C49458BB}">
                  <c15:layout>
                    <c:manualLayout>
                      <c:w val="6.2692723886151797E-2"/>
                      <c:h val="6.2077833130855221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2.9302783513868481E-3"/>
                  <c:y val="-7.57409475975768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967-4E9D-A01D-F5F8A037537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
использования имущества</c:v>
                </c:pt>
                <c:pt idx="1">
                  <c:v>платежи за пользование 
природными ресурсами</c:v>
                </c:pt>
                <c:pt idx="2">
                  <c:v>доходы от продажи 
активов, оказания услуг</c:v>
                </c:pt>
                <c:pt idx="3">
                  <c:v>сборы, 
штрафы и санкции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28165.200000000001</c:v>
                </c:pt>
                <c:pt idx="1">
                  <c:v>246.7</c:v>
                </c:pt>
                <c:pt idx="2">
                  <c:v>1627.2</c:v>
                </c:pt>
                <c:pt idx="3">
                  <c:v>1000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1561-43BB-8BBD-9E4806AB9B0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 год2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7932962741599306E-3"/>
                  <c:y val="4.088155437964242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F967-4E9D-A01D-F5F8A037537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607266863130625E-3"/>
                  <c:y val="-2.82713804658900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F967-4E9D-A01D-F5F8A037537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1862789574367432E-2"/>
                  <c:y val="-3.0354921033535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F967-4E9D-A01D-F5F8A037537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5555555555555558E-3"/>
                  <c:y val="-8.88888888888898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F967-4E9D-A01D-F5F8A037537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
использования имущества</c:v>
                </c:pt>
                <c:pt idx="1">
                  <c:v>платежи за пользование 
природными ресурсами</c:v>
                </c:pt>
                <c:pt idx="2">
                  <c:v>доходы от продажи 
активов, оказания услуг</c:v>
                </c:pt>
                <c:pt idx="3">
                  <c:v>сборы, 
штрафы и санкции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28265.200000000001</c:v>
                </c:pt>
                <c:pt idx="1">
                  <c:v>274.3</c:v>
                </c:pt>
                <c:pt idx="2">
                  <c:v>1458.9</c:v>
                </c:pt>
                <c:pt idx="3">
                  <c:v>1000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1561-43BB-8BBD-9E4806AB9B0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2026 год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5.5791718046485743E-3"/>
                  <c:y val="-3.890841194648056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F967-4E9D-A01D-F5F8A037537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121453372626445E-3"/>
                  <c:y val="-4.14196841341413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F967-4E9D-A01D-F5F8A037537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3750084584231647E-3"/>
                  <c:y val="2.4851810480484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950-4105-A255-034CC1DBFD7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0607266863132186E-3"/>
                  <c:y val="-8.2839368268282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F967-4E9D-A01D-F5F8A037537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
использования имущества</c:v>
                </c:pt>
                <c:pt idx="1">
                  <c:v>платежи за пользование 
природными ресурсами</c:v>
                </c:pt>
                <c:pt idx="2">
                  <c:v>доходы от продажи 
активов, оказания услуг</c:v>
                </c:pt>
                <c:pt idx="3">
                  <c:v>сборы, 
штрафы и санкции</c:v>
                </c:pt>
              </c:strCache>
            </c:strRef>
          </c:cat>
          <c:val>
            <c:numRef>
              <c:f>Лист1!$F$2:$F$5</c:f>
              <c:numCache>
                <c:formatCode>#,##0.0</c:formatCode>
                <c:ptCount val="4"/>
                <c:pt idx="0">
                  <c:v>28365.200000000001</c:v>
                </c:pt>
                <c:pt idx="1">
                  <c:v>260.7</c:v>
                </c:pt>
                <c:pt idx="2">
                  <c:v>1256.9000000000001</c:v>
                </c:pt>
                <c:pt idx="3">
                  <c:v>1000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77-49B8-B18D-B751FFC7C3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21128576"/>
        <c:axId val="221130112"/>
      </c:barChart>
      <c:catAx>
        <c:axId val="2211285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221130112"/>
        <c:crosses val="autoZero"/>
        <c:auto val="1"/>
        <c:lblAlgn val="ctr"/>
        <c:lblOffset val="100"/>
        <c:noMultiLvlLbl val="0"/>
      </c:catAx>
      <c:valAx>
        <c:axId val="221130112"/>
        <c:scaling>
          <c:orientation val="minMax"/>
        </c:scaling>
        <c:delete val="1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one"/>
        <c:crossAx val="221128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4385087552547982E-2"/>
          <c:y val="2.9480156567513755E-2"/>
          <c:w val="0.81686044277905712"/>
          <c:h val="6.69118690224791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48869097453409E-3"/>
          <c:y val="5.9891816149740006E-2"/>
          <c:w val="0.99614748349548365"/>
          <c:h val="0.803606308429469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 (отчет)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5.2844939854405932E-3"/>
                  <c:y val="-1.5881550683164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839-417E-9FF4-F01E7B0852A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9444107495528762E-3"/>
                  <c:y val="-1.4210410814311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839-417E-9FF4-F01E7B0852A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997250343707041E-5"/>
                  <c:y val="0.408033968617692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839-417E-9FF4-F01E7B0852A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8782513296949477E-3"/>
                  <c:y val="-5.94092879638786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229-4C05-9F48-D36489F937E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иные 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безвозмездные поступления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77306.600000000006</c:v>
                </c:pt>
                <c:pt idx="1">
                  <c:v>57781.8</c:v>
                </c:pt>
                <c:pt idx="2">
                  <c:v>673306.4</c:v>
                </c:pt>
                <c:pt idx="3">
                  <c:v>27917</c:v>
                </c:pt>
                <c:pt idx="4">
                  <c:v>136511.20000000001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19E-4020-B3FD-4D16F65CF8D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 (на 01.10.2023)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9.1834086844836248E-3"/>
                  <c:y val="-2.5698957149676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839-417E-9FF4-F01E7B0852A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2671888236193047E-3"/>
                  <c:y val="-1.7432784471934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839-417E-9FF4-F01E7B0852A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66907261592313E-3"/>
                  <c:y val="0.400172444282529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839-417E-9FF4-F01E7B0852A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6812846785773567E-3"/>
                  <c:y val="-6.24483562019646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229-4C05-9F48-D36489F937E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иные 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безвозмездные поступления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68514.3</c:v>
                </c:pt>
                <c:pt idx="1">
                  <c:v>70641.3</c:v>
                </c:pt>
                <c:pt idx="2">
                  <c:v>723371.2</c:v>
                </c:pt>
                <c:pt idx="3">
                  <c:v>19656.5</c:v>
                </c:pt>
                <c:pt idx="4">
                  <c:v>136885.4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19E-4020-B3FD-4D16F65CF8D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7.9098307648934312E-3"/>
                  <c:y val="-3.0104533173955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3839-417E-9FF4-F01E7B0852A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9330361482593E-2"/>
                  <c:y val="-1.7192687880455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839-417E-9FF4-F01E7B0852A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4109347442680777E-3"/>
                  <c:y val="0.448570069753820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3839-417E-9FF4-F01E7B0852A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110944465275279E-2"/>
                  <c:y val="-1.7672703870356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229-4C05-9F48-D36489F937E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иные 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безвозмездные поступления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77396.7</c:v>
                </c:pt>
                <c:pt idx="1">
                  <c:v>221634.4</c:v>
                </c:pt>
                <c:pt idx="2">
                  <c:v>743441.3</c:v>
                </c:pt>
                <c:pt idx="3">
                  <c:v>18975.3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19E-4020-B3FD-4D16F65CF8D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 год2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7.7629625241017897E-3"/>
                  <c:y val="-3.01045833998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3839-417E-9FF4-F01E7B0852A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698412698412761E-2"/>
                  <c:y val="-4.50070363362721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3839-417E-9FF4-F01E7B0852A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8218694885361554E-3"/>
                  <c:y val="0.450069300204374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3839-417E-9FF4-F01E7B0852A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8765432098765777E-3"/>
                  <c:y val="-1.5752462717694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229-4C05-9F48-D36489F937E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иные 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безвозмездные поступления</c:v>
                </c:pt>
              </c:strCache>
            </c:strRef>
          </c:cat>
          <c:val>
            <c:numRef>
              <c:f>Лист1!$E$2:$E$6</c:f>
              <c:numCache>
                <c:formatCode>#,##0.0</c:formatCode>
                <c:ptCount val="5"/>
                <c:pt idx="0">
                  <c:v>0</c:v>
                </c:pt>
                <c:pt idx="1">
                  <c:v>90592.8</c:v>
                </c:pt>
                <c:pt idx="2">
                  <c:v>783727.9</c:v>
                </c:pt>
                <c:pt idx="3">
                  <c:v>19021.900000000001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219E-4020-B3FD-4D16F65CF8D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2432219852655685E-3"/>
                  <c:y val="-3.2059631925132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3839-417E-9FF4-F01E7B0852A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8107399508852E-2"/>
                  <c:y val="-1.9235779155079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3839-417E-9FF4-F01E7B0852A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0.429070007321351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3839-417E-9FF4-F01E7B0852A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7296659557966746E-3"/>
                  <c:y val="-1.2823852770053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229-4C05-9F48-D36489F937E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иные 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безвозмездные поступления</c:v>
                </c:pt>
              </c:strCache>
            </c:strRef>
          </c:cat>
          <c:val>
            <c:numRef>
              <c:f>Лист1!$F$2:$F$6</c:f>
              <c:numCache>
                <c:formatCode>#,##0.0</c:formatCode>
                <c:ptCount val="5"/>
                <c:pt idx="0">
                  <c:v>0</c:v>
                </c:pt>
                <c:pt idx="1">
                  <c:v>75429.100000000006</c:v>
                </c:pt>
                <c:pt idx="2">
                  <c:v>783955.6</c:v>
                </c:pt>
                <c:pt idx="3">
                  <c:v>19088.599999999991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07-40A7-97EA-B3C9F5950A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21197056"/>
        <c:axId val="221198592"/>
        <c:axId val="0"/>
      </c:bar3DChart>
      <c:catAx>
        <c:axId val="22119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221198592"/>
        <c:crosses val="autoZero"/>
        <c:auto val="1"/>
        <c:lblAlgn val="ctr"/>
        <c:lblOffset val="100"/>
        <c:noMultiLvlLbl val="0"/>
      </c:catAx>
      <c:valAx>
        <c:axId val="221198592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#,##0.0" sourceLinked="1"/>
        <c:majorTickMark val="out"/>
        <c:minorTickMark val="none"/>
        <c:tickLblPos val="none"/>
        <c:crossAx val="221197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740512533350521E-2"/>
          <c:y val="8.0495437763364996E-3"/>
          <c:w val="0.8095008017397971"/>
          <c:h val="5.50049040297865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206319798260466E-2"/>
          <c:y val="0.29848577430790857"/>
          <c:w val="0.491726107765944"/>
          <c:h val="0.5920377533809365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206319798260466E-2"/>
          <c:y val="0.29848577430790857"/>
          <c:w val="0.491726107765944"/>
          <c:h val="0.5920377533809365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  <c:spPr>
        <a:noFill/>
        <a:ln w="12700" cap="flat" cmpd="sng" algn="ctr">
          <a:solidFill>
            <a:schemeClr val="tx1">
              <a:tint val="75000"/>
              <a:shade val="70000"/>
              <a:satMod val="150000"/>
            </a:schemeClr>
          </a:solidFill>
          <a:prstDash val="solid"/>
          <a:round/>
        </a:ln>
        <a:effectLst/>
        <a:sp3d contourW="12700">
          <a:contourClr>
            <a:schemeClr val="tx1">
              <a:tint val="75000"/>
              <a:shade val="70000"/>
              <a:satMod val="15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4881395191811828E-3"/>
          <c:y val="1.3550691078175751E-2"/>
          <c:w val="0.60357081004514068"/>
          <c:h val="0.922651349758559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107-4C6B-B515-6C8A433C3C6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7F3-4E2B-83B7-4D83C60F364D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050-4C0B-B5BA-683878BF16DA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107-4C6B-B515-6C8A433C3C6E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107-4C6B-B515-6C8A433C3C6E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050-4C0B-B5BA-683878BF16DA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7F3-4E2B-83B7-4D83C60F364D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107-4C6B-B515-6C8A433C3C6E}"/>
              </c:ext>
            </c:extLst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F3-4E2B-83B7-4D83C60F364D}"/>
              </c:ext>
            </c:extLst>
          </c:dPt>
          <c:dPt>
            <c:idx val="9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050-4C0B-B5BA-683878BF16DA}"/>
              </c:ext>
            </c:extLst>
          </c:dPt>
          <c:dPt>
            <c:idx val="10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107-4C6B-B515-6C8A433C3C6E}"/>
              </c:ext>
            </c:extLst>
          </c:dPt>
          <c:dLbls>
            <c:dLbl>
              <c:idx val="0"/>
              <c:layout>
                <c:manualLayout>
                  <c:x val="-2.7324445530304532E-2"/>
                  <c:y val="-5.9277457604326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107-4C6B-B515-6C8A433C3C6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2509929323549373E-2"/>
                  <c:y val="-2.3396585179639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7F3-4E2B-83B7-4D83C60F364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2775335122652243E-3"/>
                  <c:y val="-7.7592625097029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050-4C0B-B5BA-683878BF16D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5337353482556107E-3"/>
                  <c:y val="-6.27420566787213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107-4C6B-B515-6C8A433C3C6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4301609297653764E-4"/>
                  <c:y val="-9.0251730324850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107-4C6B-B515-6C8A433C3C6E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2979770032066911E-2"/>
                  <c:y val="2.2044981721714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050-4C0B-B5BA-683878BF16DA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1429308308072143E-2"/>
                  <c:y val="-0.271052960992646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7F3-4E2B-83B7-4D83C60F364D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2450246949509814E-2"/>
                  <c:y val="-6.58525205619939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107-4C6B-B515-6C8A433C3C6E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1981341743961026E-3"/>
                  <c:y val="-3.43306243790708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7F3-4E2B-83B7-4D83C60F364D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1026942212218891E-2"/>
                  <c:y val="-4.2268514415551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7.3174640125348916E-3"/>
                  <c:y val="2.92838794864218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107-4C6B-B515-6C8A433C3C6E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8.4533142560445267E-4"/>
                  <c:y val="5.04260680322591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107-4C6B-B515-6C8A433C3C6E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1.3298728784335479E-2"/>
                  <c:y val="6.64508193244638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107-4C6B-B515-6C8A433C3C6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ОБЩЕГОСУДАРСТВЕННЫЕ ВОПРОСЫ - 16,7%</c:v>
                </c:pt>
                <c:pt idx="1">
                  <c:v>НАЦИОНАЛЬНАЯ ОБОРОНА - 0,1%</c:v>
                </c:pt>
                <c:pt idx="2">
                  <c:v>НАЦИОНАЛЬНАЯ БЕЗОПАСНОСТЬ И ПРАВООХРАНИТЕЛЬНАЯ ДЕЯТЕЛЬНОСТЬ - 1,4%</c:v>
                </c:pt>
                <c:pt idx="3">
                  <c:v>НАЦИОНАЛЬНАЯ ЭКОНОМИКА - 6,2%</c:v>
                </c:pt>
                <c:pt idx="4">
                  <c:v>ЖИЛИЩНО-КОММУНАЛЬНОЕ ХОЗЯЙСТВО - 8,9%</c:v>
                </c:pt>
                <c:pt idx="5">
                  <c:v>ОХРАНА ОКРУЖАЮЩЕЙ СРЕДЫ, ЗДРАВООХРАНЕНИЕ - 0,01</c:v>
                </c:pt>
                <c:pt idx="6">
                  <c:v>ОБРАЗОВАНИЕ - 50,7%</c:v>
                </c:pt>
                <c:pt idx="7">
                  <c:v>КУЛЬТУРА, КИНЕМАТОГРАФИЯ - 4,2%</c:v>
                </c:pt>
                <c:pt idx="8">
                  <c:v>ЗДРАВООХРАНЕНИЕ - 0,02%</c:v>
                </c:pt>
                <c:pt idx="9">
                  <c:v>СОЦИАЛЬНАЯ ПОЛИТИКА - 1,4%</c:v>
                </c:pt>
                <c:pt idx="10">
                  <c:v>ФИЗИЧЕСКАЯ КУЛЬТУРА И СПОРТ - 9,3%</c:v>
                </c:pt>
                <c:pt idx="11">
                  <c:v>СРЕДСТВА МАССОВОЙ ИНФОРМАЦИИ - 0,8%</c:v>
                </c:pt>
                <c:pt idx="12">
                  <c:v>ОБСЛУЖИВАНИЕ ГОСУДАРСТВЕННОГО И МУНИЦИПАЛЬНОГО ДОЛГА - 0,3%</c:v>
                </c:pt>
              </c:strCache>
            </c:strRef>
          </c:cat>
          <c:val>
            <c:numRef>
              <c:f>Лист1!$B$2:$B$14</c:f>
              <c:numCache>
                <c:formatCode>0.0</c:formatCode>
                <c:ptCount val="13"/>
                <c:pt idx="0">
                  <c:v>16.7</c:v>
                </c:pt>
                <c:pt idx="1">
                  <c:v>0.1</c:v>
                </c:pt>
                <c:pt idx="2">
                  <c:v>1.4</c:v>
                </c:pt>
                <c:pt idx="3">
                  <c:v>6.2</c:v>
                </c:pt>
                <c:pt idx="4">
                  <c:v>8.9</c:v>
                </c:pt>
                <c:pt idx="5" formatCode="0.00">
                  <c:v>1.0237715874874369E-2</c:v>
                </c:pt>
                <c:pt idx="6">
                  <c:v>50.7</c:v>
                </c:pt>
                <c:pt idx="7">
                  <c:v>4.2</c:v>
                </c:pt>
                <c:pt idx="8" formatCode="0.00">
                  <c:v>2.4193953511184446E-2</c:v>
                </c:pt>
                <c:pt idx="9">
                  <c:v>1.4</c:v>
                </c:pt>
                <c:pt idx="10">
                  <c:v>9.3000000000000007</c:v>
                </c:pt>
                <c:pt idx="11">
                  <c:v>0.8</c:v>
                </c:pt>
                <c:pt idx="12">
                  <c:v>0.30000000000000021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107-4C6B-B515-6C8A433C3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741048462951622"/>
          <c:y val="5.9429860936056692E-3"/>
          <c:w val="0.35969397095118349"/>
          <c:h val="0.920520578546282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206319798260466E-2"/>
          <c:y val="0.29848577430790957"/>
          <c:w val="0.49172610776594489"/>
          <c:h val="0.5920377533809365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206319798260466E-2"/>
          <c:y val="0.29848577430790957"/>
          <c:w val="0.49172610776594489"/>
          <c:h val="0.5920377533809365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206319798260466E-2"/>
          <c:y val="0.29848577430790957"/>
          <c:w val="0.49172610776594489"/>
          <c:h val="0.5920377533809365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C8E810-86D0-4E83-BF45-F69D511AAE58}" type="doc">
      <dgm:prSet loTypeId="urn:microsoft.com/office/officeart/2005/8/layout/radial4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8A3424A-52DE-44D7-854B-CF276761393D}">
      <dgm:prSet phldrT="[Текст]" custT="1"/>
      <dgm:spPr/>
      <dgm:t>
        <a:bodyPr/>
        <a:lstStyle/>
        <a:p>
          <a:r>
            <a:rPr lang="ru-RU" sz="1500" b="1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Основные направления налоговой, бюджетной и долговой политики на 2024 год и на плановый период 2025 и 2026 годов</a:t>
          </a:r>
        </a:p>
        <a:p>
          <a:r>
            <a:rPr lang="ru-RU" sz="15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(ст.172 БК РФ)</a:t>
          </a:r>
          <a:endParaRPr lang="ru-RU" sz="15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7F57FE-20B8-458B-AC34-5330EC570DFD}" type="parTrans" cxnId="{0B4CD8EB-357F-484C-8D6E-F6F689B0380E}">
      <dgm:prSet/>
      <dgm:spPr/>
      <dgm:t>
        <a:bodyPr/>
        <a:lstStyle/>
        <a:p>
          <a:endParaRPr lang="ru-RU"/>
        </a:p>
      </dgm:t>
    </dgm:pt>
    <dgm:pt modelId="{2EB51978-2D3C-47EC-A1D2-9A927932ED26}" type="sibTrans" cxnId="{0B4CD8EB-357F-484C-8D6E-F6F689B0380E}">
      <dgm:prSet/>
      <dgm:spPr/>
      <dgm:t>
        <a:bodyPr/>
        <a:lstStyle/>
        <a:p>
          <a:endParaRPr lang="ru-RU"/>
        </a:p>
      </dgm:t>
    </dgm:pt>
    <dgm:pt modelId="{3283705F-E426-4A32-B846-AAB69D170880}">
      <dgm:prSet phldrT="[Текст]" custT="1"/>
      <dgm:spPr/>
      <dgm:t>
        <a:bodyPr/>
        <a:lstStyle/>
        <a:p>
          <a:r>
            <a:rPr lang="ru-RU" sz="1300" b="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 Послания Президента Российской Федерации Федеральному Собранию Российской Федерации от 21 апреля 2021 года</a:t>
          </a:r>
          <a:endParaRPr lang="ru-RU" sz="1300" b="0" dirty="0">
            <a:solidFill>
              <a:schemeClr val="tx1"/>
            </a:solidFill>
            <a:latin typeface="Times New Roman" pitchFamily="18" charset="0"/>
            <a:cs typeface="Times New Roman" panose="02020603050405020304" pitchFamily="18" charset="0"/>
          </a:endParaRPr>
        </a:p>
      </dgm:t>
    </dgm:pt>
    <dgm:pt modelId="{BAC8FB77-6B4D-472C-BAAA-A0BA26902DEB}" type="parTrans" cxnId="{EE5E19AE-C8DE-4582-AFB8-9AF289314541}">
      <dgm:prSet/>
      <dgm:spPr/>
      <dgm:t>
        <a:bodyPr/>
        <a:lstStyle/>
        <a:p>
          <a:endParaRPr lang="ru-RU"/>
        </a:p>
      </dgm:t>
    </dgm:pt>
    <dgm:pt modelId="{84553A37-8C56-4B58-A162-73A291FAE85B}" type="sibTrans" cxnId="{EE5E19AE-C8DE-4582-AFB8-9AF289314541}">
      <dgm:prSet/>
      <dgm:spPr/>
      <dgm:t>
        <a:bodyPr/>
        <a:lstStyle/>
        <a:p>
          <a:endParaRPr lang="ru-RU"/>
        </a:p>
      </dgm:t>
    </dgm:pt>
    <dgm:pt modelId="{E6B2AF02-1FD8-4576-8EDC-ABB1147D5F50}">
      <dgm:prSet phldrT="[Текст]" custT="1"/>
      <dgm:spPr/>
      <dgm:t>
        <a:bodyPr/>
        <a:lstStyle/>
        <a:p>
          <a:pPr marL="0" indent="0"/>
          <a:r>
            <a:rPr lang="ru-RU" sz="1300" b="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Основные положения Указа Президента Российской Федерации от 21 июля 2020 года № 474 «О национальных целях развития Российской Федерации на период до 2030 года»</a:t>
          </a:r>
          <a:endParaRPr lang="ru-RU" sz="1300" b="0" dirty="0">
            <a:solidFill>
              <a:schemeClr val="tx1"/>
            </a:solidFill>
            <a:latin typeface="Times New Roman" pitchFamily="18" charset="0"/>
            <a:cs typeface="Times New Roman" panose="02020603050405020304" pitchFamily="18" charset="0"/>
          </a:endParaRPr>
        </a:p>
      </dgm:t>
    </dgm:pt>
    <dgm:pt modelId="{0499ABE5-D102-4B70-9766-25451796428E}" type="parTrans" cxnId="{0A1C96C2-A389-47D1-919D-0022C43249C8}">
      <dgm:prSet/>
      <dgm:spPr/>
      <dgm:t>
        <a:bodyPr/>
        <a:lstStyle/>
        <a:p>
          <a:endParaRPr lang="ru-RU"/>
        </a:p>
      </dgm:t>
    </dgm:pt>
    <dgm:pt modelId="{C7442C9C-2B3D-44AC-8E1F-33DD7F22D46E}" type="sibTrans" cxnId="{0A1C96C2-A389-47D1-919D-0022C43249C8}">
      <dgm:prSet/>
      <dgm:spPr/>
      <dgm:t>
        <a:bodyPr/>
        <a:lstStyle/>
        <a:p>
          <a:endParaRPr lang="ru-RU"/>
        </a:p>
      </dgm:t>
    </dgm:pt>
    <dgm:pt modelId="{35A3B3F0-6D7B-4B80-8B8C-330A3E64858E}">
      <dgm:prSet phldrT="[Текст]" custT="1"/>
      <dgm:spPr/>
      <dgm:t>
        <a:bodyPr/>
        <a:lstStyle/>
        <a:p>
          <a:r>
            <a:rPr lang="ru-RU" sz="1300" b="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Основные направления налоговой, бюджетной и долговой политики Ханты – Мансийского автономного округа – Югры на 2024 год и на плановый период 2025 и 2026 годов</a:t>
          </a:r>
          <a:endParaRPr lang="ru-RU" sz="1300" b="0" dirty="0">
            <a:solidFill>
              <a:schemeClr val="tx1"/>
            </a:solidFill>
          </a:endParaRPr>
        </a:p>
      </dgm:t>
    </dgm:pt>
    <dgm:pt modelId="{138FEB23-E47E-4E3A-856E-38117259BA05}" type="parTrans" cxnId="{2AEC8B61-696C-461E-B520-EEA10F20A6A4}">
      <dgm:prSet/>
      <dgm:spPr/>
      <dgm:t>
        <a:bodyPr/>
        <a:lstStyle/>
        <a:p>
          <a:endParaRPr lang="ru-RU"/>
        </a:p>
      </dgm:t>
    </dgm:pt>
    <dgm:pt modelId="{B339E2B7-7F32-40CF-B690-D17C43B297B0}" type="sibTrans" cxnId="{2AEC8B61-696C-461E-B520-EEA10F20A6A4}">
      <dgm:prSet/>
      <dgm:spPr/>
      <dgm:t>
        <a:bodyPr/>
        <a:lstStyle/>
        <a:p>
          <a:endParaRPr lang="ru-RU"/>
        </a:p>
      </dgm:t>
    </dgm:pt>
    <dgm:pt modelId="{A2C19E5F-6A78-4C16-A8C8-CDFDC874F6A1}">
      <dgm:prSet phldrT="[Текст]" custT="1"/>
      <dgm:spPr/>
      <dgm:t>
        <a:bodyPr/>
        <a:lstStyle/>
        <a:p>
          <a:r>
            <a:rPr lang="ru-RU" sz="1300" b="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Стратегические цели развития города </a:t>
          </a:r>
          <a:r>
            <a:rPr lang="ru-RU" sz="1300" b="0" dirty="0" err="1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Покачи</a:t>
          </a:r>
          <a:r>
            <a:rPr lang="ru-RU" sz="1300" b="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, определенных в Стратегии социально - экономического развития  города </a:t>
          </a:r>
          <a:r>
            <a:rPr lang="ru-RU" sz="1300" b="0" dirty="0" err="1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Покачи</a:t>
          </a:r>
          <a:r>
            <a:rPr lang="ru-RU" sz="1300" b="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 до 2030 года</a:t>
          </a:r>
          <a:endParaRPr lang="ru-RU" sz="1300" b="0" dirty="0">
            <a:solidFill>
              <a:schemeClr val="tx1"/>
            </a:solidFill>
          </a:endParaRPr>
        </a:p>
      </dgm:t>
    </dgm:pt>
    <dgm:pt modelId="{96277D1F-5258-40A6-9BB8-1C920686E937}" type="parTrans" cxnId="{9E82CECB-FA11-4FBA-A975-3AB5888C3EF1}">
      <dgm:prSet/>
      <dgm:spPr/>
      <dgm:t>
        <a:bodyPr/>
        <a:lstStyle/>
        <a:p>
          <a:endParaRPr lang="ru-RU"/>
        </a:p>
      </dgm:t>
    </dgm:pt>
    <dgm:pt modelId="{26B6A362-06AC-4132-AD45-48CC4623CEB2}" type="sibTrans" cxnId="{9E82CECB-FA11-4FBA-A975-3AB5888C3EF1}">
      <dgm:prSet/>
      <dgm:spPr/>
      <dgm:t>
        <a:bodyPr/>
        <a:lstStyle/>
        <a:p>
          <a:endParaRPr lang="ru-RU"/>
        </a:p>
      </dgm:t>
    </dgm:pt>
    <dgm:pt modelId="{A86FD399-2F1B-46F4-A38A-F49E2E4A8C00}">
      <dgm:prSet/>
      <dgm:spPr/>
      <dgm:t>
        <a:bodyPr/>
        <a:lstStyle/>
        <a:p>
          <a:endParaRPr lang="ru-RU" b="1" dirty="0">
            <a:solidFill>
              <a:schemeClr val="tx1"/>
            </a:solidFill>
          </a:endParaRPr>
        </a:p>
      </dgm:t>
    </dgm:pt>
    <dgm:pt modelId="{65A46BCD-3F48-4152-8962-14E3319AB9D8}" type="parTrans" cxnId="{C473BB21-A75B-4511-B8AE-5B7A8C80F5AF}">
      <dgm:prSet/>
      <dgm:spPr/>
      <dgm:t>
        <a:bodyPr/>
        <a:lstStyle/>
        <a:p>
          <a:endParaRPr lang="ru-RU"/>
        </a:p>
      </dgm:t>
    </dgm:pt>
    <dgm:pt modelId="{AF11629C-2D24-4D14-A537-198F5D05EA42}" type="sibTrans" cxnId="{C473BB21-A75B-4511-B8AE-5B7A8C80F5AF}">
      <dgm:prSet/>
      <dgm:spPr/>
      <dgm:t>
        <a:bodyPr/>
        <a:lstStyle/>
        <a:p>
          <a:endParaRPr lang="ru-RU"/>
        </a:p>
      </dgm:t>
    </dgm:pt>
    <dgm:pt modelId="{85EF015D-61E9-47E1-886A-06694F547326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300" b="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Основные положения Указов Президента Российской Федерации от 2012 года</a:t>
          </a:r>
          <a:endParaRPr lang="ru-RU" sz="1300" b="0" dirty="0">
            <a:solidFill>
              <a:schemeClr val="tx1"/>
            </a:solidFill>
          </a:endParaRPr>
        </a:p>
      </dgm:t>
    </dgm:pt>
    <dgm:pt modelId="{5491F6FE-633A-47F3-BFFA-278BF5C158A8}" type="parTrans" cxnId="{BC487E1C-7A1D-40AD-8920-EA0E9C31251B}">
      <dgm:prSet/>
      <dgm:spPr/>
      <dgm:t>
        <a:bodyPr/>
        <a:lstStyle/>
        <a:p>
          <a:endParaRPr lang="ru-RU"/>
        </a:p>
      </dgm:t>
    </dgm:pt>
    <dgm:pt modelId="{47CC73E8-F843-4F07-9C68-4E08512BFC0B}" type="sibTrans" cxnId="{BC487E1C-7A1D-40AD-8920-EA0E9C31251B}">
      <dgm:prSet/>
      <dgm:spPr/>
      <dgm:t>
        <a:bodyPr/>
        <a:lstStyle/>
        <a:p>
          <a:endParaRPr lang="ru-RU"/>
        </a:p>
      </dgm:t>
    </dgm:pt>
    <dgm:pt modelId="{3AD2F37B-6377-4121-8C7F-4CCB519097F7}">
      <dgm:prSet custT="1"/>
      <dgm:spPr/>
      <dgm:t>
        <a:bodyPr/>
        <a:lstStyle/>
        <a:p>
          <a:r>
            <a:rPr lang="ru-RU" sz="1300" b="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Прогноз социально-экономического развития муниципального образования город Покачи на 2023 год и на плановый период до 2025 года</a:t>
          </a:r>
          <a:endParaRPr lang="ru-RU" sz="1300" b="0" dirty="0">
            <a:solidFill>
              <a:schemeClr val="tx1"/>
            </a:solidFill>
            <a:latin typeface="Times New Roman" pitchFamily="18" charset="0"/>
            <a:cs typeface="Times New Roman" panose="02020603050405020304" pitchFamily="18" charset="0"/>
          </a:endParaRPr>
        </a:p>
      </dgm:t>
    </dgm:pt>
    <dgm:pt modelId="{DA42187B-90B7-4374-AC07-196D234CB532}" type="parTrans" cxnId="{7B457006-1EAB-4965-9E6E-098C37AA7CDF}">
      <dgm:prSet/>
      <dgm:spPr/>
      <dgm:t>
        <a:bodyPr/>
        <a:lstStyle/>
        <a:p>
          <a:endParaRPr lang="ru-RU"/>
        </a:p>
      </dgm:t>
    </dgm:pt>
    <dgm:pt modelId="{373A766F-F350-42FE-8C3F-5116EB2E221F}" type="sibTrans" cxnId="{7B457006-1EAB-4965-9E6E-098C37AA7CDF}">
      <dgm:prSet/>
      <dgm:spPr/>
      <dgm:t>
        <a:bodyPr/>
        <a:lstStyle/>
        <a:p>
          <a:endParaRPr lang="ru-RU"/>
        </a:p>
      </dgm:t>
    </dgm:pt>
    <dgm:pt modelId="{DDFA083B-014F-4163-B0A5-1C0D0DA62C5E}">
      <dgm:prSet custT="1"/>
      <dgm:spPr/>
      <dgm:t>
        <a:bodyPr/>
        <a:lstStyle/>
        <a:p>
          <a:r>
            <a:rPr lang="ru-RU" sz="1300" b="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Концепция повышения эффективности бюджетных расходов в 2019-2024 годах в муниципальном образовании город </a:t>
          </a:r>
          <a:r>
            <a:rPr lang="ru-RU" sz="1300" b="0" dirty="0" err="1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Покачи</a:t>
          </a:r>
          <a:endParaRPr lang="ru-RU" sz="1300" b="0" dirty="0">
            <a:solidFill>
              <a:schemeClr val="tx1"/>
            </a:solidFill>
            <a:latin typeface="Times New Roman" pitchFamily="18" charset="0"/>
            <a:cs typeface="Times New Roman" panose="02020603050405020304" pitchFamily="18" charset="0"/>
          </a:endParaRPr>
        </a:p>
      </dgm:t>
    </dgm:pt>
    <dgm:pt modelId="{3DA86897-227E-4266-BD56-6F017184966A}" type="parTrans" cxnId="{5B73CE37-36CE-40AB-A3A9-941841C2F1F1}">
      <dgm:prSet/>
      <dgm:spPr/>
      <dgm:t>
        <a:bodyPr/>
        <a:lstStyle/>
        <a:p>
          <a:endParaRPr lang="ru-RU"/>
        </a:p>
      </dgm:t>
    </dgm:pt>
    <dgm:pt modelId="{6FEA77BA-F26B-4B6C-B479-4C85DB110E6B}" type="sibTrans" cxnId="{5B73CE37-36CE-40AB-A3A9-941841C2F1F1}">
      <dgm:prSet/>
      <dgm:spPr/>
      <dgm:t>
        <a:bodyPr/>
        <a:lstStyle/>
        <a:p>
          <a:endParaRPr lang="ru-RU"/>
        </a:p>
      </dgm:t>
    </dgm:pt>
    <dgm:pt modelId="{F837FFD4-8E7C-4A91-B1B6-9011DF7C96F6}" type="pres">
      <dgm:prSet presAssocID="{A5C8E810-86D0-4E83-BF45-F69D511AAE5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144EB2-FD5D-43F1-956C-3F35A421C38D}" type="pres">
      <dgm:prSet presAssocID="{28A3424A-52DE-44D7-854B-CF276761393D}" presName="centerShape" presStyleLbl="node0" presStyleIdx="0" presStyleCnt="1" custScaleY="90347" custLinFactNeighborX="0" custLinFactNeighborY="-1324"/>
      <dgm:spPr/>
      <dgm:t>
        <a:bodyPr/>
        <a:lstStyle/>
        <a:p>
          <a:endParaRPr lang="ru-RU"/>
        </a:p>
      </dgm:t>
    </dgm:pt>
    <dgm:pt modelId="{2EC76868-3276-4020-890C-D69900E1E5EC}" type="pres">
      <dgm:prSet presAssocID="{BAC8FB77-6B4D-472C-BAAA-A0BA26902DEB}" presName="parTrans" presStyleLbl="bgSibTrans2D1" presStyleIdx="0" presStyleCnt="7"/>
      <dgm:spPr/>
      <dgm:t>
        <a:bodyPr/>
        <a:lstStyle/>
        <a:p>
          <a:endParaRPr lang="ru-RU"/>
        </a:p>
      </dgm:t>
    </dgm:pt>
    <dgm:pt modelId="{A06B4D4E-FA1F-4CC5-BA35-F0422E38C52E}" type="pres">
      <dgm:prSet presAssocID="{3283705F-E426-4A32-B846-AAB69D170880}" presName="node" presStyleLbl="node1" presStyleIdx="0" presStyleCnt="7" custScaleX="156143" custScaleY="119948" custRadScaleRad="97719" custRadScaleInc="-1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536E63-160B-4767-8AB3-9FC17ABA0675}" type="pres">
      <dgm:prSet presAssocID="{0499ABE5-D102-4B70-9766-25451796428E}" presName="parTrans" presStyleLbl="bgSibTrans2D1" presStyleIdx="1" presStyleCnt="7"/>
      <dgm:spPr/>
      <dgm:t>
        <a:bodyPr/>
        <a:lstStyle/>
        <a:p>
          <a:endParaRPr lang="ru-RU"/>
        </a:p>
      </dgm:t>
    </dgm:pt>
    <dgm:pt modelId="{CB4142EF-63E8-413F-B55E-DD00F92D2CF6}" type="pres">
      <dgm:prSet presAssocID="{E6B2AF02-1FD8-4576-8EDC-ABB1147D5F50}" presName="node" presStyleLbl="node1" presStyleIdx="1" presStyleCnt="7" custScaleX="156143" custScaleY="119948" custRadScaleRad="97792" custRadScaleInc="-14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BE0E97-AA24-4BE1-A7D3-81B62933F165}" type="pres">
      <dgm:prSet presAssocID="{138FEB23-E47E-4E3A-856E-38117259BA05}" presName="parTrans" presStyleLbl="bgSibTrans2D1" presStyleIdx="2" presStyleCnt="7"/>
      <dgm:spPr/>
      <dgm:t>
        <a:bodyPr/>
        <a:lstStyle/>
        <a:p>
          <a:endParaRPr lang="ru-RU"/>
        </a:p>
      </dgm:t>
    </dgm:pt>
    <dgm:pt modelId="{A4761B89-4B68-4D00-BE7A-B9F44643C0B5}" type="pres">
      <dgm:prSet presAssocID="{35A3B3F0-6D7B-4B80-8B8C-330A3E64858E}" presName="node" presStyleLbl="node1" presStyleIdx="2" presStyleCnt="7" custScaleX="156143" custScaleY="119948" custRadScaleRad="111144" custRadScaleInc="-32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31B63-FD6E-42C4-8F58-CF22D22B48FC}" type="pres">
      <dgm:prSet presAssocID="{96277D1F-5258-40A6-9BB8-1C920686E937}" presName="parTrans" presStyleLbl="bgSibTrans2D1" presStyleIdx="3" presStyleCnt="7"/>
      <dgm:spPr/>
      <dgm:t>
        <a:bodyPr/>
        <a:lstStyle/>
        <a:p>
          <a:endParaRPr lang="ru-RU"/>
        </a:p>
      </dgm:t>
    </dgm:pt>
    <dgm:pt modelId="{37A432EA-0A17-426C-BDA5-9E7EBD998A07}" type="pres">
      <dgm:prSet presAssocID="{A2C19E5F-6A78-4C16-A8C8-CDFDC874F6A1}" presName="node" presStyleLbl="node1" presStyleIdx="3" presStyleCnt="7" custScaleX="156143" custScaleY="119948" custRadScaleRad="94176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3B9FA-2081-4926-97A1-02630759136C}" type="pres">
      <dgm:prSet presAssocID="{3DA86897-227E-4266-BD56-6F017184966A}" presName="parTrans" presStyleLbl="bgSibTrans2D1" presStyleIdx="4" presStyleCnt="7"/>
      <dgm:spPr/>
      <dgm:t>
        <a:bodyPr/>
        <a:lstStyle/>
        <a:p>
          <a:endParaRPr lang="ru-RU"/>
        </a:p>
      </dgm:t>
    </dgm:pt>
    <dgm:pt modelId="{D16910E6-DC4A-4C9B-A8B5-B60DC057797E}" type="pres">
      <dgm:prSet presAssocID="{DDFA083B-014F-4163-B0A5-1C0D0DA62C5E}" presName="node" presStyleLbl="node1" presStyleIdx="4" presStyleCnt="7" custScaleX="156143" custScaleY="119948" custRadScaleRad="109016" custRadScaleInc="36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307B4-B0A0-4CF5-9AEE-E3CDF219AB03}" type="pres">
      <dgm:prSet presAssocID="{DA42187B-90B7-4374-AC07-196D234CB532}" presName="parTrans" presStyleLbl="bgSibTrans2D1" presStyleIdx="5" presStyleCnt="7"/>
      <dgm:spPr/>
      <dgm:t>
        <a:bodyPr/>
        <a:lstStyle/>
        <a:p>
          <a:endParaRPr lang="ru-RU"/>
        </a:p>
      </dgm:t>
    </dgm:pt>
    <dgm:pt modelId="{95C890F8-92DF-4607-B674-C08D43BECB76}" type="pres">
      <dgm:prSet presAssocID="{3AD2F37B-6377-4121-8C7F-4CCB519097F7}" presName="node" presStyleLbl="node1" presStyleIdx="5" presStyleCnt="7" custScaleX="156143" custScaleY="119948" custRadScaleRad="96023" custRadScaleInc="18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0A8693-C77E-4EDF-8078-1AF40C85D35D}" type="pres">
      <dgm:prSet presAssocID="{5491F6FE-633A-47F3-BFFA-278BF5C158A8}" presName="parTrans" presStyleLbl="bgSibTrans2D1" presStyleIdx="6" presStyleCnt="7"/>
      <dgm:spPr/>
      <dgm:t>
        <a:bodyPr/>
        <a:lstStyle/>
        <a:p>
          <a:endParaRPr lang="ru-RU"/>
        </a:p>
      </dgm:t>
    </dgm:pt>
    <dgm:pt modelId="{681F592D-36CD-4354-A74D-33BD59017EC7}" type="pres">
      <dgm:prSet presAssocID="{85EF015D-61E9-47E1-886A-06694F547326}" presName="node" presStyleLbl="node1" presStyleIdx="6" presStyleCnt="7" custScaleX="156143" custScaleY="119948" custRadScaleRad="99643" custRadScaleInc="7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FFBB60-94EC-4585-8763-E6B8C04EAF61}" type="presOf" srcId="{3DA86897-227E-4266-BD56-6F017184966A}" destId="{F0D3B9FA-2081-4926-97A1-02630759136C}" srcOrd="0" destOrd="0" presId="urn:microsoft.com/office/officeart/2005/8/layout/radial4"/>
    <dgm:cxn modelId="{17EC359B-2521-4C87-BF38-D9C64FC217B8}" type="presOf" srcId="{5491F6FE-633A-47F3-BFFA-278BF5C158A8}" destId="{EF0A8693-C77E-4EDF-8078-1AF40C85D35D}" srcOrd="0" destOrd="0" presId="urn:microsoft.com/office/officeart/2005/8/layout/radial4"/>
    <dgm:cxn modelId="{B578F147-3528-44DE-A4A5-F5944D2A336D}" type="presOf" srcId="{3AD2F37B-6377-4121-8C7F-4CCB519097F7}" destId="{95C890F8-92DF-4607-B674-C08D43BECB76}" srcOrd="0" destOrd="0" presId="urn:microsoft.com/office/officeart/2005/8/layout/radial4"/>
    <dgm:cxn modelId="{9E82CECB-FA11-4FBA-A975-3AB5888C3EF1}" srcId="{28A3424A-52DE-44D7-854B-CF276761393D}" destId="{A2C19E5F-6A78-4C16-A8C8-CDFDC874F6A1}" srcOrd="3" destOrd="0" parTransId="{96277D1F-5258-40A6-9BB8-1C920686E937}" sibTransId="{26B6A362-06AC-4132-AD45-48CC4623CEB2}"/>
    <dgm:cxn modelId="{C473BB21-A75B-4511-B8AE-5B7A8C80F5AF}" srcId="{A5C8E810-86D0-4E83-BF45-F69D511AAE58}" destId="{A86FD399-2F1B-46F4-A38A-F49E2E4A8C00}" srcOrd="1" destOrd="0" parTransId="{65A46BCD-3F48-4152-8962-14E3319AB9D8}" sibTransId="{AF11629C-2D24-4D14-A537-198F5D05EA42}"/>
    <dgm:cxn modelId="{4ACAC1DE-DBC8-4049-A766-5BF1AA67F383}" type="presOf" srcId="{35A3B3F0-6D7B-4B80-8B8C-330A3E64858E}" destId="{A4761B89-4B68-4D00-BE7A-B9F44643C0B5}" srcOrd="0" destOrd="0" presId="urn:microsoft.com/office/officeart/2005/8/layout/radial4"/>
    <dgm:cxn modelId="{47A60289-6AC1-451E-AFBD-B9FDB47EF331}" type="presOf" srcId="{28A3424A-52DE-44D7-854B-CF276761393D}" destId="{B1144EB2-FD5D-43F1-956C-3F35A421C38D}" srcOrd="0" destOrd="0" presId="urn:microsoft.com/office/officeart/2005/8/layout/radial4"/>
    <dgm:cxn modelId="{70B4F758-2996-4679-8A77-33659577D629}" type="presOf" srcId="{DDFA083B-014F-4163-B0A5-1C0D0DA62C5E}" destId="{D16910E6-DC4A-4C9B-A8B5-B60DC057797E}" srcOrd="0" destOrd="0" presId="urn:microsoft.com/office/officeart/2005/8/layout/radial4"/>
    <dgm:cxn modelId="{2C7024CB-D936-4BB8-A2A2-571A6F5F4E35}" type="presOf" srcId="{0499ABE5-D102-4B70-9766-25451796428E}" destId="{3A536E63-160B-4767-8AB3-9FC17ABA0675}" srcOrd="0" destOrd="0" presId="urn:microsoft.com/office/officeart/2005/8/layout/radial4"/>
    <dgm:cxn modelId="{0B4CD8EB-357F-484C-8D6E-F6F689B0380E}" srcId="{A5C8E810-86D0-4E83-BF45-F69D511AAE58}" destId="{28A3424A-52DE-44D7-854B-CF276761393D}" srcOrd="0" destOrd="0" parTransId="{787F57FE-20B8-458B-AC34-5330EC570DFD}" sibTransId="{2EB51978-2D3C-47EC-A1D2-9A927932ED26}"/>
    <dgm:cxn modelId="{3EC511E9-D392-4A83-938B-FCE558669785}" type="presOf" srcId="{E6B2AF02-1FD8-4576-8EDC-ABB1147D5F50}" destId="{CB4142EF-63E8-413F-B55E-DD00F92D2CF6}" srcOrd="0" destOrd="0" presId="urn:microsoft.com/office/officeart/2005/8/layout/radial4"/>
    <dgm:cxn modelId="{8176E8F7-20C5-42FD-8C72-C10C481D4C10}" type="presOf" srcId="{A2C19E5F-6A78-4C16-A8C8-CDFDC874F6A1}" destId="{37A432EA-0A17-426C-BDA5-9E7EBD998A07}" srcOrd="0" destOrd="0" presId="urn:microsoft.com/office/officeart/2005/8/layout/radial4"/>
    <dgm:cxn modelId="{65C5D58D-93BD-4E3C-A976-3DC7BEA9B87A}" type="presOf" srcId="{138FEB23-E47E-4E3A-856E-38117259BA05}" destId="{D7BE0E97-AA24-4BE1-A7D3-81B62933F165}" srcOrd="0" destOrd="0" presId="urn:microsoft.com/office/officeart/2005/8/layout/radial4"/>
    <dgm:cxn modelId="{BC487E1C-7A1D-40AD-8920-EA0E9C31251B}" srcId="{28A3424A-52DE-44D7-854B-CF276761393D}" destId="{85EF015D-61E9-47E1-886A-06694F547326}" srcOrd="6" destOrd="0" parTransId="{5491F6FE-633A-47F3-BFFA-278BF5C158A8}" sibTransId="{47CC73E8-F843-4F07-9C68-4E08512BFC0B}"/>
    <dgm:cxn modelId="{7BAFAFC1-E2BC-4936-A47B-B85C3727F1EA}" type="presOf" srcId="{85EF015D-61E9-47E1-886A-06694F547326}" destId="{681F592D-36CD-4354-A74D-33BD59017EC7}" srcOrd="0" destOrd="0" presId="urn:microsoft.com/office/officeart/2005/8/layout/radial4"/>
    <dgm:cxn modelId="{F5C3BD6F-B507-4894-BFBA-F0E01C0B2AB4}" type="presOf" srcId="{BAC8FB77-6B4D-472C-BAAA-A0BA26902DEB}" destId="{2EC76868-3276-4020-890C-D69900E1E5EC}" srcOrd="0" destOrd="0" presId="urn:microsoft.com/office/officeart/2005/8/layout/radial4"/>
    <dgm:cxn modelId="{7B457006-1EAB-4965-9E6E-098C37AA7CDF}" srcId="{28A3424A-52DE-44D7-854B-CF276761393D}" destId="{3AD2F37B-6377-4121-8C7F-4CCB519097F7}" srcOrd="5" destOrd="0" parTransId="{DA42187B-90B7-4374-AC07-196D234CB532}" sibTransId="{373A766F-F350-42FE-8C3F-5116EB2E221F}"/>
    <dgm:cxn modelId="{6C666E0B-A589-4604-954F-A63B36021DD1}" type="presOf" srcId="{96277D1F-5258-40A6-9BB8-1C920686E937}" destId="{A8131B63-FD6E-42C4-8F58-CF22D22B48FC}" srcOrd="0" destOrd="0" presId="urn:microsoft.com/office/officeart/2005/8/layout/radial4"/>
    <dgm:cxn modelId="{EE5E19AE-C8DE-4582-AFB8-9AF289314541}" srcId="{28A3424A-52DE-44D7-854B-CF276761393D}" destId="{3283705F-E426-4A32-B846-AAB69D170880}" srcOrd="0" destOrd="0" parTransId="{BAC8FB77-6B4D-472C-BAAA-A0BA26902DEB}" sibTransId="{84553A37-8C56-4B58-A162-73A291FAE85B}"/>
    <dgm:cxn modelId="{4D764031-922B-4B6E-9194-B187FA064FB8}" type="presOf" srcId="{DA42187B-90B7-4374-AC07-196D234CB532}" destId="{D52307B4-B0A0-4CF5-9AEE-E3CDF219AB03}" srcOrd="0" destOrd="0" presId="urn:microsoft.com/office/officeart/2005/8/layout/radial4"/>
    <dgm:cxn modelId="{5B73CE37-36CE-40AB-A3A9-941841C2F1F1}" srcId="{28A3424A-52DE-44D7-854B-CF276761393D}" destId="{DDFA083B-014F-4163-B0A5-1C0D0DA62C5E}" srcOrd="4" destOrd="0" parTransId="{3DA86897-227E-4266-BD56-6F017184966A}" sibTransId="{6FEA77BA-F26B-4B6C-B479-4C85DB110E6B}"/>
    <dgm:cxn modelId="{ACE79989-B7E9-4CA0-932A-8A529173173D}" type="presOf" srcId="{3283705F-E426-4A32-B846-AAB69D170880}" destId="{A06B4D4E-FA1F-4CC5-BA35-F0422E38C52E}" srcOrd="0" destOrd="0" presId="urn:microsoft.com/office/officeart/2005/8/layout/radial4"/>
    <dgm:cxn modelId="{2AEC8B61-696C-461E-B520-EEA10F20A6A4}" srcId="{28A3424A-52DE-44D7-854B-CF276761393D}" destId="{35A3B3F0-6D7B-4B80-8B8C-330A3E64858E}" srcOrd="2" destOrd="0" parTransId="{138FEB23-E47E-4E3A-856E-38117259BA05}" sibTransId="{B339E2B7-7F32-40CF-B690-D17C43B297B0}"/>
    <dgm:cxn modelId="{0A1C96C2-A389-47D1-919D-0022C43249C8}" srcId="{28A3424A-52DE-44D7-854B-CF276761393D}" destId="{E6B2AF02-1FD8-4576-8EDC-ABB1147D5F50}" srcOrd="1" destOrd="0" parTransId="{0499ABE5-D102-4B70-9766-25451796428E}" sibTransId="{C7442C9C-2B3D-44AC-8E1F-33DD7F22D46E}"/>
    <dgm:cxn modelId="{F0621A20-6507-4B07-8786-3C61A4A3C329}" type="presOf" srcId="{A5C8E810-86D0-4E83-BF45-F69D511AAE58}" destId="{F837FFD4-8E7C-4A91-B1B6-9011DF7C96F6}" srcOrd="0" destOrd="0" presId="urn:microsoft.com/office/officeart/2005/8/layout/radial4"/>
    <dgm:cxn modelId="{F9F49487-5DA1-4CB8-A0EA-8EDF9B7C8ECE}" type="presParOf" srcId="{F837FFD4-8E7C-4A91-B1B6-9011DF7C96F6}" destId="{B1144EB2-FD5D-43F1-956C-3F35A421C38D}" srcOrd="0" destOrd="0" presId="urn:microsoft.com/office/officeart/2005/8/layout/radial4"/>
    <dgm:cxn modelId="{BF871915-6007-448A-89A7-960ECAC5DFC7}" type="presParOf" srcId="{F837FFD4-8E7C-4A91-B1B6-9011DF7C96F6}" destId="{2EC76868-3276-4020-890C-D69900E1E5EC}" srcOrd="1" destOrd="0" presId="urn:microsoft.com/office/officeart/2005/8/layout/radial4"/>
    <dgm:cxn modelId="{833B64E9-3F72-4054-96AD-5B132E56365D}" type="presParOf" srcId="{F837FFD4-8E7C-4A91-B1B6-9011DF7C96F6}" destId="{A06B4D4E-FA1F-4CC5-BA35-F0422E38C52E}" srcOrd="2" destOrd="0" presId="urn:microsoft.com/office/officeart/2005/8/layout/radial4"/>
    <dgm:cxn modelId="{FFD16ED6-8779-4BF1-B167-5AACB3BFE9A7}" type="presParOf" srcId="{F837FFD4-8E7C-4A91-B1B6-9011DF7C96F6}" destId="{3A536E63-160B-4767-8AB3-9FC17ABA0675}" srcOrd="3" destOrd="0" presId="urn:microsoft.com/office/officeart/2005/8/layout/radial4"/>
    <dgm:cxn modelId="{21A587BF-34B7-43EA-BF6D-1B979175C34E}" type="presParOf" srcId="{F837FFD4-8E7C-4A91-B1B6-9011DF7C96F6}" destId="{CB4142EF-63E8-413F-B55E-DD00F92D2CF6}" srcOrd="4" destOrd="0" presId="urn:microsoft.com/office/officeart/2005/8/layout/radial4"/>
    <dgm:cxn modelId="{DB9BB540-A44B-4BE9-B68F-3F05A9DD4777}" type="presParOf" srcId="{F837FFD4-8E7C-4A91-B1B6-9011DF7C96F6}" destId="{D7BE0E97-AA24-4BE1-A7D3-81B62933F165}" srcOrd="5" destOrd="0" presId="urn:microsoft.com/office/officeart/2005/8/layout/radial4"/>
    <dgm:cxn modelId="{7CDF9AFD-D8B5-4CF2-93AC-F7CCFE08D76F}" type="presParOf" srcId="{F837FFD4-8E7C-4A91-B1B6-9011DF7C96F6}" destId="{A4761B89-4B68-4D00-BE7A-B9F44643C0B5}" srcOrd="6" destOrd="0" presId="urn:microsoft.com/office/officeart/2005/8/layout/radial4"/>
    <dgm:cxn modelId="{AE6654D0-4CE8-41CF-8EA9-258903C22A90}" type="presParOf" srcId="{F837FFD4-8E7C-4A91-B1B6-9011DF7C96F6}" destId="{A8131B63-FD6E-42C4-8F58-CF22D22B48FC}" srcOrd="7" destOrd="0" presId="urn:microsoft.com/office/officeart/2005/8/layout/radial4"/>
    <dgm:cxn modelId="{9D2A42D2-8792-49D4-9644-249926A27810}" type="presParOf" srcId="{F837FFD4-8E7C-4A91-B1B6-9011DF7C96F6}" destId="{37A432EA-0A17-426C-BDA5-9E7EBD998A07}" srcOrd="8" destOrd="0" presId="urn:microsoft.com/office/officeart/2005/8/layout/radial4"/>
    <dgm:cxn modelId="{A4041606-5A32-43C0-9C77-484F678D0523}" type="presParOf" srcId="{F837FFD4-8E7C-4A91-B1B6-9011DF7C96F6}" destId="{F0D3B9FA-2081-4926-97A1-02630759136C}" srcOrd="9" destOrd="0" presId="urn:microsoft.com/office/officeart/2005/8/layout/radial4"/>
    <dgm:cxn modelId="{4EDD2D6C-A5B4-42BB-8F36-93CE8D9FC50D}" type="presParOf" srcId="{F837FFD4-8E7C-4A91-B1B6-9011DF7C96F6}" destId="{D16910E6-DC4A-4C9B-A8B5-B60DC057797E}" srcOrd="10" destOrd="0" presId="urn:microsoft.com/office/officeart/2005/8/layout/radial4"/>
    <dgm:cxn modelId="{B2C92829-EC3C-448A-BCB9-0466407E7886}" type="presParOf" srcId="{F837FFD4-8E7C-4A91-B1B6-9011DF7C96F6}" destId="{D52307B4-B0A0-4CF5-9AEE-E3CDF219AB03}" srcOrd="11" destOrd="0" presId="urn:microsoft.com/office/officeart/2005/8/layout/radial4"/>
    <dgm:cxn modelId="{8094631A-03A0-4DD5-8A39-D83B435D164C}" type="presParOf" srcId="{F837FFD4-8E7C-4A91-B1B6-9011DF7C96F6}" destId="{95C890F8-92DF-4607-B674-C08D43BECB76}" srcOrd="12" destOrd="0" presId="urn:microsoft.com/office/officeart/2005/8/layout/radial4"/>
    <dgm:cxn modelId="{2DB4FCBD-D9E1-40DB-8D01-424EA311F7A8}" type="presParOf" srcId="{F837FFD4-8E7C-4A91-B1B6-9011DF7C96F6}" destId="{EF0A8693-C77E-4EDF-8078-1AF40C85D35D}" srcOrd="13" destOrd="0" presId="urn:microsoft.com/office/officeart/2005/8/layout/radial4"/>
    <dgm:cxn modelId="{4A13A7A7-62AC-4466-9E91-40869504E70F}" type="presParOf" srcId="{F837FFD4-8E7C-4A91-B1B6-9011DF7C96F6}" destId="{681F592D-36CD-4354-A74D-33BD59017EC7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7C4D0F5-B64B-45D4-91A4-22764E15EB54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DFB57A-DE1F-45F5-B809-64DDC3EA2FE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ru-RU" sz="1700" b="1" dirty="0" smtClean="0">
              <a:latin typeface="Times New Roman" pitchFamily="18" charset="0"/>
              <a:cs typeface="Times New Roman" pitchFamily="18" charset="0"/>
            </a:rPr>
            <a:t>Решение Думы города Покачи от 30.05.2018 № 33 «О предоставлении льготы по земельному налогу»</a:t>
          </a:r>
        </a:p>
        <a:p>
          <a:pPr algn="ctr"/>
          <a:r>
            <a:rPr lang="ru-RU" sz="1700" b="1" dirty="0" smtClean="0">
              <a:latin typeface="Times New Roman" pitchFamily="18" charset="0"/>
              <a:cs typeface="Times New Roman" pitchFamily="18" charset="0"/>
            </a:rPr>
            <a:t>Решение Думы города Покачи 21.11.2014 №101 «Об установлении налога на имущество физических лиц не территории города Покачи и определении налоговой базы объектов налогообложения»</a:t>
          </a:r>
          <a:endParaRPr lang="ru-RU" sz="1700" b="1" dirty="0">
            <a:latin typeface="Times New Roman" pitchFamily="18" charset="0"/>
            <a:cs typeface="Times New Roman" pitchFamily="18" charset="0"/>
          </a:endParaRPr>
        </a:p>
      </dgm:t>
    </dgm:pt>
    <dgm:pt modelId="{CEDAD40A-8050-4C14-A6D3-0AE4F55A43A4}" type="parTrans" cxnId="{5DBD194F-C278-45CC-9A10-2131413254F4}">
      <dgm:prSet/>
      <dgm:spPr/>
      <dgm:t>
        <a:bodyPr/>
        <a:lstStyle/>
        <a:p>
          <a:endParaRPr lang="ru-RU"/>
        </a:p>
      </dgm:t>
    </dgm:pt>
    <dgm:pt modelId="{04672ABE-9937-4DCF-B1C9-A1A848E17267}" type="sibTrans" cxnId="{5DBD194F-C278-45CC-9A10-2131413254F4}">
      <dgm:prSet/>
      <dgm:spPr/>
      <dgm:t>
        <a:bodyPr/>
        <a:lstStyle/>
        <a:p>
          <a:endParaRPr lang="ru-RU"/>
        </a:p>
      </dgm:t>
    </dgm:pt>
    <dgm:pt modelId="{CBE2CE89-98AC-4734-A985-8CFCD544BBF2}" type="pres">
      <dgm:prSet presAssocID="{27C4D0F5-B64B-45D4-91A4-22764E15EB5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A550A9-3BE3-424E-9D0E-5AE892094FF2}" type="pres">
      <dgm:prSet presAssocID="{55DFB57A-DE1F-45F5-B809-64DDC3EA2FEA}" presName="parentLin" presStyleCnt="0"/>
      <dgm:spPr/>
      <dgm:t>
        <a:bodyPr/>
        <a:lstStyle/>
        <a:p>
          <a:endParaRPr lang="ru-RU"/>
        </a:p>
      </dgm:t>
    </dgm:pt>
    <dgm:pt modelId="{C4D74332-0A4E-4EDB-B3E4-A089D365129E}" type="pres">
      <dgm:prSet presAssocID="{55DFB57A-DE1F-45F5-B809-64DDC3EA2FEA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5B669522-E819-42DB-A704-9C02DA7CB57E}" type="pres">
      <dgm:prSet presAssocID="{55DFB57A-DE1F-45F5-B809-64DDC3EA2FEA}" presName="parentText" presStyleLbl="node1" presStyleIdx="0" presStyleCnt="1" custScaleX="206036" custScaleY="410956" custLinFactY="-36762" custLinFactNeighborX="-3499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3BD6B-4558-4B12-A61A-CAB4BF9C98D7}" type="pres">
      <dgm:prSet presAssocID="{55DFB57A-DE1F-45F5-B809-64DDC3EA2FEA}" presName="negativeSpace" presStyleCnt="0"/>
      <dgm:spPr/>
      <dgm:t>
        <a:bodyPr/>
        <a:lstStyle/>
        <a:p>
          <a:endParaRPr lang="ru-RU"/>
        </a:p>
      </dgm:t>
    </dgm:pt>
    <dgm:pt modelId="{7483C368-19E5-42B0-9CA7-1EEE179FAC83}" type="pres">
      <dgm:prSet presAssocID="{55DFB57A-DE1F-45F5-B809-64DDC3EA2FEA}" presName="childText" presStyleLbl="conFgAcc1" presStyleIdx="0" presStyleCnt="1" custAng="261234" custFlipHor="1" custScaleX="3050" custLinFactY="-154523" custLinFactNeighborX="47490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3E0B4F-CB11-4C3D-AD9E-244F941128A9}" type="presOf" srcId="{55DFB57A-DE1F-45F5-B809-64DDC3EA2FEA}" destId="{C4D74332-0A4E-4EDB-B3E4-A089D365129E}" srcOrd="0" destOrd="0" presId="urn:microsoft.com/office/officeart/2005/8/layout/list1"/>
    <dgm:cxn modelId="{A1EE06D8-2A0E-4C46-B2EE-AEF6074E031C}" type="presOf" srcId="{55DFB57A-DE1F-45F5-B809-64DDC3EA2FEA}" destId="{5B669522-E819-42DB-A704-9C02DA7CB57E}" srcOrd="1" destOrd="0" presId="urn:microsoft.com/office/officeart/2005/8/layout/list1"/>
    <dgm:cxn modelId="{55A1A37E-D27A-49DA-BA1F-AF7D771E4830}" type="presOf" srcId="{27C4D0F5-B64B-45D4-91A4-22764E15EB54}" destId="{CBE2CE89-98AC-4734-A985-8CFCD544BBF2}" srcOrd="0" destOrd="0" presId="urn:microsoft.com/office/officeart/2005/8/layout/list1"/>
    <dgm:cxn modelId="{5DBD194F-C278-45CC-9A10-2131413254F4}" srcId="{27C4D0F5-B64B-45D4-91A4-22764E15EB54}" destId="{55DFB57A-DE1F-45F5-B809-64DDC3EA2FEA}" srcOrd="0" destOrd="0" parTransId="{CEDAD40A-8050-4C14-A6D3-0AE4F55A43A4}" sibTransId="{04672ABE-9937-4DCF-B1C9-A1A848E17267}"/>
    <dgm:cxn modelId="{1B255E13-E401-459B-8265-D852DC492050}" type="presParOf" srcId="{CBE2CE89-98AC-4734-A985-8CFCD544BBF2}" destId="{A5A550A9-3BE3-424E-9D0E-5AE892094FF2}" srcOrd="0" destOrd="0" presId="urn:microsoft.com/office/officeart/2005/8/layout/list1"/>
    <dgm:cxn modelId="{16B2A2B6-F14D-4051-8481-36EF96D1CF3E}" type="presParOf" srcId="{A5A550A9-3BE3-424E-9D0E-5AE892094FF2}" destId="{C4D74332-0A4E-4EDB-B3E4-A089D365129E}" srcOrd="0" destOrd="0" presId="urn:microsoft.com/office/officeart/2005/8/layout/list1"/>
    <dgm:cxn modelId="{ECA8BF48-E83C-4B65-AB01-8654B31F3911}" type="presParOf" srcId="{A5A550A9-3BE3-424E-9D0E-5AE892094FF2}" destId="{5B669522-E819-42DB-A704-9C02DA7CB57E}" srcOrd="1" destOrd="0" presId="urn:microsoft.com/office/officeart/2005/8/layout/list1"/>
    <dgm:cxn modelId="{BE74534F-6BB7-414A-8FD0-43314A41B332}" type="presParOf" srcId="{CBE2CE89-98AC-4734-A985-8CFCD544BBF2}" destId="{E343BD6B-4558-4B12-A61A-CAB4BF9C98D7}" srcOrd="1" destOrd="0" presId="urn:microsoft.com/office/officeart/2005/8/layout/list1"/>
    <dgm:cxn modelId="{2BD41B02-ECD2-4D13-8852-0F2CB8FB735A}" type="presParOf" srcId="{CBE2CE89-98AC-4734-A985-8CFCD544BBF2}" destId="{7483C368-19E5-42B0-9CA7-1EEE179FAC8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4671DFA-B377-4ADD-B521-AC8E82E3A6FC}" type="doc">
      <dgm:prSet loTypeId="urn:microsoft.com/office/officeart/2008/layout/VerticalCurvedList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3B247C47-3F54-4FB2-8D59-DAA752FEEB0B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сохранение установленных соотношений по уровню оплаты труда отдельных категорий работников муниципальных учреждений, попадающих под указы Президента Российской Федерации от 2012 года </a:t>
          </a:r>
          <a:endParaRPr lang="ru-RU" sz="1800" dirty="0"/>
        </a:p>
      </dgm:t>
    </dgm:pt>
    <dgm:pt modelId="{BB50ED30-CC03-4AA5-B596-D8AC71EA16D3}" type="parTrans" cxnId="{96B1C726-BCD2-4E5B-ACBB-7F862D1B8621}">
      <dgm:prSet/>
      <dgm:spPr/>
      <dgm:t>
        <a:bodyPr/>
        <a:lstStyle/>
        <a:p>
          <a:endParaRPr lang="ru-RU" sz="1600"/>
        </a:p>
      </dgm:t>
    </dgm:pt>
    <dgm:pt modelId="{C744A171-20B5-4251-BF26-C28CF4BB731F}" type="sibTrans" cxnId="{96B1C726-BCD2-4E5B-ACBB-7F862D1B8621}">
      <dgm:prSet/>
      <dgm:spPr/>
      <dgm:t>
        <a:bodyPr/>
        <a:lstStyle/>
        <a:p>
          <a:endParaRPr lang="ru-RU" sz="1600"/>
        </a:p>
      </dgm:t>
    </dgm:pt>
    <dgm:pt modelId="{6D74145E-E5AF-42A8-856F-C65088527CE2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поддержка доступа негосударственных организаций (некоммерческих, коммерческих) к предоставлению услуг в социальной сфере в городе Покачи</a:t>
          </a:r>
          <a:endParaRPr lang="ru-RU" sz="1800" dirty="0"/>
        </a:p>
      </dgm:t>
    </dgm:pt>
    <dgm:pt modelId="{CA5392ED-EF62-4991-A6DF-8BB90A2D3ADF}" type="parTrans" cxnId="{BC0F605C-3F97-4C60-889C-CB88E2B6A8E9}">
      <dgm:prSet/>
      <dgm:spPr/>
      <dgm:t>
        <a:bodyPr/>
        <a:lstStyle/>
        <a:p>
          <a:endParaRPr lang="ru-RU" sz="1600"/>
        </a:p>
      </dgm:t>
    </dgm:pt>
    <dgm:pt modelId="{AE784A79-5433-4891-B893-20BFAD691FF4}" type="sibTrans" cxnId="{BC0F605C-3F97-4C60-889C-CB88E2B6A8E9}">
      <dgm:prSet/>
      <dgm:spPr/>
      <dgm:t>
        <a:bodyPr/>
        <a:lstStyle/>
        <a:p>
          <a:endParaRPr lang="ru-RU" sz="1600"/>
        </a:p>
      </dgm:t>
    </dgm:pt>
    <dgm:pt modelId="{BFA585DC-0F0A-4E7E-A68B-F39A3792CD25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реализации основных положений Указа Президента Российской Федерации от 07.05.2018 года №204 «О национальных целях и стратегических задачах развития Российской Федерации на период до 2024 года»</a:t>
          </a:r>
          <a:endParaRPr lang="ru-RU" sz="1800" dirty="0"/>
        </a:p>
      </dgm:t>
    </dgm:pt>
    <dgm:pt modelId="{C561A34C-0023-493E-9E50-CD0A5F4EFDB2}" type="parTrans" cxnId="{47D5A355-BC8A-47B1-868A-C487CE013257}">
      <dgm:prSet/>
      <dgm:spPr/>
      <dgm:t>
        <a:bodyPr/>
        <a:lstStyle/>
        <a:p>
          <a:endParaRPr lang="ru-RU" sz="1600"/>
        </a:p>
      </dgm:t>
    </dgm:pt>
    <dgm:pt modelId="{6D17B5FC-4251-4EAF-97E3-2B1E02B64FCC}" type="sibTrans" cxnId="{47D5A355-BC8A-47B1-868A-C487CE013257}">
      <dgm:prSet/>
      <dgm:spPr/>
      <dgm:t>
        <a:bodyPr/>
        <a:lstStyle/>
        <a:p>
          <a:endParaRPr lang="ru-RU" sz="1600"/>
        </a:p>
      </dgm:t>
    </dgm:pt>
    <dgm:pt modelId="{19D68B17-62AD-46CE-BDEA-0ACD28F53368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обеспечение коммунальными услугами по теплоснабжению, водоснабжению, водоотведению, электроэнергией объектов муниципальной собственности и обращению с ТКО, с учетом роста тарифов в 2023 году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FDC4D81-DE4A-4C91-8F1D-87992E3B7DE6}" type="parTrans" cxnId="{C9AB7201-A042-4465-AC4A-05304A40E5B4}">
      <dgm:prSet/>
      <dgm:spPr/>
      <dgm:t>
        <a:bodyPr/>
        <a:lstStyle/>
        <a:p>
          <a:endParaRPr lang="ru-RU" sz="1600"/>
        </a:p>
      </dgm:t>
    </dgm:pt>
    <dgm:pt modelId="{16D8C550-CC13-4326-A82A-8813595F3CE2}" type="sibTrans" cxnId="{C9AB7201-A042-4465-AC4A-05304A40E5B4}">
      <dgm:prSet/>
      <dgm:spPr/>
      <dgm:t>
        <a:bodyPr/>
        <a:lstStyle/>
        <a:p>
          <a:endParaRPr lang="ru-RU" sz="1600"/>
        </a:p>
      </dgm:t>
    </dgm:pt>
    <dgm:pt modelId="{4510CC51-C802-441C-970C-13BCD73983FF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обеспечение расходов на оплату труда исходя из среднего показателя фактически занятых ставок; «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указники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» - исходя из среднесписочной численности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58F5A7B-2254-48EE-8540-B0E0ED41F0C7}" type="parTrans" cxnId="{A21C8758-677D-469D-81F7-5B189F2596E1}">
      <dgm:prSet/>
      <dgm:spPr/>
      <dgm:t>
        <a:bodyPr/>
        <a:lstStyle/>
        <a:p>
          <a:endParaRPr lang="ru-RU"/>
        </a:p>
      </dgm:t>
    </dgm:pt>
    <dgm:pt modelId="{A2328041-4645-441E-8CB8-4FC092F97C5E}" type="sibTrans" cxnId="{A21C8758-677D-469D-81F7-5B189F2596E1}">
      <dgm:prSet/>
      <dgm:spPr/>
      <dgm:t>
        <a:bodyPr/>
        <a:lstStyle/>
        <a:p>
          <a:endParaRPr lang="ru-RU"/>
        </a:p>
      </dgm:t>
    </dgm:pt>
    <dgm:pt modelId="{02952FA4-DCF9-4F06-872C-809FA0717E42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обеспечение индексации ФОТ на 4% с 01.10.2024 категорий работников, не попадающих под указы Президента Российской Федерации от 2012 года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2B668D65-7DA1-4102-A439-8B7F0C76E26B}" type="parTrans" cxnId="{26E802AD-18A4-4ABE-BEF6-E1D59C047CB8}">
      <dgm:prSet/>
      <dgm:spPr/>
      <dgm:t>
        <a:bodyPr/>
        <a:lstStyle/>
        <a:p>
          <a:endParaRPr lang="ru-RU"/>
        </a:p>
      </dgm:t>
    </dgm:pt>
    <dgm:pt modelId="{747603B7-F3BD-47A1-BB42-1B344C76CA0F}" type="sibTrans" cxnId="{26E802AD-18A4-4ABE-BEF6-E1D59C047CB8}">
      <dgm:prSet/>
      <dgm:spPr/>
      <dgm:t>
        <a:bodyPr/>
        <a:lstStyle/>
        <a:p>
          <a:endParaRPr lang="ru-RU"/>
        </a:p>
      </dgm:t>
    </dgm:pt>
    <dgm:pt modelId="{99126ABC-DBAA-4A22-AD00-F36988EC2416}" type="pres">
      <dgm:prSet presAssocID="{D4671DFA-B377-4ADD-B521-AC8E82E3A6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B4CEE66-17C0-4668-A4DE-D161971C6672}" type="pres">
      <dgm:prSet presAssocID="{D4671DFA-B377-4ADD-B521-AC8E82E3A6FC}" presName="Name1" presStyleCnt="0"/>
      <dgm:spPr/>
      <dgm:t>
        <a:bodyPr/>
        <a:lstStyle/>
        <a:p>
          <a:endParaRPr lang="ru-RU"/>
        </a:p>
      </dgm:t>
    </dgm:pt>
    <dgm:pt modelId="{4507705E-9C11-4658-8E7F-C4E7EB0CD758}" type="pres">
      <dgm:prSet presAssocID="{D4671DFA-B377-4ADD-B521-AC8E82E3A6FC}" presName="cycle" presStyleCnt="0"/>
      <dgm:spPr/>
      <dgm:t>
        <a:bodyPr/>
        <a:lstStyle/>
        <a:p>
          <a:endParaRPr lang="ru-RU"/>
        </a:p>
      </dgm:t>
    </dgm:pt>
    <dgm:pt modelId="{78847747-5E4B-4E07-9843-B6D257F2AE78}" type="pres">
      <dgm:prSet presAssocID="{D4671DFA-B377-4ADD-B521-AC8E82E3A6FC}" presName="srcNode" presStyleLbl="node1" presStyleIdx="0" presStyleCnt="6"/>
      <dgm:spPr/>
      <dgm:t>
        <a:bodyPr/>
        <a:lstStyle/>
        <a:p>
          <a:endParaRPr lang="ru-RU"/>
        </a:p>
      </dgm:t>
    </dgm:pt>
    <dgm:pt modelId="{3D91EF81-4143-44E7-98AE-66CD7CEB34A6}" type="pres">
      <dgm:prSet presAssocID="{D4671DFA-B377-4ADD-B521-AC8E82E3A6FC}" presName="conn" presStyleLbl="parChTrans1D2" presStyleIdx="0" presStyleCnt="1"/>
      <dgm:spPr/>
      <dgm:t>
        <a:bodyPr/>
        <a:lstStyle/>
        <a:p>
          <a:endParaRPr lang="ru-RU"/>
        </a:p>
      </dgm:t>
    </dgm:pt>
    <dgm:pt modelId="{E68AC911-38AD-438F-A2D5-B4CF088515DE}" type="pres">
      <dgm:prSet presAssocID="{D4671DFA-B377-4ADD-B521-AC8E82E3A6FC}" presName="extraNode" presStyleLbl="node1" presStyleIdx="0" presStyleCnt="6"/>
      <dgm:spPr/>
      <dgm:t>
        <a:bodyPr/>
        <a:lstStyle/>
        <a:p>
          <a:endParaRPr lang="ru-RU"/>
        </a:p>
      </dgm:t>
    </dgm:pt>
    <dgm:pt modelId="{4514E2AB-9C6C-4CF3-8892-D267A7ACD063}" type="pres">
      <dgm:prSet presAssocID="{D4671DFA-B377-4ADD-B521-AC8E82E3A6FC}" presName="dstNode" presStyleLbl="node1" presStyleIdx="0" presStyleCnt="6"/>
      <dgm:spPr/>
      <dgm:t>
        <a:bodyPr/>
        <a:lstStyle/>
        <a:p>
          <a:endParaRPr lang="ru-RU"/>
        </a:p>
      </dgm:t>
    </dgm:pt>
    <dgm:pt modelId="{93B61A48-AEA7-4D90-A833-5C87914AE99C}" type="pres">
      <dgm:prSet presAssocID="{3B247C47-3F54-4FB2-8D59-DAA752FEEB0B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D150C-60E3-490E-BCAC-436C0D8B1709}" type="pres">
      <dgm:prSet presAssocID="{3B247C47-3F54-4FB2-8D59-DAA752FEEB0B}" presName="accent_1" presStyleCnt="0"/>
      <dgm:spPr/>
      <dgm:t>
        <a:bodyPr/>
        <a:lstStyle/>
        <a:p>
          <a:endParaRPr lang="ru-RU"/>
        </a:p>
      </dgm:t>
    </dgm:pt>
    <dgm:pt modelId="{7520187D-3E73-47B7-B853-362AA5C4AF6B}" type="pres">
      <dgm:prSet presAssocID="{3B247C47-3F54-4FB2-8D59-DAA752FEEB0B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9F19FBE0-A68C-41E6-A868-399109528AE7}" type="pres">
      <dgm:prSet presAssocID="{02952FA4-DCF9-4F06-872C-809FA0717E42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A9FAFC-8654-4774-9FD8-27499A2526CD}" type="pres">
      <dgm:prSet presAssocID="{02952FA4-DCF9-4F06-872C-809FA0717E42}" presName="accent_2" presStyleCnt="0"/>
      <dgm:spPr/>
    </dgm:pt>
    <dgm:pt modelId="{64117266-D6F3-4276-841E-38D272111842}" type="pres">
      <dgm:prSet presAssocID="{02952FA4-DCF9-4F06-872C-809FA0717E42}" presName="accentRepeatNode" presStyleLbl="solidFgAcc1" presStyleIdx="1" presStyleCnt="6"/>
      <dgm:spPr/>
    </dgm:pt>
    <dgm:pt modelId="{16279C9A-1E45-4CEC-AF95-50B8FB853665}" type="pres">
      <dgm:prSet presAssocID="{4510CC51-C802-441C-970C-13BCD73983FF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F1A2C-E7F3-4BB3-8FFE-44247EB7B2F1}" type="pres">
      <dgm:prSet presAssocID="{4510CC51-C802-441C-970C-13BCD73983FF}" presName="accent_3" presStyleCnt="0"/>
      <dgm:spPr/>
    </dgm:pt>
    <dgm:pt modelId="{3DF5F377-35B1-4A8E-958E-826F6FA19E18}" type="pres">
      <dgm:prSet presAssocID="{4510CC51-C802-441C-970C-13BCD73983FF}" presName="accentRepeatNode" presStyleLbl="solidFgAcc1" presStyleIdx="2" presStyleCnt="6"/>
      <dgm:spPr/>
      <dgm:t>
        <a:bodyPr/>
        <a:lstStyle/>
        <a:p>
          <a:endParaRPr lang="ru-RU"/>
        </a:p>
      </dgm:t>
    </dgm:pt>
    <dgm:pt modelId="{0A7DB504-C489-4EE3-AF7C-DADDF8B7D9B3}" type="pres">
      <dgm:prSet presAssocID="{6D74145E-E5AF-42A8-856F-C65088527CE2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F0E12-7C34-4AA1-90C5-6832696F53BC}" type="pres">
      <dgm:prSet presAssocID="{6D74145E-E5AF-42A8-856F-C65088527CE2}" presName="accent_4" presStyleCnt="0"/>
      <dgm:spPr/>
    </dgm:pt>
    <dgm:pt modelId="{EF016EFB-C5D1-4EB7-AC07-244A3EC251EC}" type="pres">
      <dgm:prSet presAssocID="{6D74145E-E5AF-42A8-856F-C65088527CE2}" presName="accentRepeatNode" presStyleLbl="solidFgAcc1" presStyleIdx="3" presStyleCnt="6"/>
      <dgm:spPr/>
      <dgm:t>
        <a:bodyPr/>
        <a:lstStyle/>
        <a:p>
          <a:endParaRPr lang="ru-RU"/>
        </a:p>
      </dgm:t>
    </dgm:pt>
    <dgm:pt modelId="{F9D4CA28-E139-4A5D-9771-63A7E9B6D2F7}" type="pres">
      <dgm:prSet presAssocID="{BFA585DC-0F0A-4E7E-A68B-F39A3792CD25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B4099C-61BD-46CA-8CE0-D7600DC86360}" type="pres">
      <dgm:prSet presAssocID="{BFA585DC-0F0A-4E7E-A68B-F39A3792CD25}" presName="accent_5" presStyleCnt="0"/>
      <dgm:spPr/>
    </dgm:pt>
    <dgm:pt modelId="{FFD50D26-EB54-49DE-B2CC-84988D2CB4E0}" type="pres">
      <dgm:prSet presAssocID="{BFA585DC-0F0A-4E7E-A68B-F39A3792CD25}" presName="accentRepeatNode" presStyleLbl="solidFgAcc1" presStyleIdx="4" presStyleCnt="6"/>
      <dgm:spPr/>
      <dgm:t>
        <a:bodyPr/>
        <a:lstStyle/>
        <a:p>
          <a:endParaRPr lang="ru-RU"/>
        </a:p>
      </dgm:t>
    </dgm:pt>
    <dgm:pt modelId="{0BC2000F-9D96-448E-87BB-639E4FE07001}" type="pres">
      <dgm:prSet presAssocID="{19D68B17-62AD-46CE-BDEA-0ACD28F53368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3E6F7-8C1A-496F-8049-FD2DEA87DE97}" type="pres">
      <dgm:prSet presAssocID="{19D68B17-62AD-46CE-BDEA-0ACD28F53368}" presName="accent_6" presStyleCnt="0"/>
      <dgm:spPr/>
    </dgm:pt>
    <dgm:pt modelId="{D756D587-05BC-49D6-A05E-16680C1F7995}" type="pres">
      <dgm:prSet presAssocID="{19D68B17-62AD-46CE-BDEA-0ACD28F53368}" presName="accentRepeatNode" presStyleLbl="solidFgAcc1" presStyleIdx="5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47D5A355-BC8A-47B1-868A-C487CE013257}" srcId="{D4671DFA-B377-4ADD-B521-AC8E82E3A6FC}" destId="{BFA585DC-0F0A-4E7E-A68B-F39A3792CD25}" srcOrd="4" destOrd="0" parTransId="{C561A34C-0023-493E-9E50-CD0A5F4EFDB2}" sibTransId="{6D17B5FC-4251-4EAF-97E3-2B1E02B64FCC}"/>
    <dgm:cxn modelId="{BC0F605C-3F97-4C60-889C-CB88E2B6A8E9}" srcId="{D4671DFA-B377-4ADD-B521-AC8E82E3A6FC}" destId="{6D74145E-E5AF-42A8-856F-C65088527CE2}" srcOrd="3" destOrd="0" parTransId="{CA5392ED-EF62-4991-A6DF-8BB90A2D3ADF}" sibTransId="{AE784A79-5433-4891-B893-20BFAD691FF4}"/>
    <dgm:cxn modelId="{96B1C726-BCD2-4E5B-ACBB-7F862D1B8621}" srcId="{D4671DFA-B377-4ADD-B521-AC8E82E3A6FC}" destId="{3B247C47-3F54-4FB2-8D59-DAA752FEEB0B}" srcOrd="0" destOrd="0" parTransId="{BB50ED30-CC03-4AA5-B596-D8AC71EA16D3}" sibTransId="{C744A171-20B5-4251-BF26-C28CF4BB731F}"/>
    <dgm:cxn modelId="{D7AF3842-5836-4687-8B51-D492DC2CDB35}" type="presOf" srcId="{C744A171-20B5-4251-BF26-C28CF4BB731F}" destId="{3D91EF81-4143-44E7-98AE-66CD7CEB34A6}" srcOrd="0" destOrd="0" presId="urn:microsoft.com/office/officeart/2008/layout/VerticalCurvedList"/>
    <dgm:cxn modelId="{C9AB7201-A042-4465-AC4A-05304A40E5B4}" srcId="{D4671DFA-B377-4ADD-B521-AC8E82E3A6FC}" destId="{19D68B17-62AD-46CE-BDEA-0ACD28F53368}" srcOrd="5" destOrd="0" parTransId="{8FDC4D81-DE4A-4C91-8F1D-87992E3B7DE6}" sibTransId="{16D8C550-CC13-4326-A82A-8813595F3CE2}"/>
    <dgm:cxn modelId="{A21C8758-677D-469D-81F7-5B189F2596E1}" srcId="{D4671DFA-B377-4ADD-B521-AC8E82E3A6FC}" destId="{4510CC51-C802-441C-970C-13BCD73983FF}" srcOrd="2" destOrd="0" parTransId="{658F5A7B-2254-48EE-8540-B0E0ED41F0C7}" sibTransId="{A2328041-4645-441E-8CB8-4FC092F97C5E}"/>
    <dgm:cxn modelId="{FEF5BFC9-3EF4-466B-9A0E-DBB403D460F3}" type="presOf" srcId="{D4671DFA-B377-4ADD-B521-AC8E82E3A6FC}" destId="{99126ABC-DBAA-4A22-AD00-F36988EC2416}" srcOrd="0" destOrd="0" presId="urn:microsoft.com/office/officeart/2008/layout/VerticalCurvedList"/>
    <dgm:cxn modelId="{26E802AD-18A4-4ABE-BEF6-E1D59C047CB8}" srcId="{D4671DFA-B377-4ADD-B521-AC8E82E3A6FC}" destId="{02952FA4-DCF9-4F06-872C-809FA0717E42}" srcOrd="1" destOrd="0" parTransId="{2B668D65-7DA1-4102-A439-8B7F0C76E26B}" sibTransId="{747603B7-F3BD-47A1-BB42-1B344C76CA0F}"/>
    <dgm:cxn modelId="{88E3A38A-BBD3-4A45-A493-36D926DEC713}" type="presOf" srcId="{19D68B17-62AD-46CE-BDEA-0ACD28F53368}" destId="{0BC2000F-9D96-448E-87BB-639E4FE07001}" srcOrd="0" destOrd="0" presId="urn:microsoft.com/office/officeart/2008/layout/VerticalCurvedList"/>
    <dgm:cxn modelId="{637900C7-3B36-4FB4-B41B-10167EBB42C9}" type="presOf" srcId="{6D74145E-E5AF-42A8-856F-C65088527CE2}" destId="{0A7DB504-C489-4EE3-AF7C-DADDF8B7D9B3}" srcOrd="0" destOrd="0" presId="urn:microsoft.com/office/officeart/2008/layout/VerticalCurvedList"/>
    <dgm:cxn modelId="{F51F1D19-A300-47D8-B8EC-EDEB646EA82C}" type="presOf" srcId="{BFA585DC-0F0A-4E7E-A68B-F39A3792CD25}" destId="{F9D4CA28-E139-4A5D-9771-63A7E9B6D2F7}" srcOrd="0" destOrd="0" presId="urn:microsoft.com/office/officeart/2008/layout/VerticalCurvedList"/>
    <dgm:cxn modelId="{4261338C-6976-486C-87C7-0B8BCC805B72}" type="presOf" srcId="{3B247C47-3F54-4FB2-8D59-DAA752FEEB0B}" destId="{93B61A48-AEA7-4D90-A833-5C87914AE99C}" srcOrd="0" destOrd="0" presId="urn:microsoft.com/office/officeart/2008/layout/VerticalCurvedList"/>
    <dgm:cxn modelId="{AF579302-680A-496E-9CEC-38268F56E0B4}" type="presOf" srcId="{4510CC51-C802-441C-970C-13BCD73983FF}" destId="{16279C9A-1E45-4CEC-AF95-50B8FB853665}" srcOrd="0" destOrd="0" presId="urn:microsoft.com/office/officeart/2008/layout/VerticalCurvedList"/>
    <dgm:cxn modelId="{182BDE47-6260-4955-8E7F-C71F2761D060}" type="presOf" srcId="{02952FA4-DCF9-4F06-872C-809FA0717E42}" destId="{9F19FBE0-A68C-41E6-A868-399109528AE7}" srcOrd="0" destOrd="0" presId="urn:microsoft.com/office/officeart/2008/layout/VerticalCurvedList"/>
    <dgm:cxn modelId="{B28FB319-9F84-4451-88A3-F03619E90ACE}" type="presParOf" srcId="{99126ABC-DBAA-4A22-AD00-F36988EC2416}" destId="{6B4CEE66-17C0-4668-A4DE-D161971C6672}" srcOrd="0" destOrd="0" presId="urn:microsoft.com/office/officeart/2008/layout/VerticalCurvedList"/>
    <dgm:cxn modelId="{75F78A87-B611-4EB5-AB9A-ACF8DF693BCC}" type="presParOf" srcId="{6B4CEE66-17C0-4668-A4DE-D161971C6672}" destId="{4507705E-9C11-4658-8E7F-C4E7EB0CD758}" srcOrd="0" destOrd="0" presId="urn:microsoft.com/office/officeart/2008/layout/VerticalCurvedList"/>
    <dgm:cxn modelId="{6A080024-7FAD-46B0-ABB3-4877CA019A6B}" type="presParOf" srcId="{4507705E-9C11-4658-8E7F-C4E7EB0CD758}" destId="{78847747-5E4B-4E07-9843-B6D257F2AE78}" srcOrd="0" destOrd="0" presId="urn:microsoft.com/office/officeart/2008/layout/VerticalCurvedList"/>
    <dgm:cxn modelId="{A65D6046-1AF6-4E5B-8646-2DCB4AD52B7C}" type="presParOf" srcId="{4507705E-9C11-4658-8E7F-C4E7EB0CD758}" destId="{3D91EF81-4143-44E7-98AE-66CD7CEB34A6}" srcOrd="1" destOrd="0" presId="urn:microsoft.com/office/officeart/2008/layout/VerticalCurvedList"/>
    <dgm:cxn modelId="{E0ADF77D-73A1-4C76-951D-582904B7995A}" type="presParOf" srcId="{4507705E-9C11-4658-8E7F-C4E7EB0CD758}" destId="{E68AC911-38AD-438F-A2D5-B4CF088515DE}" srcOrd="2" destOrd="0" presId="urn:microsoft.com/office/officeart/2008/layout/VerticalCurvedList"/>
    <dgm:cxn modelId="{AAC2C76F-6619-404E-857B-AFEAE7A160BF}" type="presParOf" srcId="{4507705E-9C11-4658-8E7F-C4E7EB0CD758}" destId="{4514E2AB-9C6C-4CF3-8892-D267A7ACD063}" srcOrd="3" destOrd="0" presId="urn:microsoft.com/office/officeart/2008/layout/VerticalCurvedList"/>
    <dgm:cxn modelId="{6BD9422C-3A93-4A69-B9FC-64F2C1C94E2E}" type="presParOf" srcId="{6B4CEE66-17C0-4668-A4DE-D161971C6672}" destId="{93B61A48-AEA7-4D90-A833-5C87914AE99C}" srcOrd="1" destOrd="0" presId="urn:microsoft.com/office/officeart/2008/layout/VerticalCurvedList"/>
    <dgm:cxn modelId="{0DFF8F0C-F31A-49F0-A679-F5F4FA8DE56A}" type="presParOf" srcId="{6B4CEE66-17C0-4668-A4DE-D161971C6672}" destId="{AECD150C-60E3-490E-BCAC-436C0D8B1709}" srcOrd="2" destOrd="0" presId="urn:microsoft.com/office/officeart/2008/layout/VerticalCurvedList"/>
    <dgm:cxn modelId="{2F9982A2-8524-4207-B5EA-191E0A885DC1}" type="presParOf" srcId="{AECD150C-60E3-490E-BCAC-436C0D8B1709}" destId="{7520187D-3E73-47B7-B853-362AA5C4AF6B}" srcOrd="0" destOrd="0" presId="urn:microsoft.com/office/officeart/2008/layout/VerticalCurvedList"/>
    <dgm:cxn modelId="{44B56D8D-030C-4C5B-8C3A-A780FFF26FDC}" type="presParOf" srcId="{6B4CEE66-17C0-4668-A4DE-D161971C6672}" destId="{9F19FBE0-A68C-41E6-A868-399109528AE7}" srcOrd="3" destOrd="0" presId="urn:microsoft.com/office/officeart/2008/layout/VerticalCurvedList"/>
    <dgm:cxn modelId="{4D4877B9-DBD5-4AF1-9C3C-156182E9D208}" type="presParOf" srcId="{6B4CEE66-17C0-4668-A4DE-D161971C6672}" destId="{14A9FAFC-8654-4774-9FD8-27499A2526CD}" srcOrd="4" destOrd="0" presId="urn:microsoft.com/office/officeart/2008/layout/VerticalCurvedList"/>
    <dgm:cxn modelId="{3EEE6755-3701-4E3D-BC19-4775CE747A83}" type="presParOf" srcId="{14A9FAFC-8654-4774-9FD8-27499A2526CD}" destId="{64117266-D6F3-4276-841E-38D272111842}" srcOrd="0" destOrd="0" presId="urn:microsoft.com/office/officeart/2008/layout/VerticalCurvedList"/>
    <dgm:cxn modelId="{4C733682-31D6-432B-A087-6F3D45F641AC}" type="presParOf" srcId="{6B4CEE66-17C0-4668-A4DE-D161971C6672}" destId="{16279C9A-1E45-4CEC-AF95-50B8FB853665}" srcOrd="5" destOrd="0" presId="urn:microsoft.com/office/officeart/2008/layout/VerticalCurvedList"/>
    <dgm:cxn modelId="{3CFD000B-9D99-4907-82A6-3AC54C816135}" type="presParOf" srcId="{6B4CEE66-17C0-4668-A4DE-D161971C6672}" destId="{36FF1A2C-E7F3-4BB3-8FFE-44247EB7B2F1}" srcOrd="6" destOrd="0" presId="urn:microsoft.com/office/officeart/2008/layout/VerticalCurvedList"/>
    <dgm:cxn modelId="{D4FF8209-6471-4C7D-A1DD-593DB7CB4F63}" type="presParOf" srcId="{36FF1A2C-E7F3-4BB3-8FFE-44247EB7B2F1}" destId="{3DF5F377-35B1-4A8E-958E-826F6FA19E18}" srcOrd="0" destOrd="0" presId="urn:microsoft.com/office/officeart/2008/layout/VerticalCurvedList"/>
    <dgm:cxn modelId="{D2041E07-A599-4374-9E74-6B9EE893FB15}" type="presParOf" srcId="{6B4CEE66-17C0-4668-A4DE-D161971C6672}" destId="{0A7DB504-C489-4EE3-AF7C-DADDF8B7D9B3}" srcOrd="7" destOrd="0" presId="urn:microsoft.com/office/officeart/2008/layout/VerticalCurvedList"/>
    <dgm:cxn modelId="{57802702-E6B8-43DC-B217-5BF1FEA1E6E3}" type="presParOf" srcId="{6B4CEE66-17C0-4668-A4DE-D161971C6672}" destId="{DFEF0E12-7C34-4AA1-90C5-6832696F53BC}" srcOrd="8" destOrd="0" presId="urn:microsoft.com/office/officeart/2008/layout/VerticalCurvedList"/>
    <dgm:cxn modelId="{6F6DE1CA-1C88-4037-A50A-D66044693744}" type="presParOf" srcId="{DFEF0E12-7C34-4AA1-90C5-6832696F53BC}" destId="{EF016EFB-C5D1-4EB7-AC07-244A3EC251EC}" srcOrd="0" destOrd="0" presId="urn:microsoft.com/office/officeart/2008/layout/VerticalCurvedList"/>
    <dgm:cxn modelId="{CCD94C3D-895B-4CA1-AA6F-B13C242C1DF4}" type="presParOf" srcId="{6B4CEE66-17C0-4668-A4DE-D161971C6672}" destId="{F9D4CA28-E139-4A5D-9771-63A7E9B6D2F7}" srcOrd="9" destOrd="0" presId="urn:microsoft.com/office/officeart/2008/layout/VerticalCurvedList"/>
    <dgm:cxn modelId="{7156182B-5E8D-408D-8B12-A9A556E9DBC2}" type="presParOf" srcId="{6B4CEE66-17C0-4668-A4DE-D161971C6672}" destId="{90B4099C-61BD-46CA-8CE0-D7600DC86360}" srcOrd="10" destOrd="0" presId="urn:microsoft.com/office/officeart/2008/layout/VerticalCurvedList"/>
    <dgm:cxn modelId="{F09EA6CA-E626-4D38-A9AE-B2FF41C44B8F}" type="presParOf" srcId="{90B4099C-61BD-46CA-8CE0-D7600DC86360}" destId="{FFD50D26-EB54-49DE-B2CC-84988D2CB4E0}" srcOrd="0" destOrd="0" presId="urn:microsoft.com/office/officeart/2008/layout/VerticalCurvedList"/>
    <dgm:cxn modelId="{D6048605-BB12-40C5-AC37-5442BEDB50CD}" type="presParOf" srcId="{6B4CEE66-17C0-4668-A4DE-D161971C6672}" destId="{0BC2000F-9D96-448E-87BB-639E4FE07001}" srcOrd="11" destOrd="0" presId="urn:microsoft.com/office/officeart/2008/layout/VerticalCurvedList"/>
    <dgm:cxn modelId="{7FA75DBD-C701-4CC7-B640-8B5D6933F8BF}" type="presParOf" srcId="{6B4CEE66-17C0-4668-A4DE-D161971C6672}" destId="{34A3E6F7-8C1A-496F-8049-FD2DEA87DE97}" srcOrd="12" destOrd="0" presId="urn:microsoft.com/office/officeart/2008/layout/VerticalCurvedList"/>
    <dgm:cxn modelId="{7C869844-B91D-40E5-AB1A-712CFCA43F44}" type="presParOf" srcId="{34A3E6F7-8C1A-496F-8049-FD2DEA87DE97}" destId="{D756D587-05BC-49D6-A05E-16680C1F799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D7963C8-E485-4A7F-A99D-C2E1CE568337}" type="doc">
      <dgm:prSet loTypeId="urn:microsoft.com/office/officeart/2005/8/layout/lProcess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182BECA-C4F2-4B2E-BA2E-78A532F8A8B7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Инициативные проекты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9F07490-8C88-4A65-A5B7-C62F5B93DB29}" type="parTrans" cxnId="{1A377E47-A571-4B28-9E68-AC7162B39EE2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D196A225-AA47-414C-A92C-B77576F78D49}" type="sibTrans" cxnId="{1A377E47-A571-4B28-9E68-AC7162B39EE2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92ABF2B9-BF86-4148-B982-B8AAADF2F892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Реализация инициативных проектов внесенных инициаторами проектов – 800,0 тыс. руб.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F8B2EBD-009B-44C6-9972-748159631FCB}" type="parTrans" cxnId="{F54C669F-69BF-4FFB-8AFA-DE7632B87AF0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FA762D83-D717-4B97-8D31-04FD269CBCB8}" type="sibTrans" cxnId="{F54C669F-69BF-4FFB-8AFA-DE7632B87AF0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82772418-D191-407F-919B-EF3047412D47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Реализация наказов избирателей депутатам Думы города Покачи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D2DF071-4EA5-40D8-972D-5BF3626579B0}" type="parTrans" cxnId="{7CB8D23A-AC48-4A1E-B1A7-FD8A8857A648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4E6C66D5-AAFD-4363-B03D-982545705C8A}" type="sibTrans" cxnId="{7CB8D23A-AC48-4A1E-B1A7-FD8A8857A648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D678E941-09FA-4854-A42D-C0D6FE908FFE}">
      <dgm:prSet phldrT="[Текст]" custT="1"/>
      <dgm:spPr/>
      <dgm:t>
        <a:bodyPr/>
        <a:lstStyle/>
        <a:p>
          <a:pPr algn="ct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algn="ct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- Обустройство асфальтированными дорогами и пешеходными дорожками зоны индивидуальной жилой застройки 8 микрорайона города Покачи - в размере 10 000,3 тыс. руб.;</a:t>
          </a:r>
        </a:p>
        <a:p>
          <a:pPr algn="ctr"/>
          <a:r>
            <a: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Асфальтирование участка дороги в частном секторе (улицы Тихая)  - в размере 33 000,0 тыс. руб.</a:t>
          </a:r>
        </a:p>
        <a:p>
          <a:pPr algn="ctr"/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B6F338B-CF18-4F47-8CFB-F8B3068F3001}" type="parTrans" cxnId="{D3A8B782-74CD-4E98-913B-F7DE18A45824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57905223-5BBC-4AE5-AF6B-10667F540AAE}" type="sibTrans" cxnId="{D3A8B782-74CD-4E98-913B-F7DE18A45824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39D9F6F6-ABB0-46D7-B896-F43D55B625EA}" type="pres">
      <dgm:prSet presAssocID="{1D7963C8-E485-4A7F-A99D-C2E1CE56833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18005F-015A-497E-A7BE-BB861E58A208}" type="pres">
      <dgm:prSet presAssocID="{9182BECA-C4F2-4B2E-BA2E-78A532F8A8B7}" presName="compNode" presStyleCnt="0"/>
      <dgm:spPr/>
      <dgm:t>
        <a:bodyPr/>
        <a:lstStyle/>
        <a:p>
          <a:endParaRPr lang="ru-RU"/>
        </a:p>
      </dgm:t>
    </dgm:pt>
    <dgm:pt modelId="{C74C930C-BB3F-4F9F-99F4-49671DE39D95}" type="pres">
      <dgm:prSet presAssocID="{9182BECA-C4F2-4B2E-BA2E-78A532F8A8B7}" presName="aNode" presStyleLbl="bgShp" presStyleIdx="0" presStyleCnt="2" custLinFactNeighborX="480"/>
      <dgm:spPr/>
      <dgm:t>
        <a:bodyPr/>
        <a:lstStyle/>
        <a:p>
          <a:endParaRPr lang="ru-RU"/>
        </a:p>
      </dgm:t>
    </dgm:pt>
    <dgm:pt modelId="{3863C533-2C55-4177-8B58-446B7415F857}" type="pres">
      <dgm:prSet presAssocID="{9182BECA-C4F2-4B2E-BA2E-78A532F8A8B7}" presName="textNode" presStyleLbl="bgShp" presStyleIdx="0" presStyleCnt="2"/>
      <dgm:spPr/>
      <dgm:t>
        <a:bodyPr/>
        <a:lstStyle/>
        <a:p>
          <a:endParaRPr lang="ru-RU"/>
        </a:p>
      </dgm:t>
    </dgm:pt>
    <dgm:pt modelId="{C1B92524-F3F0-493D-8A4D-E122E8CDB02B}" type="pres">
      <dgm:prSet presAssocID="{9182BECA-C4F2-4B2E-BA2E-78A532F8A8B7}" presName="compChildNode" presStyleCnt="0"/>
      <dgm:spPr/>
      <dgm:t>
        <a:bodyPr/>
        <a:lstStyle/>
        <a:p>
          <a:endParaRPr lang="ru-RU"/>
        </a:p>
      </dgm:t>
    </dgm:pt>
    <dgm:pt modelId="{6EFC1AB0-B7C1-4D16-82E3-80A760B78A5E}" type="pres">
      <dgm:prSet presAssocID="{9182BECA-C4F2-4B2E-BA2E-78A532F8A8B7}" presName="theInnerList" presStyleCnt="0"/>
      <dgm:spPr/>
      <dgm:t>
        <a:bodyPr/>
        <a:lstStyle/>
        <a:p>
          <a:endParaRPr lang="ru-RU"/>
        </a:p>
      </dgm:t>
    </dgm:pt>
    <dgm:pt modelId="{F3FD8572-7FF8-4C61-B86B-D6288FA0D360}" type="pres">
      <dgm:prSet presAssocID="{92ABF2B9-BF86-4148-B982-B8AAADF2F892}" presName="childNode" presStyleLbl="node1" presStyleIdx="0" presStyleCnt="2" custScaleX="108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B6381-43A5-4CB3-A998-53D5F8EF3C15}" type="pres">
      <dgm:prSet presAssocID="{9182BECA-C4F2-4B2E-BA2E-78A532F8A8B7}" presName="aSpace" presStyleCnt="0"/>
      <dgm:spPr/>
      <dgm:t>
        <a:bodyPr/>
        <a:lstStyle/>
        <a:p>
          <a:endParaRPr lang="ru-RU"/>
        </a:p>
      </dgm:t>
    </dgm:pt>
    <dgm:pt modelId="{B1C3CCCF-83A9-4349-BEC5-45674E7A910B}" type="pres">
      <dgm:prSet presAssocID="{82772418-D191-407F-919B-EF3047412D47}" presName="compNode" presStyleCnt="0"/>
      <dgm:spPr/>
      <dgm:t>
        <a:bodyPr/>
        <a:lstStyle/>
        <a:p>
          <a:endParaRPr lang="ru-RU"/>
        </a:p>
      </dgm:t>
    </dgm:pt>
    <dgm:pt modelId="{629DD64A-5AA1-46A2-AE82-9058B3BA570A}" type="pres">
      <dgm:prSet presAssocID="{82772418-D191-407F-919B-EF3047412D47}" presName="aNode" presStyleLbl="bgShp" presStyleIdx="1" presStyleCnt="2" custLinFactNeighborX="17636" custLinFactNeighborY="-1285"/>
      <dgm:spPr/>
      <dgm:t>
        <a:bodyPr/>
        <a:lstStyle/>
        <a:p>
          <a:endParaRPr lang="ru-RU"/>
        </a:p>
      </dgm:t>
    </dgm:pt>
    <dgm:pt modelId="{D3F87F72-7451-4131-B9F5-B21D16A7F59F}" type="pres">
      <dgm:prSet presAssocID="{82772418-D191-407F-919B-EF3047412D47}" presName="textNode" presStyleLbl="bgShp" presStyleIdx="1" presStyleCnt="2"/>
      <dgm:spPr/>
      <dgm:t>
        <a:bodyPr/>
        <a:lstStyle/>
        <a:p>
          <a:endParaRPr lang="ru-RU"/>
        </a:p>
      </dgm:t>
    </dgm:pt>
    <dgm:pt modelId="{CDE3E54A-D2D2-4DFC-BAD1-4E294DFC11D0}" type="pres">
      <dgm:prSet presAssocID="{82772418-D191-407F-919B-EF3047412D47}" presName="compChildNode" presStyleCnt="0"/>
      <dgm:spPr/>
      <dgm:t>
        <a:bodyPr/>
        <a:lstStyle/>
        <a:p>
          <a:endParaRPr lang="ru-RU"/>
        </a:p>
      </dgm:t>
    </dgm:pt>
    <dgm:pt modelId="{4C73C19E-B803-43D8-8D3A-1A77745AD051}" type="pres">
      <dgm:prSet presAssocID="{82772418-D191-407F-919B-EF3047412D47}" presName="theInnerList" presStyleCnt="0"/>
      <dgm:spPr/>
      <dgm:t>
        <a:bodyPr/>
        <a:lstStyle/>
        <a:p>
          <a:endParaRPr lang="ru-RU"/>
        </a:p>
      </dgm:t>
    </dgm:pt>
    <dgm:pt modelId="{C2A187C7-E744-447B-8172-8344BAB5A67E}" type="pres">
      <dgm:prSet presAssocID="{D678E941-09FA-4854-A42D-C0D6FE908FFE}" presName="childNode" presStyleLbl="node1" presStyleIdx="1" presStyleCnt="2" custScaleX="108698" custScaleY="111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377E47-A571-4B28-9E68-AC7162B39EE2}" srcId="{1D7963C8-E485-4A7F-A99D-C2E1CE568337}" destId="{9182BECA-C4F2-4B2E-BA2E-78A532F8A8B7}" srcOrd="0" destOrd="0" parTransId="{59F07490-8C88-4A65-A5B7-C62F5B93DB29}" sibTransId="{D196A225-AA47-414C-A92C-B77576F78D49}"/>
    <dgm:cxn modelId="{20AC56B0-F5DC-4203-A970-AA5A65A8545C}" type="presOf" srcId="{82772418-D191-407F-919B-EF3047412D47}" destId="{629DD64A-5AA1-46A2-AE82-9058B3BA570A}" srcOrd="0" destOrd="0" presId="urn:microsoft.com/office/officeart/2005/8/layout/lProcess2"/>
    <dgm:cxn modelId="{3E07C4B3-8CE4-49D4-BB46-0DFDC137E16E}" type="presOf" srcId="{1D7963C8-E485-4A7F-A99D-C2E1CE568337}" destId="{39D9F6F6-ABB0-46D7-B896-F43D55B625EA}" srcOrd="0" destOrd="0" presId="urn:microsoft.com/office/officeart/2005/8/layout/lProcess2"/>
    <dgm:cxn modelId="{9AF9F0FE-FA43-44ED-B201-987EA6F43478}" type="presOf" srcId="{9182BECA-C4F2-4B2E-BA2E-78A532F8A8B7}" destId="{C74C930C-BB3F-4F9F-99F4-49671DE39D95}" srcOrd="0" destOrd="0" presId="urn:microsoft.com/office/officeart/2005/8/layout/lProcess2"/>
    <dgm:cxn modelId="{BB68C46C-F32F-44EC-9845-1BDA2ECC952F}" type="presOf" srcId="{9182BECA-C4F2-4B2E-BA2E-78A532F8A8B7}" destId="{3863C533-2C55-4177-8B58-446B7415F857}" srcOrd="1" destOrd="0" presId="urn:microsoft.com/office/officeart/2005/8/layout/lProcess2"/>
    <dgm:cxn modelId="{B633DC1C-F73E-4777-8843-D3D97FF29D86}" type="presOf" srcId="{D678E941-09FA-4854-A42D-C0D6FE908FFE}" destId="{C2A187C7-E744-447B-8172-8344BAB5A67E}" srcOrd="0" destOrd="0" presId="urn:microsoft.com/office/officeart/2005/8/layout/lProcess2"/>
    <dgm:cxn modelId="{2191D783-D667-475A-B5E8-4711360F7610}" type="presOf" srcId="{92ABF2B9-BF86-4148-B982-B8AAADF2F892}" destId="{F3FD8572-7FF8-4C61-B86B-D6288FA0D360}" srcOrd="0" destOrd="0" presId="urn:microsoft.com/office/officeart/2005/8/layout/lProcess2"/>
    <dgm:cxn modelId="{F54C669F-69BF-4FFB-8AFA-DE7632B87AF0}" srcId="{9182BECA-C4F2-4B2E-BA2E-78A532F8A8B7}" destId="{92ABF2B9-BF86-4148-B982-B8AAADF2F892}" srcOrd="0" destOrd="0" parTransId="{0F8B2EBD-009B-44C6-9972-748159631FCB}" sibTransId="{FA762D83-D717-4B97-8D31-04FD269CBCB8}"/>
    <dgm:cxn modelId="{BFFD6180-6259-4082-9F6C-54AA16F4E3A5}" type="presOf" srcId="{82772418-D191-407F-919B-EF3047412D47}" destId="{D3F87F72-7451-4131-B9F5-B21D16A7F59F}" srcOrd="1" destOrd="0" presId="urn:microsoft.com/office/officeart/2005/8/layout/lProcess2"/>
    <dgm:cxn modelId="{7CB8D23A-AC48-4A1E-B1A7-FD8A8857A648}" srcId="{1D7963C8-E485-4A7F-A99D-C2E1CE568337}" destId="{82772418-D191-407F-919B-EF3047412D47}" srcOrd="1" destOrd="0" parTransId="{2D2DF071-4EA5-40D8-972D-5BF3626579B0}" sibTransId="{4E6C66D5-AAFD-4363-B03D-982545705C8A}"/>
    <dgm:cxn modelId="{D3A8B782-74CD-4E98-913B-F7DE18A45824}" srcId="{82772418-D191-407F-919B-EF3047412D47}" destId="{D678E941-09FA-4854-A42D-C0D6FE908FFE}" srcOrd="0" destOrd="0" parTransId="{1B6F338B-CF18-4F47-8CFB-F8B3068F3001}" sibTransId="{57905223-5BBC-4AE5-AF6B-10667F540AAE}"/>
    <dgm:cxn modelId="{B36566D6-16D7-40B0-B73F-68E1311D8B21}" type="presParOf" srcId="{39D9F6F6-ABB0-46D7-B896-F43D55B625EA}" destId="{9018005F-015A-497E-A7BE-BB861E58A208}" srcOrd="0" destOrd="0" presId="urn:microsoft.com/office/officeart/2005/8/layout/lProcess2"/>
    <dgm:cxn modelId="{B0E48986-1DF3-42FE-9AFD-74A947018C25}" type="presParOf" srcId="{9018005F-015A-497E-A7BE-BB861E58A208}" destId="{C74C930C-BB3F-4F9F-99F4-49671DE39D95}" srcOrd="0" destOrd="0" presId="urn:microsoft.com/office/officeart/2005/8/layout/lProcess2"/>
    <dgm:cxn modelId="{0FF6187A-DB22-4439-8E79-BDDC2B752E85}" type="presParOf" srcId="{9018005F-015A-497E-A7BE-BB861E58A208}" destId="{3863C533-2C55-4177-8B58-446B7415F857}" srcOrd="1" destOrd="0" presId="urn:microsoft.com/office/officeart/2005/8/layout/lProcess2"/>
    <dgm:cxn modelId="{FC2EFFC0-4DF6-4EA2-B7F9-CF4DABB2CA38}" type="presParOf" srcId="{9018005F-015A-497E-A7BE-BB861E58A208}" destId="{C1B92524-F3F0-493D-8A4D-E122E8CDB02B}" srcOrd="2" destOrd="0" presId="urn:microsoft.com/office/officeart/2005/8/layout/lProcess2"/>
    <dgm:cxn modelId="{C2312189-6685-4330-8B63-B38FC50105EF}" type="presParOf" srcId="{C1B92524-F3F0-493D-8A4D-E122E8CDB02B}" destId="{6EFC1AB0-B7C1-4D16-82E3-80A760B78A5E}" srcOrd="0" destOrd="0" presId="urn:microsoft.com/office/officeart/2005/8/layout/lProcess2"/>
    <dgm:cxn modelId="{DFC6B663-1A9F-4E95-85CD-D07A4A25BB3A}" type="presParOf" srcId="{6EFC1AB0-B7C1-4D16-82E3-80A760B78A5E}" destId="{F3FD8572-7FF8-4C61-B86B-D6288FA0D360}" srcOrd="0" destOrd="0" presId="urn:microsoft.com/office/officeart/2005/8/layout/lProcess2"/>
    <dgm:cxn modelId="{B5ED21FC-C9A2-40F5-815B-F387DCDEA568}" type="presParOf" srcId="{39D9F6F6-ABB0-46D7-B896-F43D55B625EA}" destId="{6D4B6381-43A5-4CB3-A998-53D5F8EF3C15}" srcOrd="1" destOrd="0" presId="urn:microsoft.com/office/officeart/2005/8/layout/lProcess2"/>
    <dgm:cxn modelId="{DFF4EDDB-BE0A-4B3D-AFE6-7F16896CF864}" type="presParOf" srcId="{39D9F6F6-ABB0-46D7-B896-F43D55B625EA}" destId="{B1C3CCCF-83A9-4349-BEC5-45674E7A910B}" srcOrd="2" destOrd="0" presId="urn:microsoft.com/office/officeart/2005/8/layout/lProcess2"/>
    <dgm:cxn modelId="{ACA49F0A-5E21-420A-A804-76E5914E3D3A}" type="presParOf" srcId="{B1C3CCCF-83A9-4349-BEC5-45674E7A910B}" destId="{629DD64A-5AA1-46A2-AE82-9058B3BA570A}" srcOrd="0" destOrd="0" presId="urn:microsoft.com/office/officeart/2005/8/layout/lProcess2"/>
    <dgm:cxn modelId="{2CDF73E6-EEA2-49E7-B9E7-71D176DCB17F}" type="presParOf" srcId="{B1C3CCCF-83A9-4349-BEC5-45674E7A910B}" destId="{D3F87F72-7451-4131-B9F5-B21D16A7F59F}" srcOrd="1" destOrd="0" presId="urn:microsoft.com/office/officeart/2005/8/layout/lProcess2"/>
    <dgm:cxn modelId="{52FCE7E9-58EF-4B29-9116-9F5CA50F46BE}" type="presParOf" srcId="{B1C3CCCF-83A9-4349-BEC5-45674E7A910B}" destId="{CDE3E54A-D2D2-4DFC-BAD1-4E294DFC11D0}" srcOrd="2" destOrd="0" presId="urn:microsoft.com/office/officeart/2005/8/layout/lProcess2"/>
    <dgm:cxn modelId="{CF5569EE-CCDE-4A80-85F0-E27617DEC56E}" type="presParOf" srcId="{CDE3E54A-D2D2-4DFC-BAD1-4E294DFC11D0}" destId="{4C73C19E-B803-43D8-8D3A-1A77745AD051}" srcOrd="0" destOrd="0" presId="urn:microsoft.com/office/officeart/2005/8/layout/lProcess2"/>
    <dgm:cxn modelId="{E8024B16-82A1-4063-8AF1-E12FEC891AC9}" type="presParOf" srcId="{4C73C19E-B803-43D8-8D3A-1A77745AD051}" destId="{C2A187C7-E744-447B-8172-8344BAB5A67E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4FD6BA1-9927-4F09-A860-74DDB3AA9726}" type="doc">
      <dgm:prSet loTypeId="urn:microsoft.com/office/officeart/2005/8/layout/lProcess3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F61A965-EF47-4922-A89A-1F89E52912E3}">
      <dgm:prSet phldrT="[Текст]"/>
      <dgm:spPr/>
      <dgm:t>
        <a:bodyPr/>
        <a:lstStyle/>
        <a:p>
          <a:pPr rtl="0"/>
          <a:r>
            <a:rPr lang="ru-RU" u="none" strike="noStrike" dirty="0" smtClean="0">
              <a:effectLst/>
              <a:latin typeface="Times New Roman" pitchFamily="18" charset="0"/>
              <a:cs typeface="Times New Roman" pitchFamily="18" charset="0"/>
            </a:rPr>
            <a:t>в сфере физкультуры и спорта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D266C1-23BA-4C7B-A3FE-62A89982A8B4}" type="parTrans" cxnId="{5FE88E93-7D25-4522-9F44-208D04BFDEC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AA1740-0FA3-482C-AAF5-7D50C26A61EC}" type="sibTrans" cxnId="{5FE88E93-7D25-4522-9F44-208D04BFDEC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241265-FCE1-4ED4-9DE0-DDD12DE4C3B5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год – </a:t>
          </a:r>
          <a:r>
            <a:rPr lang="ru-RU" sz="1600" b="0" i="0" u="none" strike="noStrik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167 194,8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CAFA70-AB16-4C31-9D0E-CE3A656FE97D}" type="parTrans" cxnId="{C135243F-70EA-40FD-B828-B2994BA9F6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95920A-C59C-4BD3-9122-901376170703}" type="sibTrans" cxnId="{C135243F-70EA-40FD-B828-B2994BA9F6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2C6B01-85F6-4E12-881F-E52E249EF2AE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 год – </a:t>
          </a:r>
          <a:r>
            <a:rPr lang="ru-RU" sz="1600" b="0" i="0" u="none" strike="noStrik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137 317,0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16C018-1C06-4535-A4C3-7C52BE322E6D}" type="parTrans" cxnId="{09EC4D08-B55F-419F-8609-45E32E35DF7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BC7A15-E7E1-4214-829F-1B12874FC3EF}" type="sibTrans" cxnId="{09EC4D08-B55F-419F-8609-45E32E35DF7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B9A903-DB42-44BD-A9EE-6D42133A4FF0}">
      <dgm:prSet phldrT="[Текст]"/>
      <dgm:spPr/>
      <dgm:t>
        <a:bodyPr/>
        <a:lstStyle/>
        <a:p>
          <a:pPr rtl="0"/>
          <a:r>
            <a:rPr lang="ru-RU" u="none" strike="noStrike" dirty="0" smtClean="0">
              <a:effectLst/>
              <a:latin typeface="Times New Roman" pitchFamily="18" charset="0"/>
              <a:cs typeface="Times New Roman" pitchFamily="18" charset="0"/>
            </a:rPr>
            <a:t>в сфере образования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A23741-A769-4C34-9D18-720C4A5BA380}" type="parTrans" cxnId="{077D6DBE-E5BF-4131-8A03-CBA2F3958AE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7D2B10-167D-4382-895F-A2195DDF172B}" type="sibTrans" cxnId="{077D6DBE-E5BF-4131-8A03-CBA2F3958AE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E8C56D-F456-4B96-947B-ED2EE31A2ECB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год – </a:t>
          </a:r>
          <a:r>
            <a:rPr lang="ru-RU" sz="1600" b="0" i="0" u="none" strike="noStrike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851 177,7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3D3A95-308E-446E-AB98-95AAD29B102C}" type="parTrans" cxnId="{0A706406-C148-4298-B0AF-BA117258C63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53BACC-B868-470C-8620-51881C7D82AE}" type="sibTrans" cxnId="{0A706406-C148-4298-B0AF-BA117258C63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C0FC0A-5B7F-43B2-8892-558E49C32A2B}">
      <dgm:prSet phldrT="[Текст]"/>
      <dgm:spPr/>
      <dgm:t>
        <a:bodyPr/>
        <a:lstStyle/>
        <a:p>
          <a:pPr rtl="0"/>
          <a:r>
            <a:rPr lang="ru-RU" u="none" strike="noStrike" dirty="0" smtClean="0">
              <a:effectLst/>
              <a:latin typeface="Times New Roman" pitchFamily="18" charset="0"/>
              <a:cs typeface="Times New Roman" pitchFamily="18" charset="0"/>
            </a:rPr>
            <a:t>в сфере обеспечения жильем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54F54E-61A7-482F-B63F-544786D8B8BD}" type="parTrans" cxnId="{4529937A-708F-4428-BB56-D78BC9448D7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178C8B-2D69-431C-9824-BACE3E422C87}" type="sibTrans" cxnId="{4529937A-708F-4428-BB56-D78BC9448D7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58D3D0-9A8B-4756-807A-C35DADED1920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год – 8 768,7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3AC62A-CABF-4828-AEAD-5ACA8E92ECEC}" type="parTrans" cxnId="{19D934C3-E222-46A9-B598-13F120825E3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3C08F4-A8F2-4A1D-AADE-25F4FC1632B6}" type="sibTrans" cxnId="{19D934C3-E222-46A9-B598-13F120825E3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33FE7A-64AC-46A9-A398-6B7494179BA9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2026 год – </a:t>
          </a:r>
          <a:r>
            <a:rPr lang="ru-RU" sz="1600" b="0" i="0" u="none" strike="noStrik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124 358,1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7F82D7-10DF-4A08-9FE5-1A1F4C6CF74D}" type="parTrans" cxnId="{0E501521-6E1F-4450-A5E8-2E39E93A12A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25EDE9-5926-4599-B3CA-477CED027894}" type="sibTrans" cxnId="{0E501521-6E1F-4450-A5E8-2E39E93A12A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6DF1B0-1E3C-469F-B3A7-FA6324BD8F10}">
      <dgm:prSet/>
      <dgm:spPr/>
      <dgm:t>
        <a:bodyPr/>
        <a:lstStyle/>
        <a:p>
          <a:pPr rtl="0"/>
          <a:r>
            <a:rPr lang="ru-RU" u="none" strike="noStrike" dirty="0" smtClean="0">
              <a:effectLst/>
              <a:latin typeface="Times New Roman" pitchFamily="18" charset="0"/>
              <a:cs typeface="Times New Roman" pitchFamily="18" charset="0"/>
            </a:rPr>
            <a:t>в сфере содействия трудоустройству граждан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1A114A-E631-4E77-8D4E-DB7B2CAA67DC}" type="parTrans" cxnId="{4043AFC6-6F91-4520-A38A-BC64567ECAC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E19E61-8AE5-402A-AC15-BF843AE05335}" type="sibTrans" cxnId="{4043AFC6-6F91-4520-A38A-BC64567ECAC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6EF9FC-0B77-4589-85D6-20EE8AFAB59A}">
      <dgm:prSet/>
      <dgm:spPr/>
      <dgm:t>
        <a:bodyPr/>
        <a:lstStyle/>
        <a:p>
          <a:pPr rtl="0"/>
          <a:r>
            <a:rPr lang="ru-RU" u="none" strike="noStrike" dirty="0" smtClean="0">
              <a:effectLst/>
              <a:latin typeface="Times New Roman" pitchFamily="18" charset="0"/>
              <a:cs typeface="Times New Roman" pitchFamily="18" charset="0"/>
            </a:rPr>
            <a:t>в сфере культуры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78B377-7969-4645-93EA-CFF3C4E8F335}" type="parTrans" cxnId="{243CE21C-30F7-408B-8BCB-4DE279A2390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CDE7C1-7B1C-4047-BED5-C647A874895F}" type="sibTrans" cxnId="{243CE21C-30F7-408B-8BCB-4DE279A2390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823138-1886-44C2-9448-7F3CA8621ACC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доступности маломобильным группам населения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496269-B423-42CA-B050-91D94471F0EB}" type="parTrans" cxnId="{AF676503-90EB-4497-B6C1-36A359C95AA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D4EF09-63A1-49E4-AA79-DC3F4949FC55}" type="sibTrans" cxnId="{AF676503-90EB-4497-B6C1-36A359C95AA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EDBD6F-C9EC-4FE4-B5EA-5C9DFC949F62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год – </a:t>
          </a:r>
          <a:r>
            <a:rPr lang="ru-RU" sz="1600" b="0" i="0" u="none" strike="noStrik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143 573,5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FFF7AE-528F-4EB8-80C1-B17697455C58}" type="parTrans" cxnId="{CF3F41BD-1175-46E7-9C4B-CAFC0927512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6317FF-D91E-4EBA-8CBD-58818E784CE4}" type="sibTrans" cxnId="{CF3F41BD-1175-46E7-9C4B-CAFC0927512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3EC9D0-187F-479B-973E-501C6FC031F1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год – </a:t>
          </a:r>
          <a:r>
            <a:rPr lang="ru-RU" sz="1600" b="0" i="0" u="none" strike="noStrik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159,2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CF45D5-713D-4F82-9EB3-77DBA0CCB535}" type="parTrans" cxnId="{37065753-F7B7-4F35-8FFB-F51AE3D56C5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643A7E-2A55-4036-B416-75C3CAB0DCA0}" type="sibTrans" cxnId="{37065753-F7B7-4F35-8FFB-F51AE3D56C5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B109BC-2376-4639-8BB2-2BC38A62CE42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год – </a:t>
          </a:r>
          <a:r>
            <a:rPr lang="ru-RU" sz="1600" b="0" i="0" u="none" strike="noStrik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4 132,5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7CA305-74E3-4292-9D9D-B294746CFC59}" type="parTrans" cxnId="{41F913F1-B32D-4E01-8815-8E40E1BC7BC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47C0C-2A8E-404F-95A6-63617AC71510}" type="sibTrans" cxnId="{41F913F1-B32D-4E01-8815-8E40E1BC7BC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DAF8C9-303F-4E3A-853D-5B1CBC9C6C69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 год – 909 787,0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471D63-636F-4A18-B8EA-406B4E63680C}" type="parTrans" cxnId="{8ED9C581-52E7-4899-B3EE-868F1734E75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6DFA71-6672-4816-B585-575290E46A54}" type="sibTrans" cxnId="{8ED9C581-52E7-4899-B3EE-868F1734E75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FCDC38-23AF-4890-8E65-B7BD698958DF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2026 год – </a:t>
          </a:r>
          <a:r>
            <a:rPr lang="ru-RU" sz="1600" b="0" i="0" u="none" strike="noStrik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868 554,6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66BFAA-269C-4370-A8E0-C2BC765FB11D}" type="parTrans" cxnId="{FA54D888-1A11-49CE-A268-481461509DE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94D720-68E3-467B-BFA5-856A7446CFBB}" type="sibTrans" cxnId="{FA54D888-1A11-49CE-A268-481461509DE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34C89F-1064-432C-9602-69FF590FDCAB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 год – </a:t>
          </a:r>
          <a:r>
            <a:rPr lang="ru-RU" sz="1600" b="0" i="0" u="none" strike="noStrik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12 417,7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BF3C18-1CE8-447E-B8BD-D6E15ED72AA7}" type="parTrans" cxnId="{792481C9-1AC2-4D44-9E58-0DBE46507AA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B3A35F-EFFB-48F3-9F4B-ADDD335D9DF2}" type="sibTrans" cxnId="{792481C9-1AC2-4D44-9E58-0DBE46507AA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0E87BB-F7A8-47A9-8A53-D196F0EA327C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2026 год – 13 593,8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1436D9-AEFA-4B36-8FB3-BB98A62A37F5}" type="parTrans" cxnId="{C5673E39-DF9C-4BA9-8B6C-8CF9D9F5DFD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91065A-5455-4C6C-AE37-9C3B223F7E9E}" type="sibTrans" cxnId="{C5673E39-DF9C-4BA9-8B6C-8CF9D9F5DFD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6350A7-8261-4BFD-B395-7DDF8283D13A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 год – </a:t>
          </a:r>
          <a:r>
            <a:rPr lang="ru-RU" sz="1600" b="0" i="0" u="none" strike="noStrik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128 498,3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654CBC-981C-4833-A110-7D24B0D32CD0}" type="parTrans" cxnId="{D45B529C-2558-4CF5-9A0C-8313E8A2B80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CB21D5-72B8-4E50-AAF6-1369E11B9613}" type="sibTrans" cxnId="{D45B529C-2558-4CF5-9A0C-8313E8A2B80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894522-18EE-420F-A070-BA2BD2788FE2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2026 год – 125 563,1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877D45-9913-4663-AF3C-EFDE45204573}" type="parTrans" cxnId="{33E11D9E-1DE4-4AE4-981E-B98C10840F3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950EB0-37FE-4D28-9C66-5CFFFC54BD7B}" type="sibTrans" cxnId="{33E11D9E-1DE4-4AE4-981E-B98C10840F3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3730C2-A059-40CF-A8ED-A020C19C99F7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 год – </a:t>
          </a:r>
          <a:r>
            <a:rPr lang="ru-RU" sz="1600" b="0" i="0" u="none" strike="noStrik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155,4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8C1804-16D3-472E-9D9B-FF353E4B3334}" type="parTrans" cxnId="{58B05517-D750-43D0-BA00-23F83784FC5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2092D6-66CA-4C28-B35E-C8A85796B1B5}" type="sibTrans" cxnId="{58B05517-D750-43D0-BA00-23F83784FC5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A8E608-C622-46AF-BD46-D9AB88E0CDA4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2026 год – 151,9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244EEF-80E0-4169-8C27-2FF7870A5E00}" type="parTrans" cxnId="{E0E99888-B693-41F1-9B62-62E8CAAB372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39C04C-9E3B-4F27-B944-AB2068E066EE}" type="sibTrans" cxnId="{E0E99888-B693-41F1-9B62-62E8CAAB372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763A27-B5B1-4953-A019-33A49C82B438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 год – </a:t>
          </a:r>
          <a:r>
            <a:rPr lang="ru-RU" sz="1600" b="0" i="0" u="none" strike="noStrik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4 179,1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F21E5F-7624-4963-97E6-AD6348065FB4}" type="parTrans" cxnId="{1457E56C-3E9E-44E4-8DE8-DEF614BA113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84B393-3D23-40A0-98AA-10302E244E3D}" type="sibTrans" cxnId="{1457E56C-3E9E-44E4-8DE8-DEF614BA113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C3EF6B-6E5B-4A12-8E72-94598FBEA9FD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2026 год – 4 245,8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DCC2CD-286F-4654-AFBB-762AC76107BB}" type="parTrans" cxnId="{1BEDC3F6-7271-4C4A-A59F-881213EAE66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BA3663-10C4-4518-8300-90CCE81EDB93}" type="sibTrans" cxnId="{1BEDC3F6-7271-4C4A-A59F-881213EAE66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183FC9-CAFB-438F-AF91-55849832A4A3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083FCF-C228-4788-BE75-E1FA968E00ED}" type="parTrans" cxnId="{7E4B6880-A576-4745-AF83-96D74497B83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247592-99C6-4EBE-8AF0-1490BDD82216}" type="sibTrans" cxnId="{7E4B6880-A576-4745-AF83-96D74497B83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7BE983-A0CB-4446-AE83-C02011C9A262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год – </a:t>
          </a:r>
          <a:r>
            <a:rPr lang="ru-RU" sz="1600" b="0" i="0" u="none" strike="noStrik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1 175 006,4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64FDA6-BE64-4B7C-98EE-FA2FDA5CD305}" type="parTrans" cxnId="{64DE6D74-EFA7-4178-9AB4-A0A76048A45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9F793C-C711-4DC1-9A21-94441FDDA951}" type="sibTrans" cxnId="{64DE6D74-EFA7-4178-9AB4-A0A76048A45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70C195-D227-4A1E-956A-7729DEB6AA37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 год – 1 192 354,5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E4C236-CAC1-4C06-9E2E-AF2CCC5A8605}" type="parTrans" cxnId="{9407F3BF-92EA-4805-B3CD-4F15621029A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700275-6158-4AFC-B6BF-753D4D98612E}" type="sibTrans" cxnId="{9407F3BF-92EA-4805-B3CD-4F15621029A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3EE74-9D6E-4EB9-862A-B80E06E41B97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2026 год – 1 136 467,3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56BEEC-83BA-4600-8E1C-2822EB6C790F}" type="parTrans" cxnId="{0433AEA5-6BD9-46F5-AA68-8CB480550E4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2B0B08-9F92-410B-B134-24A29367420F}" type="sibTrans" cxnId="{0433AEA5-6BD9-46F5-AA68-8CB480550E4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90F8D6-DD16-484B-9D09-504F137CC535}" type="pres">
      <dgm:prSet presAssocID="{F4FD6BA1-9927-4F09-A860-74DDB3AA972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5BC919B-9553-497C-BFDA-C46C4940669D}" type="pres">
      <dgm:prSet presAssocID="{CF61A965-EF47-4922-A89A-1F89E52912E3}" presName="horFlow" presStyleCnt="0"/>
      <dgm:spPr/>
      <dgm:t>
        <a:bodyPr/>
        <a:lstStyle/>
        <a:p>
          <a:endParaRPr lang="ru-RU"/>
        </a:p>
      </dgm:t>
    </dgm:pt>
    <dgm:pt modelId="{31C41C19-D854-447E-8F41-79BBC44C6978}" type="pres">
      <dgm:prSet presAssocID="{CF61A965-EF47-4922-A89A-1F89E52912E3}" presName="bigChev" presStyleLbl="node1" presStyleIdx="0" presStyleCnt="7" custScaleX="332172"/>
      <dgm:spPr/>
      <dgm:t>
        <a:bodyPr/>
        <a:lstStyle/>
        <a:p>
          <a:endParaRPr lang="ru-RU"/>
        </a:p>
      </dgm:t>
    </dgm:pt>
    <dgm:pt modelId="{4F5F556A-ECCF-4526-AF16-9E35528CC30E}" type="pres">
      <dgm:prSet presAssocID="{67CAFA70-AB16-4C31-9D0E-CE3A656FE97D}" presName="parTrans" presStyleCnt="0"/>
      <dgm:spPr/>
      <dgm:t>
        <a:bodyPr/>
        <a:lstStyle/>
        <a:p>
          <a:endParaRPr lang="ru-RU"/>
        </a:p>
      </dgm:t>
    </dgm:pt>
    <dgm:pt modelId="{9C84CB8B-6FC8-4EDF-A6E4-2D3CE6C5A37D}" type="pres">
      <dgm:prSet presAssocID="{D6241265-FCE1-4ED4-9DE0-DDD12DE4C3B5}" presName="node" presStyleLbl="alignAccFollowNode1" presStyleIdx="0" presStyleCnt="21" custScaleX="204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1FA3A-2896-4463-BFDF-42C80C2FC97F}" type="pres">
      <dgm:prSet presAssocID="{9995920A-C59C-4BD3-9122-901376170703}" presName="sibTrans" presStyleCnt="0"/>
      <dgm:spPr/>
      <dgm:t>
        <a:bodyPr/>
        <a:lstStyle/>
        <a:p>
          <a:endParaRPr lang="ru-RU"/>
        </a:p>
      </dgm:t>
    </dgm:pt>
    <dgm:pt modelId="{85234BEE-A0D1-429C-B8EF-CD5E853966CC}" type="pres">
      <dgm:prSet presAssocID="{CE2C6B01-85F6-4E12-881F-E52E249EF2AE}" presName="node" presStyleLbl="alignAccFollowNode1" presStyleIdx="1" presStyleCnt="21" custScaleX="187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909F5-8ED2-4DBD-9416-B69593AE3145}" type="pres">
      <dgm:prSet presAssocID="{B0BC7A15-E7E1-4214-829F-1B12874FC3EF}" presName="sibTrans" presStyleCnt="0"/>
      <dgm:spPr/>
      <dgm:t>
        <a:bodyPr/>
        <a:lstStyle/>
        <a:p>
          <a:endParaRPr lang="ru-RU"/>
        </a:p>
      </dgm:t>
    </dgm:pt>
    <dgm:pt modelId="{86E75079-AC31-4025-B8CC-AE09B23A7D22}" type="pres">
      <dgm:prSet presAssocID="{CB33FE7A-64AC-46A9-A398-6B7494179BA9}" presName="node" presStyleLbl="alignAccFollowNode1" presStyleIdx="2" presStyleCnt="21" custScaleX="196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5556F9-92B6-415D-98EC-6C7EAE05277B}" type="pres">
      <dgm:prSet presAssocID="{CF61A965-EF47-4922-A89A-1F89E52912E3}" presName="vSp" presStyleCnt="0"/>
      <dgm:spPr/>
      <dgm:t>
        <a:bodyPr/>
        <a:lstStyle/>
        <a:p>
          <a:endParaRPr lang="ru-RU"/>
        </a:p>
      </dgm:t>
    </dgm:pt>
    <dgm:pt modelId="{B8F861F9-5032-4439-A01F-F65A233167EA}" type="pres">
      <dgm:prSet presAssocID="{26B9A903-DB42-44BD-A9EE-6D42133A4FF0}" presName="horFlow" presStyleCnt="0"/>
      <dgm:spPr/>
      <dgm:t>
        <a:bodyPr/>
        <a:lstStyle/>
        <a:p>
          <a:endParaRPr lang="ru-RU"/>
        </a:p>
      </dgm:t>
    </dgm:pt>
    <dgm:pt modelId="{7E35F8FF-E51C-449D-BF1B-B430F963A04B}" type="pres">
      <dgm:prSet presAssocID="{26B9A903-DB42-44BD-A9EE-6D42133A4FF0}" presName="bigChev" presStyleLbl="node1" presStyleIdx="1" presStyleCnt="7" custScaleX="331726"/>
      <dgm:spPr/>
      <dgm:t>
        <a:bodyPr/>
        <a:lstStyle/>
        <a:p>
          <a:endParaRPr lang="ru-RU"/>
        </a:p>
      </dgm:t>
    </dgm:pt>
    <dgm:pt modelId="{A6DF792A-8F62-45BF-AB9E-182B45A6667A}" type="pres">
      <dgm:prSet presAssocID="{663D3A95-308E-446E-AB98-95AAD29B102C}" presName="parTrans" presStyleCnt="0"/>
      <dgm:spPr/>
      <dgm:t>
        <a:bodyPr/>
        <a:lstStyle/>
        <a:p>
          <a:endParaRPr lang="ru-RU"/>
        </a:p>
      </dgm:t>
    </dgm:pt>
    <dgm:pt modelId="{5B460DBC-ED02-4565-BB8B-62CAAA4DF7D5}" type="pres">
      <dgm:prSet presAssocID="{7BE8C56D-F456-4B96-947B-ED2EE31A2ECB}" presName="node" presStyleLbl="alignAccFollowNode1" presStyleIdx="3" presStyleCnt="21" custScaleX="211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476F6-F323-411F-881B-E32AD1CFF39C}" type="pres">
      <dgm:prSet presAssocID="{1153BACC-B868-470C-8620-51881C7D82AE}" presName="sibTrans" presStyleCnt="0"/>
      <dgm:spPr/>
      <dgm:t>
        <a:bodyPr/>
        <a:lstStyle/>
        <a:p>
          <a:endParaRPr lang="ru-RU"/>
        </a:p>
      </dgm:t>
    </dgm:pt>
    <dgm:pt modelId="{2E9BB3C7-0F41-4750-8873-BFD75ECECB17}" type="pres">
      <dgm:prSet presAssocID="{DFDAF8C9-303F-4E3A-853D-5B1CBC9C6C69}" presName="node" presStyleLbl="alignAccFollowNode1" presStyleIdx="4" presStyleCnt="21" custScaleX="182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D9A7C5-DC68-4C80-9AC4-82B832771AB5}" type="pres">
      <dgm:prSet presAssocID="{946DFA71-6672-4816-B585-575290E46A54}" presName="sibTrans" presStyleCnt="0"/>
      <dgm:spPr/>
      <dgm:t>
        <a:bodyPr/>
        <a:lstStyle/>
        <a:p>
          <a:endParaRPr lang="ru-RU"/>
        </a:p>
      </dgm:t>
    </dgm:pt>
    <dgm:pt modelId="{2503C302-3AC8-43AE-8BC0-D98B0F826F58}" type="pres">
      <dgm:prSet presAssocID="{04FCDC38-23AF-4890-8E65-B7BD698958DF}" presName="node" presStyleLbl="alignAccFollowNode1" presStyleIdx="5" presStyleCnt="21" custScaleX="186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68A51B-9E31-407C-BC83-8B1976B29256}" type="pres">
      <dgm:prSet presAssocID="{26B9A903-DB42-44BD-A9EE-6D42133A4FF0}" presName="vSp" presStyleCnt="0"/>
      <dgm:spPr/>
      <dgm:t>
        <a:bodyPr/>
        <a:lstStyle/>
        <a:p>
          <a:endParaRPr lang="ru-RU"/>
        </a:p>
      </dgm:t>
    </dgm:pt>
    <dgm:pt modelId="{1CBD2CDA-1A9E-4BCE-83B0-9587A4016DA5}" type="pres">
      <dgm:prSet presAssocID="{BDC0FC0A-5B7F-43B2-8892-558E49C32A2B}" presName="horFlow" presStyleCnt="0"/>
      <dgm:spPr/>
      <dgm:t>
        <a:bodyPr/>
        <a:lstStyle/>
        <a:p>
          <a:endParaRPr lang="ru-RU"/>
        </a:p>
      </dgm:t>
    </dgm:pt>
    <dgm:pt modelId="{DF6C119F-FE64-4573-82CD-602DAEF8C263}" type="pres">
      <dgm:prSet presAssocID="{BDC0FC0A-5B7F-43B2-8892-558E49C32A2B}" presName="bigChev" presStyleLbl="node1" presStyleIdx="2" presStyleCnt="7" custScaleX="331726"/>
      <dgm:spPr/>
      <dgm:t>
        <a:bodyPr/>
        <a:lstStyle/>
        <a:p>
          <a:endParaRPr lang="ru-RU"/>
        </a:p>
      </dgm:t>
    </dgm:pt>
    <dgm:pt modelId="{DF7E8E9F-EED6-443A-BB7A-B3938AB69088}" type="pres">
      <dgm:prSet presAssocID="{053AC62A-CABF-4828-AEAD-5ACA8E92ECEC}" presName="parTrans" presStyleCnt="0"/>
      <dgm:spPr/>
      <dgm:t>
        <a:bodyPr/>
        <a:lstStyle/>
        <a:p>
          <a:endParaRPr lang="ru-RU"/>
        </a:p>
      </dgm:t>
    </dgm:pt>
    <dgm:pt modelId="{538B1C6A-5EA6-418A-85A7-D8B23DEB63C3}" type="pres">
      <dgm:prSet presAssocID="{9A58D3D0-9A8B-4756-807A-C35DADED1920}" presName="node" presStyleLbl="alignAccFollowNode1" presStyleIdx="6" presStyleCnt="21" custScaleX="213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1C2DD6-300B-4DA1-B76A-F3D4A33974EC}" type="pres">
      <dgm:prSet presAssocID="{A73C08F4-A8F2-4A1D-AADE-25F4FC1632B6}" presName="sibTrans" presStyleCnt="0"/>
      <dgm:spPr/>
      <dgm:t>
        <a:bodyPr/>
        <a:lstStyle/>
        <a:p>
          <a:endParaRPr lang="ru-RU"/>
        </a:p>
      </dgm:t>
    </dgm:pt>
    <dgm:pt modelId="{D7D08062-8C8A-49A8-BA83-1B1528399460}" type="pres">
      <dgm:prSet presAssocID="{2934C89F-1064-432C-9602-69FF590FDCAB}" presName="node" presStyleLbl="alignAccFollowNode1" presStyleIdx="7" presStyleCnt="21" custScaleX="178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8F07A-5EF3-4C5A-A600-C02F870892CD}" type="pres">
      <dgm:prSet presAssocID="{0FB3A35F-EFFB-48F3-9F4B-ADDD335D9DF2}" presName="sibTrans" presStyleCnt="0"/>
      <dgm:spPr/>
      <dgm:t>
        <a:bodyPr/>
        <a:lstStyle/>
        <a:p>
          <a:endParaRPr lang="ru-RU"/>
        </a:p>
      </dgm:t>
    </dgm:pt>
    <dgm:pt modelId="{5D77807B-226F-4B0C-AD63-FA1107FBCB2A}" type="pres">
      <dgm:prSet presAssocID="{F80E87BB-F7A8-47A9-8A53-D196F0EA327C}" presName="node" presStyleLbl="alignAccFollowNode1" presStyleIdx="8" presStyleCnt="21" custScaleX="186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1554CC-0103-45E9-8CDA-AA04A29F8DA3}" type="pres">
      <dgm:prSet presAssocID="{BDC0FC0A-5B7F-43B2-8892-558E49C32A2B}" presName="vSp" presStyleCnt="0"/>
      <dgm:spPr/>
      <dgm:t>
        <a:bodyPr/>
        <a:lstStyle/>
        <a:p>
          <a:endParaRPr lang="ru-RU"/>
        </a:p>
      </dgm:t>
    </dgm:pt>
    <dgm:pt modelId="{4D9B4378-D2B9-4E6B-B6B8-825C8248FE0D}" type="pres">
      <dgm:prSet presAssocID="{0E6EF9FC-0B77-4589-85D6-20EE8AFAB59A}" presName="horFlow" presStyleCnt="0"/>
      <dgm:spPr/>
      <dgm:t>
        <a:bodyPr/>
        <a:lstStyle/>
        <a:p>
          <a:endParaRPr lang="ru-RU"/>
        </a:p>
      </dgm:t>
    </dgm:pt>
    <dgm:pt modelId="{20275F9B-A398-4BB5-A428-C181579B7C54}" type="pres">
      <dgm:prSet presAssocID="{0E6EF9FC-0B77-4589-85D6-20EE8AFAB59A}" presName="bigChev" presStyleLbl="node1" presStyleIdx="3" presStyleCnt="7" custScaleX="331726"/>
      <dgm:spPr/>
      <dgm:t>
        <a:bodyPr/>
        <a:lstStyle/>
        <a:p>
          <a:endParaRPr lang="ru-RU"/>
        </a:p>
      </dgm:t>
    </dgm:pt>
    <dgm:pt modelId="{7B146092-4B82-4D4B-86AE-F4712C9FD011}" type="pres">
      <dgm:prSet presAssocID="{99FFF7AE-528F-4EB8-80C1-B17697455C58}" presName="parTrans" presStyleCnt="0"/>
      <dgm:spPr/>
      <dgm:t>
        <a:bodyPr/>
        <a:lstStyle/>
        <a:p>
          <a:endParaRPr lang="ru-RU"/>
        </a:p>
      </dgm:t>
    </dgm:pt>
    <dgm:pt modelId="{6C83AD98-5377-4D15-A1FF-04E74F0A69BA}" type="pres">
      <dgm:prSet presAssocID="{B6EDBD6F-C9EC-4FE4-B5EA-5C9DFC949F62}" presName="node" presStyleLbl="alignAccFollowNode1" presStyleIdx="9" presStyleCnt="21" custScaleX="212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9699FE-D5B6-4E37-93E1-85D36311A68F}" type="pres">
      <dgm:prSet presAssocID="{4A6317FF-D91E-4EBA-8CBD-58818E784CE4}" presName="sibTrans" presStyleCnt="0"/>
      <dgm:spPr/>
      <dgm:t>
        <a:bodyPr/>
        <a:lstStyle/>
        <a:p>
          <a:endParaRPr lang="ru-RU"/>
        </a:p>
      </dgm:t>
    </dgm:pt>
    <dgm:pt modelId="{2D813A06-3E45-4029-ADB5-1F2E653C0E47}" type="pres">
      <dgm:prSet presAssocID="{A56350A7-8261-4BFD-B395-7DDF8283D13A}" presName="node" presStyleLbl="alignAccFollowNode1" presStyleIdx="10" presStyleCnt="21" custScaleX="188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B2A4C-628A-42E9-9FA8-453C35D0768A}" type="pres">
      <dgm:prSet presAssocID="{E7CB21D5-72B8-4E50-AAF6-1369E11B9613}" presName="sibTrans" presStyleCnt="0"/>
      <dgm:spPr/>
      <dgm:t>
        <a:bodyPr/>
        <a:lstStyle/>
        <a:p>
          <a:endParaRPr lang="ru-RU"/>
        </a:p>
      </dgm:t>
    </dgm:pt>
    <dgm:pt modelId="{0946C548-5E05-4823-8520-7015BCC1BB3B}" type="pres">
      <dgm:prSet presAssocID="{8E894522-18EE-420F-A070-BA2BD2788FE2}" presName="node" presStyleLbl="alignAccFollowNode1" presStyleIdx="11" presStyleCnt="21" custScaleX="185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EBD89-B44E-4620-BB2F-4DBF2A9EC704}" type="pres">
      <dgm:prSet presAssocID="{0E6EF9FC-0B77-4589-85D6-20EE8AFAB59A}" presName="vSp" presStyleCnt="0"/>
      <dgm:spPr/>
      <dgm:t>
        <a:bodyPr/>
        <a:lstStyle/>
        <a:p>
          <a:endParaRPr lang="ru-RU"/>
        </a:p>
      </dgm:t>
    </dgm:pt>
    <dgm:pt modelId="{A225C2A0-6810-4A79-BE75-A5176FEEEDE5}" type="pres">
      <dgm:prSet presAssocID="{CB823138-1886-44C2-9448-7F3CA8621ACC}" presName="horFlow" presStyleCnt="0"/>
      <dgm:spPr/>
      <dgm:t>
        <a:bodyPr/>
        <a:lstStyle/>
        <a:p>
          <a:endParaRPr lang="ru-RU"/>
        </a:p>
      </dgm:t>
    </dgm:pt>
    <dgm:pt modelId="{D9943FED-9F61-42A9-A479-23B8A98AAEBE}" type="pres">
      <dgm:prSet presAssocID="{CB823138-1886-44C2-9448-7F3CA8621ACC}" presName="bigChev" presStyleLbl="node1" presStyleIdx="4" presStyleCnt="7" custScaleX="337112"/>
      <dgm:spPr/>
      <dgm:t>
        <a:bodyPr/>
        <a:lstStyle/>
        <a:p>
          <a:endParaRPr lang="ru-RU"/>
        </a:p>
      </dgm:t>
    </dgm:pt>
    <dgm:pt modelId="{19B1AC9D-26DF-44D6-B519-3D2D40A92835}" type="pres">
      <dgm:prSet presAssocID="{D9CF45D5-713D-4F82-9EB3-77DBA0CCB535}" presName="parTrans" presStyleCnt="0"/>
      <dgm:spPr/>
      <dgm:t>
        <a:bodyPr/>
        <a:lstStyle/>
        <a:p>
          <a:endParaRPr lang="ru-RU"/>
        </a:p>
      </dgm:t>
    </dgm:pt>
    <dgm:pt modelId="{E71426CE-643C-4353-8F23-72D1F222214D}" type="pres">
      <dgm:prSet presAssocID="{C93EC9D0-187F-479B-973E-501C6FC031F1}" presName="node" presStyleLbl="alignAccFollowNode1" presStyleIdx="12" presStyleCnt="21" custScaleX="2084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502914-55FF-40CE-9280-E84A01408706}" type="pres">
      <dgm:prSet presAssocID="{38643A7E-2A55-4036-B416-75C3CAB0DCA0}" presName="sibTrans" presStyleCnt="0"/>
      <dgm:spPr/>
      <dgm:t>
        <a:bodyPr/>
        <a:lstStyle/>
        <a:p>
          <a:endParaRPr lang="ru-RU"/>
        </a:p>
      </dgm:t>
    </dgm:pt>
    <dgm:pt modelId="{6AFEAB95-6704-4DDA-B600-92F8470B677C}" type="pres">
      <dgm:prSet presAssocID="{733730C2-A059-40CF-A8ED-A020C19C99F7}" presName="node" presStyleLbl="alignAccFollowNode1" presStyleIdx="13" presStyleCnt="21" custScaleX="185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B269B-29F2-4FC1-9963-3DAE304578C6}" type="pres">
      <dgm:prSet presAssocID="{612092D6-66CA-4C28-B35E-C8A85796B1B5}" presName="sibTrans" presStyleCnt="0"/>
      <dgm:spPr/>
      <dgm:t>
        <a:bodyPr/>
        <a:lstStyle/>
        <a:p>
          <a:endParaRPr lang="ru-RU"/>
        </a:p>
      </dgm:t>
    </dgm:pt>
    <dgm:pt modelId="{BEE4C2F2-F5DF-4CB1-905F-C34F271E03BD}" type="pres">
      <dgm:prSet presAssocID="{24A8E608-C622-46AF-BD46-D9AB88E0CDA4}" presName="node" presStyleLbl="alignAccFollowNode1" presStyleIdx="14" presStyleCnt="21" custScaleX="184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66B30-CB68-49B3-B080-60F2C7BC63C2}" type="pres">
      <dgm:prSet presAssocID="{CB823138-1886-44C2-9448-7F3CA8621ACC}" presName="vSp" presStyleCnt="0"/>
      <dgm:spPr/>
      <dgm:t>
        <a:bodyPr/>
        <a:lstStyle/>
        <a:p>
          <a:endParaRPr lang="ru-RU"/>
        </a:p>
      </dgm:t>
    </dgm:pt>
    <dgm:pt modelId="{FB46EE5B-8C9D-438B-AE3A-0A6AEC2D341E}" type="pres">
      <dgm:prSet presAssocID="{346DF1B0-1E3C-469F-B3A7-FA6324BD8F10}" presName="horFlow" presStyleCnt="0"/>
      <dgm:spPr/>
      <dgm:t>
        <a:bodyPr/>
        <a:lstStyle/>
        <a:p>
          <a:endParaRPr lang="ru-RU"/>
        </a:p>
      </dgm:t>
    </dgm:pt>
    <dgm:pt modelId="{A072D45A-2831-4F42-9804-6E8821FF1687}" type="pres">
      <dgm:prSet presAssocID="{346DF1B0-1E3C-469F-B3A7-FA6324BD8F10}" presName="bigChev" presStyleLbl="node1" presStyleIdx="5" presStyleCnt="7" custScaleX="343318"/>
      <dgm:spPr/>
      <dgm:t>
        <a:bodyPr/>
        <a:lstStyle/>
        <a:p>
          <a:endParaRPr lang="ru-RU"/>
        </a:p>
      </dgm:t>
    </dgm:pt>
    <dgm:pt modelId="{3138C6B6-DA2D-4F40-9E36-2F3DB82C0F70}" type="pres">
      <dgm:prSet presAssocID="{5C7CA305-74E3-4292-9D9D-B294746CFC59}" presName="parTrans" presStyleCnt="0"/>
      <dgm:spPr/>
      <dgm:t>
        <a:bodyPr/>
        <a:lstStyle/>
        <a:p>
          <a:endParaRPr lang="ru-RU"/>
        </a:p>
      </dgm:t>
    </dgm:pt>
    <dgm:pt modelId="{4792F75F-5D0A-4665-9B74-F2712766C85A}" type="pres">
      <dgm:prSet presAssocID="{C2B109BC-2376-4639-8BB2-2BC38A62CE42}" presName="node" presStyleLbl="alignAccFollowNode1" presStyleIdx="15" presStyleCnt="21" custScaleX="202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19EAF-117C-443A-A906-C947C96AF806}" type="pres">
      <dgm:prSet presAssocID="{5C647C0C-2A8E-404F-95A6-63617AC71510}" presName="sibTrans" presStyleCnt="0"/>
      <dgm:spPr/>
      <dgm:t>
        <a:bodyPr/>
        <a:lstStyle/>
        <a:p>
          <a:endParaRPr lang="ru-RU"/>
        </a:p>
      </dgm:t>
    </dgm:pt>
    <dgm:pt modelId="{46DD2BAF-FC8E-4796-8A50-295EB5E88080}" type="pres">
      <dgm:prSet presAssocID="{8B763A27-B5B1-4953-A019-33A49C82B438}" presName="node" presStyleLbl="alignAccFollowNode1" presStyleIdx="16" presStyleCnt="21" custScaleX="189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D349D-0479-4FE2-9942-1E1A3891F7E2}" type="pres">
      <dgm:prSet presAssocID="{AA84B393-3D23-40A0-98AA-10302E244E3D}" presName="sibTrans" presStyleCnt="0"/>
      <dgm:spPr/>
      <dgm:t>
        <a:bodyPr/>
        <a:lstStyle/>
        <a:p>
          <a:endParaRPr lang="ru-RU"/>
        </a:p>
      </dgm:t>
    </dgm:pt>
    <dgm:pt modelId="{45C01569-2F4C-472A-911F-A8F06C6C6F93}" type="pres">
      <dgm:prSet presAssocID="{5AC3EF6B-6E5B-4A12-8E72-94598FBEA9FD}" presName="node" presStyleLbl="alignAccFollowNode1" presStyleIdx="17" presStyleCnt="21" custScaleX="176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F92028-2408-4757-BF79-91131CEBBA1F}" type="pres">
      <dgm:prSet presAssocID="{346DF1B0-1E3C-469F-B3A7-FA6324BD8F10}" presName="vSp" presStyleCnt="0"/>
      <dgm:spPr/>
      <dgm:t>
        <a:bodyPr/>
        <a:lstStyle/>
        <a:p>
          <a:endParaRPr lang="ru-RU"/>
        </a:p>
      </dgm:t>
    </dgm:pt>
    <dgm:pt modelId="{95301B10-128B-4B5F-891B-3B449D72E87A}" type="pres">
      <dgm:prSet presAssocID="{1F183FC9-CAFB-438F-AF91-55849832A4A3}" presName="horFlow" presStyleCnt="0"/>
      <dgm:spPr/>
      <dgm:t>
        <a:bodyPr/>
        <a:lstStyle/>
        <a:p>
          <a:endParaRPr lang="ru-RU"/>
        </a:p>
      </dgm:t>
    </dgm:pt>
    <dgm:pt modelId="{84C2DA72-1B08-4A76-BF81-1E02C3D63355}" type="pres">
      <dgm:prSet presAssocID="{1F183FC9-CAFB-438F-AF91-55849832A4A3}" presName="bigChev" presStyleLbl="node1" presStyleIdx="6" presStyleCnt="7" custScaleX="315351"/>
      <dgm:spPr/>
      <dgm:t>
        <a:bodyPr/>
        <a:lstStyle/>
        <a:p>
          <a:endParaRPr lang="ru-RU"/>
        </a:p>
      </dgm:t>
    </dgm:pt>
    <dgm:pt modelId="{C04F57D8-35B2-4964-96EC-E566E092EB21}" type="pres">
      <dgm:prSet presAssocID="{8064FDA6-BE64-4B7C-98EE-FA2FDA5CD305}" presName="parTrans" presStyleCnt="0"/>
      <dgm:spPr/>
      <dgm:t>
        <a:bodyPr/>
        <a:lstStyle/>
        <a:p>
          <a:endParaRPr lang="ru-RU"/>
        </a:p>
      </dgm:t>
    </dgm:pt>
    <dgm:pt modelId="{9DAC6C54-517A-449E-B531-1FC317135ADC}" type="pres">
      <dgm:prSet presAssocID="{937BE983-A0CB-4446-AE83-C02011C9A262}" presName="node" presStyleLbl="alignAccFollowNode1" presStyleIdx="18" presStyleCnt="21" custScaleX="204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54569D-7369-41AC-9282-FE0427CCF9A0}" type="pres">
      <dgm:prSet presAssocID="{429F793C-C711-4DC1-9A21-94441FDDA951}" presName="sibTrans" presStyleCnt="0"/>
      <dgm:spPr/>
      <dgm:t>
        <a:bodyPr/>
        <a:lstStyle/>
        <a:p>
          <a:endParaRPr lang="ru-RU"/>
        </a:p>
      </dgm:t>
    </dgm:pt>
    <dgm:pt modelId="{91E5E92F-44FD-43B6-A08D-30743740836B}" type="pres">
      <dgm:prSet presAssocID="{B870C195-D227-4A1E-956A-7729DEB6AA37}" presName="node" presStyleLbl="alignAccFollowNode1" presStyleIdx="19" presStyleCnt="21" custScaleX="203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570CCF-43F2-41DF-B9F9-1C0480A4F64D}" type="pres">
      <dgm:prSet presAssocID="{92700275-6158-4AFC-B6BF-753D4D98612E}" presName="sibTrans" presStyleCnt="0"/>
      <dgm:spPr/>
      <dgm:t>
        <a:bodyPr/>
        <a:lstStyle/>
        <a:p>
          <a:endParaRPr lang="ru-RU"/>
        </a:p>
      </dgm:t>
    </dgm:pt>
    <dgm:pt modelId="{D94A7F81-321B-4D5F-B7F8-5800053BB95B}" type="pres">
      <dgm:prSet presAssocID="{26D3EE74-9D6E-4EB9-862A-B80E06E41B97}" presName="node" presStyleLbl="alignAccFollowNode1" presStyleIdx="20" presStyleCnt="21" custScaleX="199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BCFB34-F0DB-44E1-B2F0-2FC33CB8519E}" type="presOf" srcId="{CF61A965-EF47-4922-A89A-1F89E52912E3}" destId="{31C41C19-D854-447E-8F41-79BBC44C6978}" srcOrd="0" destOrd="0" presId="urn:microsoft.com/office/officeart/2005/8/layout/lProcess3"/>
    <dgm:cxn modelId="{21C44BD1-CBFA-43B3-97EE-FB98BEC6C574}" type="presOf" srcId="{CE2C6B01-85F6-4E12-881F-E52E249EF2AE}" destId="{85234BEE-A0D1-429C-B8EF-CD5E853966CC}" srcOrd="0" destOrd="0" presId="urn:microsoft.com/office/officeart/2005/8/layout/lProcess3"/>
    <dgm:cxn modelId="{D45B529C-2558-4CF5-9A0C-8313E8A2B806}" srcId="{0E6EF9FC-0B77-4589-85D6-20EE8AFAB59A}" destId="{A56350A7-8261-4BFD-B395-7DDF8283D13A}" srcOrd="1" destOrd="0" parTransId="{68654CBC-981C-4833-A110-7D24B0D32CD0}" sibTransId="{E7CB21D5-72B8-4E50-AAF6-1369E11B9613}"/>
    <dgm:cxn modelId="{19D934C3-E222-46A9-B598-13F120825E38}" srcId="{BDC0FC0A-5B7F-43B2-8892-558E49C32A2B}" destId="{9A58D3D0-9A8B-4756-807A-C35DADED1920}" srcOrd="0" destOrd="0" parTransId="{053AC62A-CABF-4828-AEAD-5ACA8E92ECEC}" sibTransId="{A73C08F4-A8F2-4A1D-AADE-25F4FC1632B6}"/>
    <dgm:cxn modelId="{ABE839ED-37EA-41D2-BE78-1B7102F64386}" type="presOf" srcId="{9A58D3D0-9A8B-4756-807A-C35DADED1920}" destId="{538B1C6A-5EA6-418A-85A7-D8B23DEB63C3}" srcOrd="0" destOrd="0" presId="urn:microsoft.com/office/officeart/2005/8/layout/lProcess3"/>
    <dgm:cxn modelId="{33E11D9E-1DE4-4AE4-981E-B98C10840F34}" srcId="{0E6EF9FC-0B77-4589-85D6-20EE8AFAB59A}" destId="{8E894522-18EE-420F-A070-BA2BD2788FE2}" srcOrd="2" destOrd="0" parTransId="{73877D45-9913-4663-AF3C-EFDE45204573}" sibTransId="{93950EB0-37FE-4D28-9C66-5CFFFC54BD7B}"/>
    <dgm:cxn modelId="{BC70A709-A3F7-4D10-8576-7EFAB8882604}" type="presOf" srcId="{7BE8C56D-F456-4B96-947B-ED2EE31A2ECB}" destId="{5B460DBC-ED02-4565-BB8B-62CAAA4DF7D5}" srcOrd="0" destOrd="0" presId="urn:microsoft.com/office/officeart/2005/8/layout/lProcess3"/>
    <dgm:cxn modelId="{8EEBDF48-6BA4-49B1-A63E-5878B2789B63}" type="presOf" srcId="{B6EDBD6F-C9EC-4FE4-B5EA-5C9DFC949F62}" destId="{6C83AD98-5377-4D15-A1FF-04E74F0A69BA}" srcOrd="0" destOrd="0" presId="urn:microsoft.com/office/officeart/2005/8/layout/lProcess3"/>
    <dgm:cxn modelId="{9407F3BF-92EA-4805-B3CD-4F15621029AB}" srcId="{1F183FC9-CAFB-438F-AF91-55849832A4A3}" destId="{B870C195-D227-4A1E-956A-7729DEB6AA37}" srcOrd="1" destOrd="0" parTransId="{00E4C236-CAC1-4C06-9E2E-AF2CCC5A8605}" sibTransId="{92700275-6158-4AFC-B6BF-753D4D98612E}"/>
    <dgm:cxn modelId="{CF3F41BD-1175-46E7-9C4B-CAFC09275122}" srcId="{0E6EF9FC-0B77-4589-85D6-20EE8AFAB59A}" destId="{B6EDBD6F-C9EC-4FE4-B5EA-5C9DFC949F62}" srcOrd="0" destOrd="0" parTransId="{99FFF7AE-528F-4EB8-80C1-B17697455C58}" sibTransId="{4A6317FF-D91E-4EBA-8CBD-58818E784CE4}"/>
    <dgm:cxn modelId="{C25A36F6-BCDE-4741-99CB-821A7E540493}" type="presOf" srcId="{A56350A7-8261-4BFD-B395-7DDF8283D13A}" destId="{2D813A06-3E45-4029-ADB5-1F2E653C0E47}" srcOrd="0" destOrd="0" presId="urn:microsoft.com/office/officeart/2005/8/layout/lProcess3"/>
    <dgm:cxn modelId="{8ED9C581-52E7-4899-B3EE-868F1734E75F}" srcId="{26B9A903-DB42-44BD-A9EE-6D42133A4FF0}" destId="{DFDAF8C9-303F-4E3A-853D-5B1CBC9C6C69}" srcOrd="1" destOrd="0" parTransId="{36471D63-636F-4A18-B8EA-406B4E63680C}" sibTransId="{946DFA71-6672-4816-B585-575290E46A54}"/>
    <dgm:cxn modelId="{243CE21C-30F7-408B-8BCB-4DE279A23908}" srcId="{F4FD6BA1-9927-4F09-A860-74DDB3AA9726}" destId="{0E6EF9FC-0B77-4589-85D6-20EE8AFAB59A}" srcOrd="3" destOrd="0" parTransId="{FD78B377-7969-4645-93EA-CFF3C4E8F335}" sibTransId="{30CDE7C1-7B1C-4047-BED5-C647A874895F}"/>
    <dgm:cxn modelId="{E0E99888-B693-41F1-9B62-62E8CAAB3728}" srcId="{CB823138-1886-44C2-9448-7F3CA8621ACC}" destId="{24A8E608-C622-46AF-BD46-D9AB88E0CDA4}" srcOrd="2" destOrd="0" parTransId="{4B244EEF-80E0-4169-8C27-2FF7870A5E00}" sibTransId="{EB39C04C-9E3B-4F27-B944-AB2068E066EE}"/>
    <dgm:cxn modelId="{5899CBF7-0B84-4F17-BFCC-F6F3F0D092AE}" type="presOf" srcId="{346DF1B0-1E3C-469F-B3A7-FA6324BD8F10}" destId="{A072D45A-2831-4F42-9804-6E8821FF1687}" srcOrd="0" destOrd="0" presId="urn:microsoft.com/office/officeart/2005/8/layout/lProcess3"/>
    <dgm:cxn modelId="{9C3CFE80-CF85-41E7-9CA1-142803CC32EB}" type="presOf" srcId="{733730C2-A059-40CF-A8ED-A020C19C99F7}" destId="{6AFEAB95-6704-4DDA-B600-92F8470B677C}" srcOrd="0" destOrd="0" presId="urn:microsoft.com/office/officeart/2005/8/layout/lProcess3"/>
    <dgm:cxn modelId="{ADC9E441-B8BC-4E97-94BB-1B5904D6B959}" type="presOf" srcId="{D6241265-FCE1-4ED4-9DE0-DDD12DE4C3B5}" destId="{9C84CB8B-6FC8-4EDF-A6E4-2D3CE6C5A37D}" srcOrd="0" destOrd="0" presId="urn:microsoft.com/office/officeart/2005/8/layout/lProcess3"/>
    <dgm:cxn modelId="{09EC4D08-B55F-419F-8609-45E32E35DF7D}" srcId="{CF61A965-EF47-4922-A89A-1F89E52912E3}" destId="{CE2C6B01-85F6-4E12-881F-E52E249EF2AE}" srcOrd="1" destOrd="0" parTransId="{8516C018-1C06-4535-A4C3-7C52BE322E6D}" sibTransId="{B0BC7A15-E7E1-4214-829F-1B12874FC3EF}"/>
    <dgm:cxn modelId="{C1C73407-5FB0-4FED-874B-6FC595D5A110}" type="presOf" srcId="{04FCDC38-23AF-4890-8E65-B7BD698958DF}" destId="{2503C302-3AC8-43AE-8BC0-D98B0F826F58}" srcOrd="0" destOrd="0" presId="urn:microsoft.com/office/officeart/2005/8/layout/lProcess3"/>
    <dgm:cxn modelId="{F5B4D0E3-E949-4817-B8A4-0810A9594B48}" type="presOf" srcId="{C93EC9D0-187F-479B-973E-501C6FC031F1}" destId="{E71426CE-643C-4353-8F23-72D1F222214D}" srcOrd="0" destOrd="0" presId="urn:microsoft.com/office/officeart/2005/8/layout/lProcess3"/>
    <dgm:cxn modelId="{862537B8-B776-412D-8281-70F6E1592EDD}" type="presOf" srcId="{DFDAF8C9-303F-4E3A-853D-5B1CBC9C6C69}" destId="{2E9BB3C7-0F41-4750-8873-BFD75ECECB17}" srcOrd="0" destOrd="0" presId="urn:microsoft.com/office/officeart/2005/8/layout/lProcess3"/>
    <dgm:cxn modelId="{0433AEA5-6BD9-46F5-AA68-8CB480550E4C}" srcId="{1F183FC9-CAFB-438F-AF91-55849832A4A3}" destId="{26D3EE74-9D6E-4EB9-862A-B80E06E41B97}" srcOrd="2" destOrd="0" parTransId="{2B56BEEC-83BA-4600-8E1C-2822EB6C790F}" sibTransId="{B82B0B08-9F92-410B-B134-24A29367420F}"/>
    <dgm:cxn modelId="{0E501521-6E1F-4450-A5E8-2E39E93A12A0}" srcId="{CF61A965-EF47-4922-A89A-1F89E52912E3}" destId="{CB33FE7A-64AC-46A9-A398-6B7494179BA9}" srcOrd="2" destOrd="0" parTransId="{E17F82D7-10DF-4A08-9FE5-1A1F4C6CF74D}" sibTransId="{9F25EDE9-5926-4599-B3CA-477CED027894}"/>
    <dgm:cxn modelId="{8C856275-00EC-44D0-ABBB-EE085F61B620}" type="presOf" srcId="{937BE983-A0CB-4446-AE83-C02011C9A262}" destId="{9DAC6C54-517A-449E-B531-1FC317135ADC}" srcOrd="0" destOrd="0" presId="urn:microsoft.com/office/officeart/2005/8/layout/lProcess3"/>
    <dgm:cxn modelId="{ABE59F94-EC0A-4887-92E7-BC23C4C779B4}" type="presOf" srcId="{8B763A27-B5B1-4953-A019-33A49C82B438}" destId="{46DD2BAF-FC8E-4796-8A50-295EB5E88080}" srcOrd="0" destOrd="0" presId="urn:microsoft.com/office/officeart/2005/8/layout/lProcess3"/>
    <dgm:cxn modelId="{7E4B6880-A576-4745-AF83-96D74497B83E}" srcId="{F4FD6BA1-9927-4F09-A860-74DDB3AA9726}" destId="{1F183FC9-CAFB-438F-AF91-55849832A4A3}" srcOrd="6" destOrd="0" parTransId="{4D083FCF-C228-4788-BE75-E1FA968E00ED}" sibTransId="{6B247592-99C6-4EBE-8AF0-1490BDD82216}"/>
    <dgm:cxn modelId="{84FC2AC2-8017-49EC-8C23-050FFA5ED957}" type="presOf" srcId="{BDC0FC0A-5B7F-43B2-8892-558E49C32A2B}" destId="{DF6C119F-FE64-4573-82CD-602DAEF8C263}" srcOrd="0" destOrd="0" presId="urn:microsoft.com/office/officeart/2005/8/layout/lProcess3"/>
    <dgm:cxn modelId="{DEDB2635-315E-4953-939E-3A434072074A}" type="presOf" srcId="{2934C89F-1064-432C-9602-69FF590FDCAB}" destId="{D7D08062-8C8A-49A8-BA83-1B1528399460}" srcOrd="0" destOrd="0" presId="urn:microsoft.com/office/officeart/2005/8/layout/lProcess3"/>
    <dgm:cxn modelId="{077D6DBE-E5BF-4131-8A03-CBA2F3958AE0}" srcId="{F4FD6BA1-9927-4F09-A860-74DDB3AA9726}" destId="{26B9A903-DB42-44BD-A9EE-6D42133A4FF0}" srcOrd="1" destOrd="0" parTransId="{C9A23741-A769-4C34-9D18-720C4A5BA380}" sibTransId="{627D2B10-167D-4382-895F-A2195DDF172B}"/>
    <dgm:cxn modelId="{D53F9D21-27BE-4797-A0B6-F113CD07437B}" type="presOf" srcId="{0E6EF9FC-0B77-4589-85D6-20EE8AFAB59A}" destId="{20275F9B-A398-4BB5-A428-C181579B7C54}" srcOrd="0" destOrd="0" presId="urn:microsoft.com/office/officeart/2005/8/layout/lProcess3"/>
    <dgm:cxn modelId="{8C152866-22A3-49C1-A176-83FA3B5C168C}" type="presOf" srcId="{26B9A903-DB42-44BD-A9EE-6D42133A4FF0}" destId="{7E35F8FF-E51C-449D-BF1B-B430F963A04B}" srcOrd="0" destOrd="0" presId="urn:microsoft.com/office/officeart/2005/8/layout/lProcess3"/>
    <dgm:cxn modelId="{41F913F1-B32D-4E01-8815-8E40E1BC7BC3}" srcId="{346DF1B0-1E3C-469F-B3A7-FA6324BD8F10}" destId="{C2B109BC-2376-4639-8BB2-2BC38A62CE42}" srcOrd="0" destOrd="0" parTransId="{5C7CA305-74E3-4292-9D9D-B294746CFC59}" sibTransId="{5C647C0C-2A8E-404F-95A6-63617AC71510}"/>
    <dgm:cxn modelId="{4529937A-708F-4428-BB56-D78BC9448D75}" srcId="{F4FD6BA1-9927-4F09-A860-74DDB3AA9726}" destId="{BDC0FC0A-5B7F-43B2-8892-558E49C32A2B}" srcOrd="2" destOrd="0" parTransId="{CD54F54E-61A7-482F-B63F-544786D8B8BD}" sibTransId="{B3178C8B-2D69-431C-9824-BACE3E422C87}"/>
    <dgm:cxn modelId="{BC1241F9-1B1D-4554-B7CE-1D6EA8DBB9AC}" type="presOf" srcId="{8E894522-18EE-420F-A070-BA2BD2788FE2}" destId="{0946C548-5E05-4823-8520-7015BCC1BB3B}" srcOrd="0" destOrd="0" presId="urn:microsoft.com/office/officeart/2005/8/layout/lProcess3"/>
    <dgm:cxn modelId="{C135243F-70EA-40FD-B828-B2994BA9F623}" srcId="{CF61A965-EF47-4922-A89A-1F89E52912E3}" destId="{D6241265-FCE1-4ED4-9DE0-DDD12DE4C3B5}" srcOrd="0" destOrd="0" parTransId="{67CAFA70-AB16-4C31-9D0E-CE3A656FE97D}" sibTransId="{9995920A-C59C-4BD3-9122-901376170703}"/>
    <dgm:cxn modelId="{1B84BD81-56C9-4C70-BFB3-78EDCA4303AB}" type="presOf" srcId="{5AC3EF6B-6E5B-4A12-8E72-94598FBEA9FD}" destId="{45C01569-2F4C-472A-911F-A8F06C6C6F93}" srcOrd="0" destOrd="0" presId="urn:microsoft.com/office/officeart/2005/8/layout/lProcess3"/>
    <dgm:cxn modelId="{64DE6D74-EFA7-4178-9AB4-A0A76048A45A}" srcId="{1F183FC9-CAFB-438F-AF91-55849832A4A3}" destId="{937BE983-A0CB-4446-AE83-C02011C9A262}" srcOrd="0" destOrd="0" parTransId="{8064FDA6-BE64-4B7C-98EE-FA2FDA5CD305}" sibTransId="{429F793C-C711-4DC1-9A21-94441FDDA951}"/>
    <dgm:cxn modelId="{9695AFC8-CAF8-481D-987D-FFE5D0267325}" type="presOf" srcId="{F80E87BB-F7A8-47A9-8A53-D196F0EA327C}" destId="{5D77807B-226F-4B0C-AD63-FA1107FBCB2A}" srcOrd="0" destOrd="0" presId="urn:microsoft.com/office/officeart/2005/8/layout/lProcess3"/>
    <dgm:cxn modelId="{651A329C-C840-4C68-8406-D611188E21D2}" type="presOf" srcId="{24A8E608-C622-46AF-BD46-D9AB88E0CDA4}" destId="{BEE4C2F2-F5DF-4CB1-905F-C34F271E03BD}" srcOrd="0" destOrd="0" presId="urn:microsoft.com/office/officeart/2005/8/layout/lProcess3"/>
    <dgm:cxn modelId="{37065753-F7B7-4F35-8FFB-F51AE3D56C55}" srcId="{CB823138-1886-44C2-9448-7F3CA8621ACC}" destId="{C93EC9D0-187F-479B-973E-501C6FC031F1}" srcOrd="0" destOrd="0" parTransId="{D9CF45D5-713D-4F82-9EB3-77DBA0CCB535}" sibTransId="{38643A7E-2A55-4036-B416-75C3CAB0DCA0}"/>
    <dgm:cxn modelId="{B236EB99-C34A-4B2A-BC8A-D5E9CC281C7B}" type="presOf" srcId="{1F183FC9-CAFB-438F-AF91-55849832A4A3}" destId="{84C2DA72-1B08-4A76-BF81-1E02C3D63355}" srcOrd="0" destOrd="0" presId="urn:microsoft.com/office/officeart/2005/8/layout/lProcess3"/>
    <dgm:cxn modelId="{39864B54-252F-4496-AB43-40F13997FDCE}" type="presOf" srcId="{C2B109BC-2376-4639-8BB2-2BC38A62CE42}" destId="{4792F75F-5D0A-4665-9B74-F2712766C85A}" srcOrd="0" destOrd="0" presId="urn:microsoft.com/office/officeart/2005/8/layout/lProcess3"/>
    <dgm:cxn modelId="{792481C9-1AC2-4D44-9E58-0DBE46507AA6}" srcId="{BDC0FC0A-5B7F-43B2-8892-558E49C32A2B}" destId="{2934C89F-1064-432C-9602-69FF590FDCAB}" srcOrd="1" destOrd="0" parTransId="{13BF3C18-1CE8-447E-B8BD-D6E15ED72AA7}" sibTransId="{0FB3A35F-EFFB-48F3-9F4B-ADDD335D9DF2}"/>
    <dgm:cxn modelId="{21B08C26-C633-43BE-AA54-C4647244A82C}" type="presOf" srcId="{26D3EE74-9D6E-4EB9-862A-B80E06E41B97}" destId="{D94A7F81-321B-4D5F-B7F8-5800053BB95B}" srcOrd="0" destOrd="0" presId="urn:microsoft.com/office/officeart/2005/8/layout/lProcess3"/>
    <dgm:cxn modelId="{C5673E39-DF9C-4BA9-8B6C-8CF9D9F5DFDD}" srcId="{BDC0FC0A-5B7F-43B2-8892-558E49C32A2B}" destId="{F80E87BB-F7A8-47A9-8A53-D196F0EA327C}" srcOrd="2" destOrd="0" parTransId="{DE1436D9-AEFA-4B36-8FB3-BB98A62A37F5}" sibTransId="{2E91065A-5455-4C6C-AE37-9C3B223F7E9E}"/>
    <dgm:cxn modelId="{BBC53368-373F-44FE-A42F-D3E7DDA52A16}" type="presOf" srcId="{B870C195-D227-4A1E-956A-7729DEB6AA37}" destId="{91E5E92F-44FD-43B6-A08D-30743740836B}" srcOrd="0" destOrd="0" presId="urn:microsoft.com/office/officeart/2005/8/layout/lProcess3"/>
    <dgm:cxn modelId="{2C671438-E07B-4CA9-97EF-16E35215CAF5}" type="presOf" srcId="{F4FD6BA1-9927-4F09-A860-74DDB3AA9726}" destId="{A190F8D6-DD16-484B-9D09-504F137CC535}" srcOrd="0" destOrd="0" presId="urn:microsoft.com/office/officeart/2005/8/layout/lProcess3"/>
    <dgm:cxn modelId="{D112182A-C0F6-4951-AEC9-1D2115E49909}" type="presOf" srcId="{CB33FE7A-64AC-46A9-A398-6B7494179BA9}" destId="{86E75079-AC31-4025-B8CC-AE09B23A7D22}" srcOrd="0" destOrd="0" presId="urn:microsoft.com/office/officeart/2005/8/layout/lProcess3"/>
    <dgm:cxn modelId="{4043AFC6-6F91-4520-A38A-BC64567ECAC2}" srcId="{F4FD6BA1-9927-4F09-A860-74DDB3AA9726}" destId="{346DF1B0-1E3C-469F-B3A7-FA6324BD8F10}" srcOrd="5" destOrd="0" parTransId="{941A114A-E631-4E77-8D4E-DB7B2CAA67DC}" sibTransId="{96E19E61-8AE5-402A-AC15-BF843AE05335}"/>
    <dgm:cxn modelId="{FA54D888-1A11-49CE-A268-481461509DEB}" srcId="{26B9A903-DB42-44BD-A9EE-6D42133A4FF0}" destId="{04FCDC38-23AF-4890-8E65-B7BD698958DF}" srcOrd="2" destOrd="0" parTransId="{D266BFAA-269C-4370-A8E0-C2BC765FB11D}" sibTransId="{6794D720-68E3-467B-BFA5-856A7446CFBB}"/>
    <dgm:cxn modelId="{5FE88E93-7D25-4522-9F44-208D04BFDEC1}" srcId="{F4FD6BA1-9927-4F09-A860-74DDB3AA9726}" destId="{CF61A965-EF47-4922-A89A-1F89E52912E3}" srcOrd="0" destOrd="0" parTransId="{F3D266C1-23BA-4C7B-A3FE-62A89982A8B4}" sibTransId="{88AA1740-0FA3-482C-AAF5-7D50C26A61EC}"/>
    <dgm:cxn modelId="{1BEDC3F6-7271-4C4A-A59F-881213EAE665}" srcId="{346DF1B0-1E3C-469F-B3A7-FA6324BD8F10}" destId="{5AC3EF6B-6E5B-4A12-8E72-94598FBEA9FD}" srcOrd="2" destOrd="0" parTransId="{C2DCC2CD-286F-4654-AFBB-762AC76107BB}" sibTransId="{58BA3663-10C4-4518-8300-90CCE81EDB93}"/>
    <dgm:cxn modelId="{1457E56C-3E9E-44E4-8DE8-DEF614BA113E}" srcId="{346DF1B0-1E3C-469F-B3A7-FA6324BD8F10}" destId="{8B763A27-B5B1-4953-A019-33A49C82B438}" srcOrd="1" destOrd="0" parTransId="{7AF21E5F-7624-4963-97E6-AD6348065FB4}" sibTransId="{AA84B393-3D23-40A0-98AA-10302E244E3D}"/>
    <dgm:cxn modelId="{18613543-83C0-49BA-B5C3-578EFB59AF30}" type="presOf" srcId="{CB823138-1886-44C2-9448-7F3CA8621ACC}" destId="{D9943FED-9F61-42A9-A479-23B8A98AAEBE}" srcOrd="0" destOrd="0" presId="urn:microsoft.com/office/officeart/2005/8/layout/lProcess3"/>
    <dgm:cxn modelId="{0A706406-C148-4298-B0AF-BA117258C632}" srcId="{26B9A903-DB42-44BD-A9EE-6D42133A4FF0}" destId="{7BE8C56D-F456-4B96-947B-ED2EE31A2ECB}" srcOrd="0" destOrd="0" parTransId="{663D3A95-308E-446E-AB98-95AAD29B102C}" sibTransId="{1153BACC-B868-470C-8620-51881C7D82AE}"/>
    <dgm:cxn modelId="{58B05517-D750-43D0-BA00-23F83784FC53}" srcId="{CB823138-1886-44C2-9448-7F3CA8621ACC}" destId="{733730C2-A059-40CF-A8ED-A020C19C99F7}" srcOrd="1" destOrd="0" parTransId="{1C8C1804-16D3-472E-9D9B-FF353E4B3334}" sibTransId="{612092D6-66CA-4C28-B35E-C8A85796B1B5}"/>
    <dgm:cxn modelId="{AF676503-90EB-4497-B6C1-36A359C95AA5}" srcId="{F4FD6BA1-9927-4F09-A860-74DDB3AA9726}" destId="{CB823138-1886-44C2-9448-7F3CA8621ACC}" srcOrd="4" destOrd="0" parTransId="{C1496269-B423-42CA-B050-91D94471F0EB}" sibTransId="{17D4EF09-63A1-49E4-AA79-DC3F4949FC55}"/>
    <dgm:cxn modelId="{3E51E7C3-FC57-4C22-9512-994205257B7D}" type="presParOf" srcId="{A190F8D6-DD16-484B-9D09-504F137CC535}" destId="{D5BC919B-9553-497C-BFDA-C46C4940669D}" srcOrd="0" destOrd="0" presId="urn:microsoft.com/office/officeart/2005/8/layout/lProcess3"/>
    <dgm:cxn modelId="{97968552-02E4-424E-9136-D16E44471899}" type="presParOf" srcId="{D5BC919B-9553-497C-BFDA-C46C4940669D}" destId="{31C41C19-D854-447E-8F41-79BBC44C6978}" srcOrd="0" destOrd="0" presId="urn:microsoft.com/office/officeart/2005/8/layout/lProcess3"/>
    <dgm:cxn modelId="{855B0591-BD74-4A5D-A33C-2D9B2D2C9685}" type="presParOf" srcId="{D5BC919B-9553-497C-BFDA-C46C4940669D}" destId="{4F5F556A-ECCF-4526-AF16-9E35528CC30E}" srcOrd="1" destOrd="0" presId="urn:microsoft.com/office/officeart/2005/8/layout/lProcess3"/>
    <dgm:cxn modelId="{AC74DA2C-1304-4B1A-9E1B-B7FA9A83DBE5}" type="presParOf" srcId="{D5BC919B-9553-497C-BFDA-C46C4940669D}" destId="{9C84CB8B-6FC8-4EDF-A6E4-2D3CE6C5A37D}" srcOrd="2" destOrd="0" presId="urn:microsoft.com/office/officeart/2005/8/layout/lProcess3"/>
    <dgm:cxn modelId="{6DBD840F-F417-48AC-9F72-ACF089A3BC3B}" type="presParOf" srcId="{D5BC919B-9553-497C-BFDA-C46C4940669D}" destId="{2AA1FA3A-2896-4463-BFDF-42C80C2FC97F}" srcOrd="3" destOrd="0" presId="urn:microsoft.com/office/officeart/2005/8/layout/lProcess3"/>
    <dgm:cxn modelId="{E7DB78D9-6D82-4471-A5C7-428181F68992}" type="presParOf" srcId="{D5BC919B-9553-497C-BFDA-C46C4940669D}" destId="{85234BEE-A0D1-429C-B8EF-CD5E853966CC}" srcOrd="4" destOrd="0" presId="urn:microsoft.com/office/officeart/2005/8/layout/lProcess3"/>
    <dgm:cxn modelId="{7E8F254E-B5EB-4910-8F11-3C8100F8423E}" type="presParOf" srcId="{D5BC919B-9553-497C-BFDA-C46C4940669D}" destId="{BD9909F5-8ED2-4DBD-9416-B69593AE3145}" srcOrd="5" destOrd="0" presId="urn:microsoft.com/office/officeart/2005/8/layout/lProcess3"/>
    <dgm:cxn modelId="{FB25DB90-65A2-4C7D-84C0-597504683DA3}" type="presParOf" srcId="{D5BC919B-9553-497C-BFDA-C46C4940669D}" destId="{86E75079-AC31-4025-B8CC-AE09B23A7D22}" srcOrd="6" destOrd="0" presId="urn:microsoft.com/office/officeart/2005/8/layout/lProcess3"/>
    <dgm:cxn modelId="{412F5A5C-50D4-41F4-B43B-EC32EF46E56C}" type="presParOf" srcId="{A190F8D6-DD16-484B-9D09-504F137CC535}" destId="{A95556F9-92B6-415D-98EC-6C7EAE05277B}" srcOrd="1" destOrd="0" presId="urn:microsoft.com/office/officeart/2005/8/layout/lProcess3"/>
    <dgm:cxn modelId="{A387A320-B5B3-48E3-9950-2A652A7E5D0D}" type="presParOf" srcId="{A190F8D6-DD16-484B-9D09-504F137CC535}" destId="{B8F861F9-5032-4439-A01F-F65A233167EA}" srcOrd="2" destOrd="0" presId="urn:microsoft.com/office/officeart/2005/8/layout/lProcess3"/>
    <dgm:cxn modelId="{67C51632-0E31-4BBA-9EA5-2E16710BE357}" type="presParOf" srcId="{B8F861F9-5032-4439-A01F-F65A233167EA}" destId="{7E35F8FF-E51C-449D-BF1B-B430F963A04B}" srcOrd="0" destOrd="0" presId="urn:microsoft.com/office/officeart/2005/8/layout/lProcess3"/>
    <dgm:cxn modelId="{5317498D-3066-4FA0-972F-D37983CDBECA}" type="presParOf" srcId="{B8F861F9-5032-4439-A01F-F65A233167EA}" destId="{A6DF792A-8F62-45BF-AB9E-182B45A6667A}" srcOrd="1" destOrd="0" presId="urn:microsoft.com/office/officeart/2005/8/layout/lProcess3"/>
    <dgm:cxn modelId="{0881A299-C818-46DA-B52F-12821BFAA8C7}" type="presParOf" srcId="{B8F861F9-5032-4439-A01F-F65A233167EA}" destId="{5B460DBC-ED02-4565-BB8B-62CAAA4DF7D5}" srcOrd="2" destOrd="0" presId="urn:microsoft.com/office/officeart/2005/8/layout/lProcess3"/>
    <dgm:cxn modelId="{F99F3C41-78CE-49C2-8855-CA08E2DD79F6}" type="presParOf" srcId="{B8F861F9-5032-4439-A01F-F65A233167EA}" destId="{E73476F6-F323-411F-881B-E32AD1CFF39C}" srcOrd="3" destOrd="0" presId="urn:microsoft.com/office/officeart/2005/8/layout/lProcess3"/>
    <dgm:cxn modelId="{BA3DFF52-0E3F-4AE0-A9E5-4F632D6A83A4}" type="presParOf" srcId="{B8F861F9-5032-4439-A01F-F65A233167EA}" destId="{2E9BB3C7-0F41-4750-8873-BFD75ECECB17}" srcOrd="4" destOrd="0" presId="urn:microsoft.com/office/officeart/2005/8/layout/lProcess3"/>
    <dgm:cxn modelId="{A584E474-9F39-4C8C-B081-224A87D4A624}" type="presParOf" srcId="{B8F861F9-5032-4439-A01F-F65A233167EA}" destId="{22D9A7C5-DC68-4C80-9AC4-82B832771AB5}" srcOrd="5" destOrd="0" presId="urn:microsoft.com/office/officeart/2005/8/layout/lProcess3"/>
    <dgm:cxn modelId="{E705E685-0397-4DAE-88F4-B0DA7142126A}" type="presParOf" srcId="{B8F861F9-5032-4439-A01F-F65A233167EA}" destId="{2503C302-3AC8-43AE-8BC0-D98B0F826F58}" srcOrd="6" destOrd="0" presId="urn:microsoft.com/office/officeart/2005/8/layout/lProcess3"/>
    <dgm:cxn modelId="{7EDEF157-173A-4F1F-B9A4-C7C063084A4B}" type="presParOf" srcId="{A190F8D6-DD16-484B-9D09-504F137CC535}" destId="{E668A51B-9E31-407C-BC83-8B1976B29256}" srcOrd="3" destOrd="0" presId="urn:microsoft.com/office/officeart/2005/8/layout/lProcess3"/>
    <dgm:cxn modelId="{9BBB4690-AB00-4C90-AE82-654995A27041}" type="presParOf" srcId="{A190F8D6-DD16-484B-9D09-504F137CC535}" destId="{1CBD2CDA-1A9E-4BCE-83B0-9587A4016DA5}" srcOrd="4" destOrd="0" presId="urn:microsoft.com/office/officeart/2005/8/layout/lProcess3"/>
    <dgm:cxn modelId="{44871A83-9889-4949-90FF-232C76E5A42F}" type="presParOf" srcId="{1CBD2CDA-1A9E-4BCE-83B0-9587A4016DA5}" destId="{DF6C119F-FE64-4573-82CD-602DAEF8C263}" srcOrd="0" destOrd="0" presId="urn:microsoft.com/office/officeart/2005/8/layout/lProcess3"/>
    <dgm:cxn modelId="{D6EF17B5-480E-4483-9C7A-CDAB79D196D4}" type="presParOf" srcId="{1CBD2CDA-1A9E-4BCE-83B0-9587A4016DA5}" destId="{DF7E8E9F-EED6-443A-BB7A-B3938AB69088}" srcOrd="1" destOrd="0" presId="urn:microsoft.com/office/officeart/2005/8/layout/lProcess3"/>
    <dgm:cxn modelId="{A04D1543-A2D1-41AF-A807-B39C8EC19420}" type="presParOf" srcId="{1CBD2CDA-1A9E-4BCE-83B0-9587A4016DA5}" destId="{538B1C6A-5EA6-418A-85A7-D8B23DEB63C3}" srcOrd="2" destOrd="0" presId="urn:microsoft.com/office/officeart/2005/8/layout/lProcess3"/>
    <dgm:cxn modelId="{2945EEE4-13D8-4E22-A1E3-E33031ABA318}" type="presParOf" srcId="{1CBD2CDA-1A9E-4BCE-83B0-9587A4016DA5}" destId="{ED1C2DD6-300B-4DA1-B76A-F3D4A33974EC}" srcOrd="3" destOrd="0" presId="urn:microsoft.com/office/officeart/2005/8/layout/lProcess3"/>
    <dgm:cxn modelId="{13F7E16D-D43B-44E3-8007-7E7C6D7EA777}" type="presParOf" srcId="{1CBD2CDA-1A9E-4BCE-83B0-9587A4016DA5}" destId="{D7D08062-8C8A-49A8-BA83-1B1528399460}" srcOrd="4" destOrd="0" presId="urn:microsoft.com/office/officeart/2005/8/layout/lProcess3"/>
    <dgm:cxn modelId="{B4E3098B-E580-445C-94DB-070647DF6754}" type="presParOf" srcId="{1CBD2CDA-1A9E-4BCE-83B0-9587A4016DA5}" destId="{39A8F07A-5EF3-4C5A-A600-C02F870892CD}" srcOrd="5" destOrd="0" presId="urn:microsoft.com/office/officeart/2005/8/layout/lProcess3"/>
    <dgm:cxn modelId="{2820B652-1E5A-4A87-AA94-8AFC0BF51C5B}" type="presParOf" srcId="{1CBD2CDA-1A9E-4BCE-83B0-9587A4016DA5}" destId="{5D77807B-226F-4B0C-AD63-FA1107FBCB2A}" srcOrd="6" destOrd="0" presId="urn:microsoft.com/office/officeart/2005/8/layout/lProcess3"/>
    <dgm:cxn modelId="{92A913E8-63B4-49C2-B104-B46066FB812C}" type="presParOf" srcId="{A190F8D6-DD16-484B-9D09-504F137CC535}" destId="{7E1554CC-0103-45E9-8CDA-AA04A29F8DA3}" srcOrd="5" destOrd="0" presId="urn:microsoft.com/office/officeart/2005/8/layout/lProcess3"/>
    <dgm:cxn modelId="{1D7B0E9C-49DF-4EC6-AC32-4E973DDA9AEC}" type="presParOf" srcId="{A190F8D6-DD16-484B-9D09-504F137CC535}" destId="{4D9B4378-D2B9-4E6B-B6B8-825C8248FE0D}" srcOrd="6" destOrd="0" presId="urn:microsoft.com/office/officeart/2005/8/layout/lProcess3"/>
    <dgm:cxn modelId="{A8F8EFCB-9E28-4AD2-93CC-8A7D43F9F52A}" type="presParOf" srcId="{4D9B4378-D2B9-4E6B-B6B8-825C8248FE0D}" destId="{20275F9B-A398-4BB5-A428-C181579B7C54}" srcOrd="0" destOrd="0" presId="urn:microsoft.com/office/officeart/2005/8/layout/lProcess3"/>
    <dgm:cxn modelId="{7E9E5570-AD5A-433C-8280-E0E7AC84402E}" type="presParOf" srcId="{4D9B4378-D2B9-4E6B-B6B8-825C8248FE0D}" destId="{7B146092-4B82-4D4B-86AE-F4712C9FD011}" srcOrd="1" destOrd="0" presId="urn:microsoft.com/office/officeart/2005/8/layout/lProcess3"/>
    <dgm:cxn modelId="{9DED03ED-3F18-4B2F-8CA5-D7F82A49083F}" type="presParOf" srcId="{4D9B4378-D2B9-4E6B-B6B8-825C8248FE0D}" destId="{6C83AD98-5377-4D15-A1FF-04E74F0A69BA}" srcOrd="2" destOrd="0" presId="urn:microsoft.com/office/officeart/2005/8/layout/lProcess3"/>
    <dgm:cxn modelId="{F2113FEB-867D-4BF1-A57C-580FBD79CDC3}" type="presParOf" srcId="{4D9B4378-D2B9-4E6B-B6B8-825C8248FE0D}" destId="{EC9699FE-D5B6-4E37-93E1-85D36311A68F}" srcOrd="3" destOrd="0" presId="urn:microsoft.com/office/officeart/2005/8/layout/lProcess3"/>
    <dgm:cxn modelId="{2052977B-3C48-4353-B943-285D327AA3DD}" type="presParOf" srcId="{4D9B4378-D2B9-4E6B-B6B8-825C8248FE0D}" destId="{2D813A06-3E45-4029-ADB5-1F2E653C0E47}" srcOrd="4" destOrd="0" presId="urn:microsoft.com/office/officeart/2005/8/layout/lProcess3"/>
    <dgm:cxn modelId="{46C171CC-C71B-40B1-AE81-B780150DE6BE}" type="presParOf" srcId="{4D9B4378-D2B9-4E6B-B6B8-825C8248FE0D}" destId="{C65B2A4C-628A-42E9-9FA8-453C35D0768A}" srcOrd="5" destOrd="0" presId="urn:microsoft.com/office/officeart/2005/8/layout/lProcess3"/>
    <dgm:cxn modelId="{D8559B0D-EC3A-4216-8074-1A5C988D9C4A}" type="presParOf" srcId="{4D9B4378-D2B9-4E6B-B6B8-825C8248FE0D}" destId="{0946C548-5E05-4823-8520-7015BCC1BB3B}" srcOrd="6" destOrd="0" presId="urn:microsoft.com/office/officeart/2005/8/layout/lProcess3"/>
    <dgm:cxn modelId="{74ACF55F-B928-4EEC-90E6-E0974C9FED5A}" type="presParOf" srcId="{A190F8D6-DD16-484B-9D09-504F137CC535}" destId="{4ADEBD89-B44E-4620-BB2F-4DBF2A9EC704}" srcOrd="7" destOrd="0" presId="urn:microsoft.com/office/officeart/2005/8/layout/lProcess3"/>
    <dgm:cxn modelId="{BF604351-3A3A-47C2-85B4-8409B529121D}" type="presParOf" srcId="{A190F8D6-DD16-484B-9D09-504F137CC535}" destId="{A225C2A0-6810-4A79-BE75-A5176FEEEDE5}" srcOrd="8" destOrd="0" presId="urn:microsoft.com/office/officeart/2005/8/layout/lProcess3"/>
    <dgm:cxn modelId="{A1B8DC75-2CF0-47C4-A041-0F11238E4D9D}" type="presParOf" srcId="{A225C2A0-6810-4A79-BE75-A5176FEEEDE5}" destId="{D9943FED-9F61-42A9-A479-23B8A98AAEBE}" srcOrd="0" destOrd="0" presId="urn:microsoft.com/office/officeart/2005/8/layout/lProcess3"/>
    <dgm:cxn modelId="{90979A6F-C8F4-486D-AFC0-EA0B39BC1F18}" type="presParOf" srcId="{A225C2A0-6810-4A79-BE75-A5176FEEEDE5}" destId="{19B1AC9D-26DF-44D6-B519-3D2D40A92835}" srcOrd="1" destOrd="0" presId="urn:microsoft.com/office/officeart/2005/8/layout/lProcess3"/>
    <dgm:cxn modelId="{68BDD8D8-622D-432E-883E-5BB93BB0001C}" type="presParOf" srcId="{A225C2A0-6810-4A79-BE75-A5176FEEEDE5}" destId="{E71426CE-643C-4353-8F23-72D1F222214D}" srcOrd="2" destOrd="0" presId="urn:microsoft.com/office/officeart/2005/8/layout/lProcess3"/>
    <dgm:cxn modelId="{2786FB67-5177-4650-9082-FA43E238B2B0}" type="presParOf" srcId="{A225C2A0-6810-4A79-BE75-A5176FEEEDE5}" destId="{78502914-55FF-40CE-9280-E84A01408706}" srcOrd="3" destOrd="0" presId="urn:microsoft.com/office/officeart/2005/8/layout/lProcess3"/>
    <dgm:cxn modelId="{12A5688E-D49B-4381-B425-0851E8FEDCFA}" type="presParOf" srcId="{A225C2A0-6810-4A79-BE75-A5176FEEEDE5}" destId="{6AFEAB95-6704-4DDA-B600-92F8470B677C}" srcOrd="4" destOrd="0" presId="urn:microsoft.com/office/officeart/2005/8/layout/lProcess3"/>
    <dgm:cxn modelId="{D87BD3BA-3573-45E2-BBFA-83914A94AE0D}" type="presParOf" srcId="{A225C2A0-6810-4A79-BE75-A5176FEEEDE5}" destId="{A31B269B-29F2-4FC1-9963-3DAE304578C6}" srcOrd="5" destOrd="0" presId="urn:microsoft.com/office/officeart/2005/8/layout/lProcess3"/>
    <dgm:cxn modelId="{555C3E78-2A34-4665-80CF-B8DBC5849CCA}" type="presParOf" srcId="{A225C2A0-6810-4A79-BE75-A5176FEEEDE5}" destId="{BEE4C2F2-F5DF-4CB1-905F-C34F271E03BD}" srcOrd="6" destOrd="0" presId="urn:microsoft.com/office/officeart/2005/8/layout/lProcess3"/>
    <dgm:cxn modelId="{13B313B7-4D7C-474B-9416-F88F2A085179}" type="presParOf" srcId="{A190F8D6-DD16-484B-9D09-504F137CC535}" destId="{64E66B30-CB68-49B3-B080-60F2C7BC63C2}" srcOrd="9" destOrd="0" presId="urn:microsoft.com/office/officeart/2005/8/layout/lProcess3"/>
    <dgm:cxn modelId="{AF8C4CEA-853F-4C72-9E78-FC0B901EACBA}" type="presParOf" srcId="{A190F8D6-DD16-484B-9D09-504F137CC535}" destId="{FB46EE5B-8C9D-438B-AE3A-0A6AEC2D341E}" srcOrd="10" destOrd="0" presId="urn:microsoft.com/office/officeart/2005/8/layout/lProcess3"/>
    <dgm:cxn modelId="{5CD29EE8-4414-4D30-B291-56999268C6F3}" type="presParOf" srcId="{FB46EE5B-8C9D-438B-AE3A-0A6AEC2D341E}" destId="{A072D45A-2831-4F42-9804-6E8821FF1687}" srcOrd="0" destOrd="0" presId="urn:microsoft.com/office/officeart/2005/8/layout/lProcess3"/>
    <dgm:cxn modelId="{DF8D248B-26CF-402C-9151-2CB5128B7272}" type="presParOf" srcId="{FB46EE5B-8C9D-438B-AE3A-0A6AEC2D341E}" destId="{3138C6B6-DA2D-4F40-9E36-2F3DB82C0F70}" srcOrd="1" destOrd="0" presId="urn:microsoft.com/office/officeart/2005/8/layout/lProcess3"/>
    <dgm:cxn modelId="{4B1A86DD-3896-4F30-B2F4-7E7D0EB42872}" type="presParOf" srcId="{FB46EE5B-8C9D-438B-AE3A-0A6AEC2D341E}" destId="{4792F75F-5D0A-4665-9B74-F2712766C85A}" srcOrd="2" destOrd="0" presId="urn:microsoft.com/office/officeart/2005/8/layout/lProcess3"/>
    <dgm:cxn modelId="{219219BE-E4B5-431A-9EB1-BCC8C4845F65}" type="presParOf" srcId="{FB46EE5B-8C9D-438B-AE3A-0A6AEC2D341E}" destId="{B3219EAF-117C-443A-A906-C947C96AF806}" srcOrd="3" destOrd="0" presId="urn:microsoft.com/office/officeart/2005/8/layout/lProcess3"/>
    <dgm:cxn modelId="{7A5F0CE6-867E-43D2-8716-2F06D003FB5A}" type="presParOf" srcId="{FB46EE5B-8C9D-438B-AE3A-0A6AEC2D341E}" destId="{46DD2BAF-FC8E-4796-8A50-295EB5E88080}" srcOrd="4" destOrd="0" presId="urn:microsoft.com/office/officeart/2005/8/layout/lProcess3"/>
    <dgm:cxn modelId="{0E1E229C-E70F-4E6A-954B-7E9CAB477913}" type="presParOf" srcId="{FB46EE5B-8C9D-438B-AE3A-0A6AEC2D341E}" destId="{CE5D349D-0479-4FE2-9942-1E1A3891F7E2}" srcOrd="5" destOrd="0" presId="urn:microsoft.com/office/officeart/2005/8/layout/lProcess3"/>
    <dgm:cxn modelId="{BA314DED-2DF8-44E9-9228-DBF96D1A6805}" type="presParOf" srcId="{FB46EE5B-8C9D-438B-AE3A-0A6AEC2D341E}" destId="{45C01569-2F4C-472A-911F-A8F06C6C6F93}" srcOrd="6" destOrd="0" presId="urn:microsoft.com/office/officeart/2005/8/layout/lProcess3"/>
    <dgm:cxn modelId="{14ECD276-6F39-4448-B3DE-DCF69A81041E}" type="presParOf" srcId="{A190F8D6-DD16-484B-9D09-504F137CC535}" destId="{8BF92028-2408-4757-BF79-91131CEBBA1F}" srcOrd="11" destOrd="0" presId="urn:microsoft.com/office/officeart/2005/8/layout/lProcess3"/>
    <dgm:cxn modelId="{3006E0A7-178D-4FC6-BE05-F28411D842CA}" type="presParOf" srcId="{A190F8D6-DD16-484B-9D09-504F137CC535}" destId="{95301B10-128B-4B5F-891B-3B449D72E87A}" srcOrd="12" destOrd="0" presId="urn:microsoft.com/office/officeart/2005/8/layout/lProcess3"/>
    <dgm:cxn modelId="{5E09E2DE-D8B0-44F4-BC1F-3DB0F029C614}" type="presParOf" srcId="{95301B10-128B-4B5F-891B-3B449D72E87A}" destId="{84C2DA72-1B08-4A76-BF81-1E02C3D63355}" srcOrd="0" destOrd="0" presId="urn:microsoft.com/office/officeart/2005/8/layout/lProcess3"/>
    <dgm:cxn modelId="{E302DE38-A01A-4C84-B7CC-82263110EA94}" type="presParOf" srcId="{95301B10-128B-4B5F-891B-3B449D72E87A}" destId="{C04F57D8-35B2-4964-96EC-E566E092EB21}" srcOrd="1" destOrd="0" presId="urn:microsoft.com/office/officeart/2005/8/layout/lProcess3"/>
    <dgm:cxn modelId="{FCC81392-7184-4A03-864F-8750AC9C9447}" type="presParOf" srcId="{95301B10-128B-4B5F-891B-3B449D72E87A}" destId="{9DAC6C54-517A-449E-B531-1FC317135ADC}" srcOrd="2" destOrd="0" presId="urn:microsoft.com/office/officeart/2005/8/layout/lProcess3"/>
    <dgm:cxn modelId="{268FAFC4-EF55-4B07-8AD2-E74019234880}" type="presParOf" srcId="{95301B10-128B-4B5F-891B-3B449D72E87A}" destId="{ED54569D-7369-41AC-9282-FE0427CCF9A0}" srcOrd="3" destOrd="0" presId="urn:microsoft.com/office/officeart/2005/8/layout/lProcess3"/>
    <dgm:cxn modelId="{EBD7343D-0ED8-4AA0-A02B-1B689C67CC91}" type="presParOf" srcId="{95301B10-128B-4B5F-891B-3B449D72E87A}" destId="{91E5E92F-44FD-43B6-A08D-30743740836B}" srcOrd="4" destOrd="0" presId="urn:microsoft.com/office/officeart/2005/8/layout/lProcess3"/>
    <dgm:cxn modelId="{8E10F399-9703-4622-A74B-7D8CCA7B9C14}" type="presParOf" srcId="{95301B10-128B-4B5F-891B-3B449D72E87A}" destId="{9B570CCF-43F2-41DF-B9F9-1C0480A4F64D}" srcOrd="5" destOrd="0" presId="urn:microsoft.com/office/officeart/2005/8/layout/lProcess3"/>
    <dgm:cxn modelId="{9053F90E-E749-49D6-A430-DBCD2E73EC3A}" type="presParOf" srcId="{95301B10-128B-4B5F-891B-3B449D72E87A}" destId="{D94A7F81-321B-4D5F-B7F8-5800053BB95B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F17CC7C-F0FB-48C3-802E-5FC7F7F23E26}" type="doc">
      <dgm:prSet loTypeId="urn:microsoft.com/office/officeart/2005/8/layout/hProcess7#1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524AFAD-7B67-47A5-BEAD-8D09D87CF465}">
      <dgm:prSet phldrT="[Текст]" custT="1"/>
      <dgm:spPr/>
      <dgm:t>
        <a:bodyPr/>
        <a:lstStyle/>
        <a:p>
          <a:endParaRPr lang="ru-RU" sz="3200" dirty="0"/>
        </a:p>
      </dgm:t>
    </dgm:pt>
    <dgm:pt modelId="{177FDCAF-F80F-44DB-A470-D9EAB3AC49B6}" type="parTrans" cxnId="{11FD9866-C6F8-4C3C-9717-140C522D59DC}">
      <dgm:prSet/>
      <dgm:spPr/>
      <dgm:t>
        <a:bodyPr/>
        <a:lstStyle/>
        <a:p>
          <a:endParaRPr lang="ru-RU" sz="3200"/>
        </a:p>
      </dgm:t>
    </dgm:pt>
    <dgm:pt modelId="{4A2E9AE7-B365-444D-8DBC-DBB9FFDE3DF3}" type="sibTrans" cxnId="{11FD9866-C6F8-4C3C-9717-140C522D59DC}">
      <dgm:prSet/>
      <dgm:spPr/>
      <dgm:t>
        <a:bodyPr/>
        <a:lstStyle/>
        <a:p>
          <a:endParaRPr lang="ru-RU" sz="3200"/>
        </a:p>
      </dgm:t>
    </dgm:pt>
    <dgm:pt modelId="{1460C2DB-4923-421F-A324-5B42F253DE9A}">
      <dgm:prSet phldrT="[Текст]" custT="1"/>
      <dgm:spPr/>
      <dgm:t>
        <a:bodyPr/>
        <a:lstStyle/>
        <a:p>
          <a:endParaRPr lang="ru-RU" sz="3200" smtClean="0"/>
        </a:p>
        <a:p>
          <a:endParaRPr lang="ru-RU" sz="3200" dirty="0"/>
        </a:p>
      </dgm:t>
    </dgm:pt>
    <dgm:pt modelId="{C7BF0096-2EF9-4E20-ACB4-B9C2BA848C06}" type="parTrans" cxnId="{FC9B5500-2BEF-4AA7-9E28-2FC20BCE6632}">
      <dgm:prSet/>
      <dgm:spPr/>
      <dgm:t>
        <a:bodyPr/>
        <a:lstStyle/>
        <a:p>
          <a:endParaRPr lang="ru-RU" sz="3200"/>
        </a:p>
      </dgm:t>
    </dgm:pt>
    <dgm:pt modelId="{BE57A137-C129-4EFD-A59B-589A908D308C}" type="sibTrans" cxnId="{FC9B5500-2BEF-4AA7-9E28-2FC20BCE6632}">
      <dgm:prSet/>
      <dgm:spPr/>
      <dgm:t>
        <a:bodyPr/>
        <a:lstStyle/>
        <a:p>
          <a:endParaRPr lang="ru-RU" sz="3200"/>
        </a:p>
      </dgm:t>
    </dgm:pt>
    <dgm:pt modelId="{47A24F3B-1934-4EEA-B022-4DC4A2D776AB}">
      <dgm:prSet phldrT="[Текст]" custT="1"/>
      <dgm:spPr/>
      <dgm:t>
        <a:bodyPr/>
        <a:lstStyle/>
        <a:p>
          <a:endParaRPr lang="ru-RU" sz="3200" dirty="0" smtClean="0"/>
        </a:p>
        <a:p>
          <a:endParaRPr lang="ru-RU" sz="3200" dirty="0"/>
        </a:p>
      </dgm:t>
    </dgm:pt>
    <dgm:pt modelId="{AF6A4D85-8C38-4126-8495-CD71153EDF7E}" type="parTrans" cxnId="{D3E5309C-2F90-43C8-83C6-30D1F360098A}">
      <dgm:prSet/>
      <dgm:spPr/>
      <dgm:t>
        <a:bodyPr/>
        <a:lstStyle/>
        <a:p>
          <a:endParaRPr lang="ru-RU" sz="3200"/>
        </a:p>
      </dgm:t>
    </dgm:pt>
    <dgm:pt modelId="{C029FAA0-8829-46F1-B21C-EA5B5B0F2CC1}" type="sibTrans" cxnId="{D3E5309C-2F90-43C8-83C6-30D1F360098A}">
      <dgm:prSet/>
      <dgm:spPr/>
      <dgm:t>
        <a:bodyPr/>
        <a:lstStyle/>
        <a:p>
          <a:endParaRPr lang="ru-RU" sz="3200"/>
        </a:p>
      </dgm:t>
    </dgm:pt>
    <dgm:pt modelId="{527AA5E7-59CF-4F2C-9AAB-0ACFCEA541EE}">
      <dgm:prSet phldrT="[Текст]" custT="1"/>
      <dgm:spPr/>
      <dgm:t>
        <a:bodyPr/>
        <a:lstStyle/>
        <a:p>
          <a:pPr algn="l"/>
          <a:endParaRPr lang="ru-RU" sz="3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2026 год:</a:t>
          </a:r>
        </a:p>
        <a:p>
          <a:pPr algn="ctr"/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23 561,3 тыс. руб.</a:t>
          </a:r>
          <a:endParaRPr lang="ru-RU" sz="3200" dirty="0"/>
        </a:p>
      </dgm:t>
    </dgm:pt>
    <dgm:pt modelId="{92FCF9A7-59D2-4579-8B9D-8E7E4DC3055F}" type="sibTrans" cxnId="{64FFA6CB-BB91-48DB-AB49-6CEAC3AE6EA7}">
      <dgm:prSet/>
      <dgm:spPr/>
      <dgm:t>
        <a:bodyPr/>
        <a:lstStyle/>
        <a:p>
          <a:endParaRPr lang="ru-RU" sz="3200"/>
        </a:p>
      </dgm:t>
    </dgm:pt>
    <dgm:pt modelId="{543BB3ED-FD58-4683-8985-A5312FDBD3FB}" type="parTrans" cxnId="{64FFA6CB-BB91-48DB-AB49-6CEAC3AE6EA7}">
      <dgm:prSet/>
      <dgm:spPr/>
      <dgm:t>
        <a:bodyPr/>
        <a:lstStyle/>
        <a:p>
          <a:endParaRPr lang="ru-RU" sz="3200"/>
        </a:p>
      </dgm:t>
    </dgm:pt>
    <dgm:pt modelId="{530EBE4E-ACEF-4168-BC82-2F636BE82599}">
      <dgm:prSet phldrT="[Текст]" custT="1"/>
      <dgm:spPr/>
      <dgm:t>
        <a:bodyPr/>
        <a:lstStyle/>
        <a:p>
          <a:pPr algn="l"/>
          <a:endParaRPr lang="ru-RU" sz="3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 год: </a:t>
          </a:r>
        </a:p>
        <a:p>
          <a:pPr algn="ctr"/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23 881,8 тыс. руб.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96477B2B-79E0-4849-95EE-0047F732F7B1}" type="sibTrans" cxnId="{779F4BA7-7F6C-408B-8E07-23099443C457}">
      <dgm:prSet/>
      <dgm:spPr/>
      <dgm:t>
        <a:bodyPr/>
        <a:lstStyle/>
        <a:p>
          <a:endParaRPr lang="ru-RU" sz="3200"/>
        </a:p>
      </dgm:t>
    </dgm:pt>
    <dgm:pt modelId="{352B688D-07E7-4E5F-8C77-A127E744B617}" type="parTrans" cxnId="{779F4BA7-7F6C-408B-8E07-23099443C457}">
      <dgm:prSet/>
      <dgm:spPr/>
      <dgm:t>
        <a:bodyPr/>
        <a:lstStyle/>
        <a:p>
          <a:endParaRPr lang="ru-RU" sz="3200"/>
        </a:p>
      </dgm:t>
    </dgm:pt>
    <dgm:pt modelId="{A5C0087D-B6CA-41EF-85BF-537F20341366}">
      <dgm:prSet phldrT="[Текст]" custT="1"/>
      <dgm:spPr/>
      <dgm:t>
        <a:bodyPr/>
        <a:lstStyle/>
        <a:p>
          <a:pPr algn="l"/>
          <a:endParaRPr lang="ru-RU" sz="3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год:</a:t>
          </a:r>
        </a:p>
        <a:p>
          <a:pPr algn="ctr"/>
          <a:r>
            <a:rPr lang="ru-RU" sz="3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69 237,4 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тыс. руб.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694F3050-5BC7-4517-BEF2-15C95732304A}" type="sibTrans" cxnId="{EE3D16C2-3B2E-45E6-A271-5BEE7154701D}">
      <dgm:prSet/>
      <dgm:spPr/>
      <dgm:t>
        <a:bodyPr/>
        <a:lstStyle/>
        <a:p>
          <a:endParaRPr lang="ru-RU" sz="3200"/>
        </a:p>
      </dgm:t>
    </dgm:pt>
    <dgm:pt modelId="{796D18E1-1A5F-490B-9E4F-3806A017E733}" type="parTrans" cxnId="{EE3D16C2-3B2E-45E6-A271-5BEE7154701D}">
      <dgm:prSet/>
      <dgm:spPr/>
      <dgm:t>
        <a:bodyPr/>
        <a:lstStyle/>
        <a:p>
          <a:endParaRPr lang="ru-RU" sz="3200"/>
        </a:p>
      </dgm:t>
    </dgm:pt>
    <dgm:pt modelId="{B639092C-822C-4C5E-8746-576F7C6A660D}" type="pres">
      <dgm:prSet presAssocID="{7F17CC7C-F0FB-48C3-802E-5FC7F7F23E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C5C3C6-9602-4A46-8055-ADF015A469B7}" type="pres">
      <dgm:prSet presAssocID="{6524AFAD-7B67-47A5-BEAD-8D09D87CF465}" presName="compositeNode" presStyleCnt="0">
        <dgm:presLayoutVars>
          <dgm:bulletEnabled val="1"/>
        </dgm:presLayoutVars>
      </dgm:prSet>
      <dgm:spPr/>
    </dgm:pt>
    <dgm:pt modelId="{7D58879E-2385-4B38-AE4A-EF5E4AEAE443}" type="pres">
      <dgm:prSet presAssocID="{6524AFAD-7B67-47A5-BEAD-8D09D87CF465}" presName="bgRect" presStyleLbl="node1" presStyleIdx="0" presStyleCnt="3" custLinFactNeighborX="-5733"/>
      <dgm:spPr/>
      <dgm:t>
        <a:bodyPr/>
        <a:lstStyle/>
        <a:p>
          <a:endParaRPr lang="ru-RU"/>
        </a:p>
      </dgm:t>
    </dgm:pt>
    <dgm:pt modelId="{5E1C9359-E288-4E3C-A213-B5827871E149}" type="pres">
      <dgm:prSet presAssocID="{6524AFAD-7B67-47A5-BEAD-8D09D87CF465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28887E-C168-409D-B75B-9142D53078C8}" type="pres">
      <dgm:prSet presAssocID="{6524AFAD-7B67-47A5-BEAD-8D09D87CF465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1F150-00DD-4BC3-A50D-C758994E5C5A}" type="pres">
      <dgm:prSet presAssocID="{4A2E9AE7-B365-444D-8DBC-DBB9FFDE3DF3}" presName="hSp" presStyleCnt="0"/>
      <dgm:spPr/>
    </dgm:pt>
    <dgm:pt modelId="{10D57355-6F67-4D2B-82C8-C4FD6E209FC2}" type="pres">
      <dgm:prSet presAssocID="{4A2E9AE7-B365-444D-8DBC-DBB9FFDE3DF3}" presName="vProcSp" presStyleCnt="0"/>
      <dgm:spPr/>
    </dgm:pt>
    <dgm:pt modelId="{2952749D-A492-4A88-8AF0-A7176D9405F7}" type="pres">
      <dgm:prSet presAssocID="{4A2E9AE7-B365-444D-8DBC-DBB9FFDE3DF3}" presName="vSp1" presStyleCnt="0"/>
      <dgm:spPr/>
    </dgm:pt>
    <dgm:pt modelId="{69E9E0CE-B769-4B80-8947-35BA10C8A155}" type="pres">
      <dgm:prSet presAssocID="{4A2E9AE7-B365-444D-8DBC-DBB9FFDE3DF3}" presName="simulatedConn" presStyleLbl="solidFgAcc1" presStyleIdx="0" presStyleCnt="2"/>
      <dgm:spPr/>
    </dgm:pt>
    <dgm:pt modelId="{255C8BA8-8B43-41A3-ADAF-443A8576ECE0}" type="pres">
      <dgm:prSet presAssocID="{4A2E9AE7-B365-444D-8DBC-DBB9FFDE3DF3}" presName="vSp2" presStyleCnt="0"/>
      <dgm:spPr/>
    </dgm:pt>
    <dgm:pt modelId="{A1C121A2-EAEF-4407-867C-6A2C3308F688}" type="pres">
      <dgm:prSet presAssocID="{4A2E9AE7-B365-444D-8DBC-DBB9FFDE3DF3}" presName="sibTrans" presStyleCnt="0"/>
      <dgm:spPr/>
    </dgm:pt>
    <dgm:pt modelId="{0D855D6C-E3FA-4D9E-81B4-51D0A5B2432D}" type="pres">
      <dgm:prSet presAssocID="{1460C2DB-4923-421F-A324-5B42F253DE9A}" presName="compositeNode" presStyleCnt="0">
        <dgm:presLayoutVars>
          <dgm:bulletEnabled val="1"/>
        </dgm:presLayoutVars>
      </dgm:prSet>
      <dgm:spPr/>
    </dgm:pt>
    <dgm:pt modelId="{228FC4AE-CF63-45C8-B80C-557DAFC9777F}" type="pres">
      <dgm:prSet presAssocID="{1460C2DB-4923-421F-A324-5B42F253DE9A}" presName="bgRect" presStyleLbl="node1" presStyleIdx="1" presStyleCnt="3"/>
      <dgm:spPr/>
      <dgm:t>
        <a:bodyPr/>
        <a:lstStyle/>
        <a:p>
          <a:endParaRPr lang="ru-RU"/>
        </a:p>
      </dgm:t>
    </dgm:pt>
    <dgm:pt modelId="{279AA155-223B-40DC-B796-73036309A83F}" type="pres">
      <dgm:prSet presAssocID="{1460C2DB-4923-421F-A324-5B42F253DE9A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8CD06-825C-42A4-9949-0C7F9E78C3C7}" type="pres">
      <dgm:prSet presAssocID="{1460C2DB-4923-421F-A324-5B42F253DE9A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F0FAF-9933-41AC-B4AE-DE9FFC03A9D4}" type="pres">
      <dgm:prSet presAssocID="{BE57A137-C129-4EFD-A59B-589A908D308C}" presName="hSp" presStyleCnt="0"/>
      <dgm:spPr/>
    </dgm:pt>
    <dgm:pt modelId="{177CF74D-FBB6-497E-B56C-4A153F15210F}" type="pres">
      <dgm:prSet presAssocID="{BE57A137-C129-4EFD-A59B-589A908D308C}" presName="vProcSp" presStyleCnt="0"/>
      <dgm:spPr/>
    </dgm:pt>
    <dgm:pt modelId="{86778F02-73F4-4C89-9EF9-56DAFA39F6AD}" type="pres">
      <dgm:prSet presAssocID="{BE57A137-C129-4EFD-A59B-589A908D308C}" presName="vSp1" presStyleCnt="0"/>
      <dgm:spPr/>
    </dgm:pt>
    <dgm:pt modelId="{83276686-60AD-4172-8BDE-1804C0D47A68}" type="pres">
      <dgm:prSet presAssocID="{BE57A137-C129-4EFD-A59B-589A908D308C}" presName="simulatedConn" presStyleLbl="solidFgAcc1" presStyleIdx="1" presStyleCnt="2"/>
      <dgm:spPr/>
    </dgm:pt>
    <dgm:pt modelId="{B1BA30C7-1AFB-4ABD-9737-166AC9D22ACA}" type="pres">
      <dgm:prSet presAssocID="{BE57A137-C129-4EFD-A59B-589A908D308C}" presName="vSp2" presStyleCnt="0"/>
      <dgm:spPr/>
    </dgm:pt>
    <dgm:pt modelId="{7B1A9824-40C8-42E8-A9ED-32881D46CC89}" type="pres">
      <dgm:prSet presAssocID="{BE57A137-C129-4EFD-A59B-589A908D308C}" presName="sibTrans" presStyleCnt="0"/>
      <dgm:spPr/>
    </dgm:pt>
    <dgm:pt modelId="{C0B22CCC-6FEA-467B-B196-27A80A5EE79C}" type="pres">
      <dgm:prSet presAssocID="{47A24F3B-1934-4EEA-B022-4DC4A2D776AB}" presName="compositeNode" presStyleCnt="0">
        <dgm:presLayoutVars>
          <dgm:bulletEnabled val="1"/>
        </dgm:presLayoutVars>
      </dgm:prSet>
      <dgm:spPr/>
    </dgm:pt>
    <dgm:pt modelId="{7822B0B8-2FEB-4C27-9D6E-E08BB747B977}" type="pres">
      <dgm:prSet presAssocID="{47A24F3B-1934-4EEA-B022-4DC4A2D776AB}" presName="bgRect" presStyleLbl="node1" presStyleIdx="2" presStyleCnt="3"/>
      <dgm:spPr/>
      <dgm:t>
        <a:bodyPr/>
        <a:lstStyle/>
        <a:p>
          <a:endParaRPr lang="ru-RU"/>
        </a:p>
      </dgm:t>
    </dgm:pt>
    <dgm:pt modelId="{4171DA10-F436-4C26-89DF-3ECCB9F92151}" type="pres">
      <dgm:prSet presAssocID="{47A24F3B-1934-4EEA-B022-4DC4A2D776AB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79CF3F-6123-4DB8-9A80-415CFE633CF4}" type="pres">
      <dgm:prSet presAssocID="{47A24F3B-1934-4EEA-B022-4DC4A2D776AB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868107-11D5-4C05-8446-7C973BFAFE16}" type="presOf" srcId="{530EBE4E-ACEF-4168-BC82-2F636BE82599}" destId="{3448CD06-825C-42A4-9949-0C7F9E78C3C7}" srcOrd="0" destOrd="0" presId="urn:microsoft.com/office/officeart/2005/8/layout/hProcess7#1"/>
    <dgm:cxn modelId="{5F726068-EBD8-445B-AD08-D7B2E782A05C}" type="presOf" srcId="{1460C2DB-4923-421F-A324-5B42F253DE9A}" destId="{228FC4AE-CF63-45C8-B80C-557DAFC9777F}" srcOrd="0" destOrd="0" presId="urn:microsoft.com/office/officeart/2005/8/layout/hProcess7#1"/>
    <dgm:cxn modelId="{EE3D16C2-3B2E-45E6-A271-5BEE7154701D}" srcId="{6524AFAD-7B67-47A5-BEAD-8D09D87CF465}" destId="{A5C0087D-B6CA-41EF-85BF-537F20341366}" srcOrd="0" destOrd="0" parTransId="{796D18E1-1A5F-490B-9E4F-3806A017E733}" sibTransId="{694F3050-5BC7-4517-BEF2-15C95732304A}"/>
    <dgm:cxn modelId="{0303617B-09B1-478A-B081-B95B1964A013}" type="presOf" srcId="{6524AFAD-7B67-47A5-BEAD-8D09D87CF465}" destId="{5E1C9359-E288-4E3C-A213-B5827871E149}" srcOrd="1" destOrd="0" presId="urn:microsoft.com/office/officeart/2005/8/layout/hProcess7#1"/>
    <dgm:cxn modelId="{11FD9866-C6F8-4C3C-9717-140C522D59DC}" srcId="{7F17CC7C-F0FB-48C3-802E-5FC7F7F23E26}" destId="{6524AFAD-7B67-47A5-BEAD-8D09D87CF465}" srcOrd="0" destOrd="0" parTransId="{177FDCAF-F80F-44DB-A470-D9EAB3AC49B6}" sibTransId="{4A2E9AE7-B365-444D-8DBC-DBB9FFDE3DF3}"/>
    <dgm:cxn modelId="{A16D6D94-8C3F-4037-A517-807CAE26D9F6}" type="presOf" srcId="{A5C0087D-B6CA-41EF-85BF-537F20341366}" destId="{7B28887E-C168-409D-B75B-9142D53078C8}" srcOrd="0" destOrd="0" presId="urn:microsoft.com/office/officeart/2005/8/layout/hProcess7#1"/>
    <dgm:cxn modelId="{D3E5309C-2F90-43C8-83C6-30D1F360098A}" srcId="{7F17CC7C-F0FB-48C3-802E-5FC7F7F23E26}" destId="{47A24F3B-1934-4EEA-B022-4DC4A2D776AB}" srcOrd="2" destOrd="0" parTransId="{AF6A4D85-8C38-4126-8495-CD71153EDF7E}" sibTransId="{C029FAA0-8829-46F1-B21C-EA5B5B0F2CC1}"/>
    <dgm:cxn modelId="{108380E3-600C-4498-9E48-DC2425A9948B}" type="presOf" srcId="{6524AFAD-7B67-47A5-BEAD-8D09D87CF465}" destId="{7D58879E-2385-4B38-AE4A-EF5E4AEAE443}" srcOrd="0" destOrd="0" presId="urn:microsoft.com/office/officeart/2005/8/layout/hProcess7#1"/>
    <dgm:cxn modelId="{1059A228-B613-4FF1-9EA7-57D231F4E463}" type="presOf" srcId="{47A24F3B-1934-4EEA-B022-4DC4A2D776AB}" destId="{7822B0B8-2FEB-4C27-9D6E-E08BB747B977}" srcOrd="0" destOrd="0" presId="urn:microsoft.com/office/officeart/2005/8/layout/hProcess7#1"/>
    <dgm:cxn modelId="{1E40DB32-5FD8-47EF-B6CF-0A1627215223}" type="presOf" srcId="{47A24F3B-1934-4EEA-B022-4DC4A2D776AB}" destId="{4171DA10-F436-4C26-89DF-3ECCB9F92151}" srcOrd="1" destOrd="0" presId="urn:microsoft.com/office/officeart/2005/8/layout/hProcess7#1"/>
    <dgm:cxn modelId="{779F4BA7-7F6C-408B-8E07-23099443C457}" srcId="{1460C2DB-4923-421F-A324-5B42F253DE9A}" destId="{530EBE4E-ACEF-4168-BC82-2F636BE82599}" srcOrd="0" destOrd="0" parTransId="{352B688D-07E7-4E5F-8C77-A127E744B617}" sibTransId="{96477B2B-79E0-4849-95EE-0047F732F7B1}"/>
    <dgm:cxn modelId="{644641C2-2489-4E43-BE21-6356DBD9D184}" type="presOf" srcId="{1460C2DB-4923-421F-A324-5B42F253DE9A}" destId="{279AA155-223B-40DC-B796-73036309A83F}" srcOrd="1" destOrd="0" presId="urn:microsoft.com/office/officeart/2005/8/layout/hProcess7#1"/>
    <dgm:cxn modelId="{5005413D-7DA5-49FD-8823-F768D980A368}" type="presOf" srcId="{527AA5E7-59CF-4F2C-9AAB-0ACFCEA541EE}" destId="{6279CF3F-6123-4DB8-9A80-415CFE633CF4}" srcOrd="0" destOrd="0" presId="urn:microsoft.com/office/officeart/2005/8/layout/hProcess7#1"/>
    <dgm:cxn modelId="{34E2FD27-377F-49F8-8037-628914FA8403}" type="presOf" srcId="{7F17CC7C-F0FB-48C3-802E-5FC7F7F23E26}" destId="{B639092C-822C-4C5E-8746-576F7C6A660D}" srcOrd="0" destOrd="0" presId="urn:microsoft.com/office/officeart/2005/8/layout/hProcess7#1"/>
    <dgm:cxn modelId="{64FFA6CB-BB91-48DB-AB49-6CEAC3AE6EA7}" srcId="{47A24F3B-1934-4EEA-B022-4DC4A2D776AB}" destId="{527AA5E7-59CF-4F2C-9AAB-0ACFCEA541EE}" srcOrd="0" destOrd="0" parTransId="{543BB3ED-FD58-4683-8985-A5312FDBD3FB}" sibTransId="{92FCF9A7-59D2-4579-8B9D-8E7E4DC3055F}"/>
    <dgm:cxn modelId="{FC9B5500-2BEF-4AA7-9E28-2FC20BCE6632}" srcId="{7F17CC7C-F0FB-48C3-802E-5FC7F7F23E26}" destId="{1460C2DB-4923-421F-A324-5B42F253DE9A}" srcOrd="1" destOrd="0" parTransId="{C7BF0096-2EF9-4E20-ACB4-B9C2BA848C06}" sibTransId="{BE57A137-C129-4EFD-A59B-589A908D308C}"/>
    <dgm:cxn modelId="{89EAED08-BE62-43B8-BC9A-A4F85598A535}" type="presParOf" srcId="{B639092C-822C-4C5E-8746-576F7C6A660D}" destId="{E1C5C3C6-9602-4A46-8055-ADF015A469B7}" srcOrd="0" destOrd="0" presId="urn:microsoft.com/office/officeart/2005/8/layout/hProcess7#1"/>
    <dgm:cxn modelId="{473F7E70-7318-4F88-B31C-6F68FC383D14}" type="presParOf" srcId="{E1C5C3C6-9602-4A46-8055-ADF015A469B7}" destId="{7D58879E-2385-4B38-AE4A-EF5E4AEAE443}" srcOrd="0" destOrd="0" presId="urn:microsoft.com/office/officeart/2005/8/layout/hProcess7#1"/>
    <dgm:cxn modelId="{95C33CA0-C9B6-4DAE-92AA-7D3C5EC30B9C}" type="presParOf" srcId="{E1C5C3C6-9602-4A46-8055-ADF015A469B7}" destId="{5E1C9359-E288-4E3C-A213-B5827871E149}" srcOrd="1" destOrd="0" presId="urn:microsoft.com/office/officeart/2005/8/layout/hProcess7#1"/>
    <dgm:cxn modelId="{74EFE184-100F-45D9-8CEF-1A6556D3B144}" type="presParOf" srcId="{E1C5C3C6-9602-4A46-8055-ADF015A469B7}" destId="{7B28887E-C168-409D-B75B-9142D53078C8}" srcOrd="2" destOrd="0" presId="urn:microsoft.com/office/officeart/2005/8/layout/hProcess7#1"/>
    <dgm:cxn modelId="{40914D76-A3E8-4071-8EF8-E340534A65CE}" type="presParOf" srcId="{B639092C-822C-4C5E-8746-576F7C6A660D}" destId="{C701F150-00DD-4BC3-A50D-C758994E5C5A}" srcOrd="1" destOrd="0" presId="urn:microsoft.com/office/officeart/2005/8/layout/hProcess7#1"/>
    <dgm:cxn modelId="{560A7F53-8653-4EC0-BC2E-50A72CB01CC9}" type="presParOf" srcId="{B639092C-822C-4C5E-8746-576F7C6A660D}" destId="{10D57355-6F67-4D2B-82C8-C4FD6E209FC2}" srcOrd="2" destOrd="0" presId="urn:microsoft.com/office/officeart/2005/8/layout/hProcess7#1"/>
    <dgm:cxn modelId="{F3AA6BF1-05B1-4CD3-B50C-66093BA147E8}" type="presParOf" srcId="{10D57355-6F67-4D2B-82C8-C4FD6E209FC2}" destId="{2952749D-A492-4A88-8AF0-A7176D9405F7}" srcOrd="0" destOrd="0" presId="urn:microsoft.com/office/officeart/2005/8/layout/hProcess7#1"/>
    <dgm:cxn modelId="{134AC7E8-504F-4FD2-B3B9-709CA04BAE6E}" type="presParOf" srcId="{10D57355-6F67-4D2B-82C8-C4FD6E209FC2}" destId="{69E9E0CE-B769-4B80-8947-35BA10C8A155}" srcOrd="1" destOrd="0" presId="urn:microsoft.com/office/officeart/2005/8/layout/hProcess7#1"/>
    <dgm:cxn modelId="{2263E44E-5855-4940-93F9-759B4279A01B}" type="presParOf" srcId="{10D57355-6F67-4D2B-82C8-C4FD6E209FC2}" destId="{255C8BA8-8B43-41A3-ADAF-443A8576ECE0}" srcOrd="2" destOrd="0" presId="urn:microsoft.com/office/officeart/2005/8/layout/hProcess7#1"/>
    <dgm:cxn modelId="{634A6442-446A-4D6C-8D24-193022CE4FC2}" type="presParOf" srcId="{B639092C-822C-4C5E-8746-576F7C6A660D}" destId="{A1C121A2-EAEF-4407-867C-6A2C3308F688}" srcOrd="3" destOrd="0" presId="urn:microsoft.com/office/officeart/2005/8/layout/hProcess7#1"/>
    <dgm:cxn modelId="{1C4F279E-278A-4C69-8F72-F231B760E818}" type="presParOf" srcId="{B639092C-822C-4C5E-8746-576F7C6A660D}" destId="{0D855D6C-E3FA-4D9E-81B4-51D0A5B2432D}" srcOrd="4" destOrd="0" presId="urn:microsoft.com/office/officeart/2005/8/layout/hProcess7#1"/>
    <dgm:cxn modelId="{D75DA114-B314-45F5-9AEB-0476E7088857}" type="presParOf" srcId="{0D855D6C-E3FA-4D9E-81B4-51D0A5B2432D}" destId="{228FC4AE-CF63-45C8-B80C-557DAFC9777F}" srcOrd="0" destOrd="0" presId="urn:microsoft.com/office/officeart/2005/8/layout/hProcess7#1"/>
    <dgm:cxn modelId="{CB5D0B34-7D79-4B81-AEDC-1823D52E87E1}" type="presParOf" srcId="{0D855D6C-E3FA-4D9E-81B4-51D0A5B2432D}" destId="{279AA155-223B-40DC-B796-73036309A83F}" srcOrd="1" destOrd="0" presId="urn:microsoft.com/office/officeart/2005/8/layout/hProcess7#1"/>
    <dgm:cxn modelId="{093D97C8-2111-496B-B4B7-04060BD3D835}" type="presParOf" srcId="{0D855D6C-E3FA-4D9E-81B4-51D0A5B2432D}" destId="{3448CD06-825C-42A4-9949-0C7F9E78C3C7}" srcOrd="2" destOrd="0" presId="urn:microsoft.com/office/officeart/2005/8/layout/hProcess7#1"/>
    <dgm:cxn modelId="{AFC0ECB9-148A-4BC7-97C7-78090C717215}" type="presParOf" srcId="{B639092C-822C-4C5E-8746-576F7C6A660D}" destId="{970F0FAF-9933-41AC-B4AE-DE9FFC03A9D4}" srcOrd="5" destOrd="0" presId="urn:microsoft.com/office/officeart/2005/8/layout/hProcess7#1"/>
    <dgm:cxn modelId="{A4B3BFDA-9B6A-4330-9400-714F3F1A06C5}" type="presParOf" srcId="{B639092C-822C-4C5E-8746-576F7C6A660D}" destId="{177CF74D-FBB6-497E-B56C-4A153F15210F}" srcOrd="6" destOrd="0" presId="urn:microsoft.com/office/officeart/2005/8/layout/hProcess7#1"/>
    <dgm:cxn modelId="{FD5061EB-3BD4-4F6E-8F32-8C7BB2A220FF}" type="presParOf" srcId="{177CF74D-FBB6-497E-B56C-4A153F15210F}" destId="{86778F02-73F4-4C89-9EF9-56DAFA39F6AD}" srcOrd="0" destOrd="0" presId="urn:microsoft.com/office/officeart/2005/8/layout/hProcess7#1"/>
    <dgm:cxn modelId="{904E0827-3E81-4888-B204-4B137AD83B38}" type="presParOf" srcId="{177CF74D-FBB6-497E-B56C-4A153F15210F}" destId="{83276686-60AD-4172-8BDE-1804C0D47A68}" srcOrd="1" destOrd="0" presId="urn:microsoft.com/office/officeart/2005/8/layout/hProcess7#1"/>
    <dgm:cxn modelId="{D171017D-249A-4E87-B7C7-7EA03EBAEF8C}" type="presParOf" srcId="{177CF74D-FBB6-497E-B56C-4A153F15210F}" destId="{B1BA30C7-1AFB-4ABD-9737-166AC9D22ACA}" srcOrd="2" destOrd="0" presId="urn:microsoft.com/office/officeart/2005/8/layout/hProcess7#1"/>
    <dgm:cxn modelId="{40C09A9B-C777-48C7-991C-85AD4D8043DE}" type="presParOf" srcId="{B639092C-822C-4C5E-8746-576F7C6A660D}" destId="{7B1A9824-40C8-42E8-A9ED-32881D46CC89}" srcOrd="7" destOrd="0" presId="urn:microsoft.com/office/officeart/2005/8/layout/hProcess7#1"/>
    <dgm:cxn modelId="{E516BDAF-4A76-4A6C-8679-30ADC5734C52}" type="presParOf" srcId="{B639092C-822C-4C5E-8746-576F7C6A660D}" destId="{C0B22CCC-6FEA-467B-B196-27A80A5EE79C}" srcOrd="8" destOrd="0" presId="urn:microsoft.com/office/officeart/2005/8/layout/hProcess7#1"/>
    <dgm:cxn modelId="{1A3352C3-301B-48EE-BF68-2EA0A2AC87C2}" type="presParOf" srcId="{C0B22CCC-6FEA-467B-B196-27A80A5EE79C}" destId="{7822B0B8-2FEB-4C27-9D6E-E08BB747B977}" srcOrd="0" destOrd="0" presId="urn:microsoft.com/office/officeart/2005/8/layout/hProcess7#1"/>
    <dgm:cxn modelId="{E5A5506A-A609-462B-89CE-DB635B708F98}" type="presParOf" srcId="{C0B22CCC-6FEA-467B-B196-27A80A5EE79C}" destId="{4171DA10-F436-4C26-89DF-3ECCB9F92151}" srcOrd="1" destOrd="0" presId="urn:microsoft.com/office/officeart/2005/8/layout/hProcess7#1"/>
    <dgm:cxn modelId="{37D343F4-77B0-4AC6-8355-EA63E6CCBC86}" type="presParOf" srcId="{C0B22CCC-6FEA-467B-B196-27A80A5EE79C}" destId="{6279CF3F-6123-4DB8-9A80-415CFE633CF4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51D47AF-65B4-4622-9D9B-C592ADAA52BC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6606065-95D1-47C5-B235-A050216EA4A6}">
      <dgm:prSet phldrT="[Текст]"/>
      <dgm:spPr/>
      <dgm:t>
        <a:bodyPr/>
        <a:lstStyle/>
        <a:p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Плата за негативное воздействие на окружающую среду – 246,7 тыс. руб.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E830A3FD-4BFA-4768-B3F6-AEBB2810596A}" type="parTrans" cxnId="{3DB3BE0A-DC0F-47E1-A721-21279E76164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C781B7E-3B24-42AE-ABBC-FA5D272B0A18}" type="sibTrans" cxnId="{3DB3BE0A-DC0F-47E1-A721-21279E76164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8E9EB23-0C35-4932-A0F7-D89E4B66F2FA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Санитарное содержание и озеленение территории города – 140,3 тыс. руб.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430B18F-43BE-4477-B10D-5D0139D7C1F6}" type="parTrans" cxnId="{2A6BA034-AF78-4CAD-A8AA-7CF1D669000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25514D9-1559-464A-A0E7-6070F9CD45AF}" type="sibTrans" cxnId="{2A6BA034-AF78-4CAD-A8AA-7CF1D669000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1187BA5-17D9-48C0-A619-09C241E731B5}" type="pres">
      <dgm:prSet presAssocID="{551D47AF-65B4-4622-9D9B-C592ADAA52BC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71F2092-7C13-4BC5-9031-5022EB46BFC0}" type="pres">
      <dgm:prSet presAssocID="{C6606065-95D1-47C5-B235-A050216EA4A6}" presName="chaos" presStyleCnt="0"/>
      <dgm:spPr/>
    </dgm:pt>
    <dgm:pt modelId="{F684B5CE-298C-471E-9BFD-FA7EDE1EDCF2}" type="pres">
      <dgm:prSet presAssocID="{C6606065-95D1-47C5-B235-A050216EA4A6}" presName="parTx1" presStyleLbl="revTx" presStyleIdx="0" presStyleCnt="1"/>
      <dgm:spPr/>
      <dgm:t>
        <a:bodyPr/>
        <a:lstStyle/>
        <a:p>
          <a:endParaRPr lang="ru-RU"/>
        </a:p>
      </dgm:t>
    </dgm:pt>
    <dgm:pt modelId="{FC5C9457-6376-4BD1-92AA-270E21D8567B}" type="pres">
      <dgm:prSet presAssocID="{C6606065-95D1-47C5-B235-A050216EA4A6}" presName="c1" presStyleLbl="node1" presStyleIdx="0" presStyleCnt="19"/>
      <dgm:spPr/>
    </dgm:pt>
    <dgm:pt modelId="{7EAA360E-0966-458C-B25E-79FCB861F98F}" type="pres">
      <dgm:prSet presAssocID="{C6606065-95D1-47C5-B235-A050216EA4A6}" presName="c2" presStyleLbl="node1" presStyleIdx="1" presStyleCnt="19"/>
      <dgm:spPr/>
    </dgm:pt>
    <dgm:pt modelId="{63A742E2-50B6-4739-84EC-0ED942422EE8}" type="pres">
      <dgm:prSet presAssocID="{C6606065-95D1-47C5-B235-A050216EA4A6}" presName="c3" presStyleLbl="node1" presStyleIdx="2" presStyleCnt="19"/>
      <dgm:spPr/>
    </dgm:pt>
    <dgm:pt modelId="{68FF6500-AA79-43C2-84D6-5172785198A5}" type="pres">
      <dgm:prSet presAssocID="{C6606065-95D1-47C5-B235-A050216EA4A6}" presName="c4" presStyleLbl="node1" presStyleIdx="3" presStyleCnt="19"/>
      <dgm:spPr/>
    </dgm:pt>
    <dgm:pt modelId="{0CED225D-9282-451B-8031-BCA0B124949C}" type="pres">
      <dgm:prSet presAssocID="{C6606065-95D1-47C5-B235-A050216EA4A6}" presName="c5" presStyleLbl="node1" presStyleIdx="4" presStyleCnt="19"/>
      <dgm:spPr/>
    </dgm:pt>
    <dgm:pt modelId="{3F47C6A6-291E-4764-A9B0-0CEF7A7627AD}" type="pres">
      <dgm:prSet presAssocID="{C6606065-95D1-47C5-B235-A050216EA4A6}" presName="c6" presStyleLbl="node1" presStyleIdx="5" presStyleCnt="19"/>
      <dgm:spPr/>
    </dgm:pt>
    <dgm:pt modelId="{C9150A0F-9221-44B7-BB6F-7E4FCFC5A01A}" type="pres">
      <dgm:prSet presAssocID="{C6606065-95D1-47C5-B235-A050216EA4A6}" presName="c7" presStyleLbl="node1" presStyleIdx="6" presStyleCnt="19"/>
      <dgm:spPr/>
    </dgm:pt>
    <dgm:pt modelId="{726E8BA0-0C8B-4E6F-8822-741921600440}" type="pres">
      <dgm:prSet presAssocID="{C6606065-95D1-47C5-B235-A050216EA4A6}" presName="c8" presStyleLbl="node1" presStyleIdx="7" presStyleCnt="19"/>
      <dgm:spPr/>
    </dgm:pt>
    <dgm:pt modelId="{969F70AB-C55C-44AD-8168-E41615D8F883}" type="pres">
      <dgm:prSet presAssocID="{C6606065-95D1-47C5-B235-A050216EA4A6}" presName="c9" presStyleLbl="node1" presStyleIdx="8" presStyleCnt="19"/>
      <dgm:spPr/>
    </dgm:pt>
    <dgm:pt modelId="{5FCCE794-0BCD-4329-BF59-0EE7B3DD4B79}" type="pres">
      <dgm:prSet presAssocID="{C6606065-95D1-47C5-B235-A050216EA4A6}" presName="c10" presStyleLbl="node1" presStyleIdx="9" presStyleCnt="19"/>
      <dgm:spPr/>
    </dgm:pt>
    <dgm:pt modelId="{0EBE6D85-233B-44A8-892E-2D87950D88EC}" type="pres">
      <dgm:prSet presAssocID="{C6606065-95D1-47C5-B235-A050216EA4A6}" presName="c11" presStyleLbl="node1" presStyleIdx="10" presStyleCnt="19"/>
      <dgm:spPr/>
    </dgm:pt>
    <dgm:pt modelId="{38CFBDDC-3BED-4A83-A479-BFBE82141F55}" type="pres">
      <dgm:prSet presAssocID="{C6606065-95D1-47C5-B235-A050216EA4A6}" presName="c12" presStyleLbl="node1" presStyleIdx="11" presStyleCnt="19"/>
      <dgm:spPr/>
    </dgm:pt>
    <dgm:pt modelId="{8B02DEA0-1B7E-48F6-B230-D440B82CE4D2}" type="pres">
      <dgm:prSet presAssocID="{C6606065-95D1-47C5-B235-A050216EA4A6}" presName="c13" presStyleLbl="node1" presStyleIdx="12" presStyleCnt="19"/>
      <dgm:spPr/>
    </dgm:pt>
    <dgm:pt modelId="{CAB4EC80-9C98-4413-B5FB-FCEC45922110}" type="pres">
      <dgm:prSet presAssocID="{C6606065-95D1-47C5-B235-A050216EA4A6}" presName="c14" presStyleLbl="node1" presStyleIdx="13" presStyleCnt="19"/>
      <dgm:spPr/>
    </dgm:pt>
    <dgm:pt modelId="{62D07024-D382-490E-B051-F871D3147D31}" type="pres">
      <dgm:prSet presAssocID="{C6606065-95D1-47C5-B235-A050216EA4A6}" presName="c15" presStyleLbl="node1" presStyleIdx="14" presStyleCnt="19"/>
      <dgm:spPr/>
    </dgm:pt>
    <dgm:pt modelId="{8C402BA7-0C46-4657-84FC-7A4E6597509B}" type="pres">
      <dgm:prSet presAssocID="{C6606065-95D1-47C5-B235-A050216EA4A6}" presName="c16" presStyleLbl="node1" presStyleIdx="15" presStyleCnt="19"/>
      <dgm:spPr/>
    </dgm:pt>
    <dgm:pt modelId="{CE0B15BC-C6F8-43E9-AEF7-5CF1DE5EDB91}" type="pres">
      <dgm:prSet presAssocID="{C6606065-95D1-47C5-B235-A050216EA4A6}" presName="c17" presStyleLbl="node1" presStyleIdx="16" presStyleCnt="19"/>
      <dgm:spPr/>
    </dgm:pt>
    <dgm:pt modelId="{237FB6DA-497B-4FDC-9082-4626C786C8B1}" type="pres">
      <dgm:prSet presAssocID="{C6606065-95D1-47C5-B235-A050216EA4A6}" presName="c18" presStyleLbl="node1" presStyleIdx="17" presStyleCnt="19"/>
      <dgm:spPr/>
    </dgm:pt>
    <dgm:pt modelId="{6E01A4E4-1B6F-400B-A4A5-053F763C16ED}" type="pres">
      <dgm:prSet presAssocID="{3C781B7E-3B24-42AE-ABBC-FA5D272B0A18}" presName="chevronComposite1" presStyleCnt="0"/>
      <dgm:spPr/>
    </dgm:pt>
    <dgm:pt modelId="{7FF3F663-0A4C-4325-A09A-8EC892609532}" type="pres">
      <dgm:prSet presAssocID="{3C781B7E-3B24-42AE-ABBC-FA5D272B0A18}" presName="chevron1" presStyleLbl="sibTrans2D1" presStyleIdx="0" presStyleCnt="2"/>
      <dgm:spPr/>
    </dgm:pt>
    <dgm:pt modelId="{55378915-7E71-4C17-8637-5E0C05102CC1}" type="pres">
      <dgm:prSet presAssocID="{3C781B7E-3B24-42AE-ABBC-FA5D272B0A18}" presName="spChevron1" presStyleCnt="0"/>
      <dgm:spPr/>
    </dgm:pt>
    <dgm:pt modelId="{F31A3DCB-F56B-4346-B432-95B286061DD6}" type="pres">
      <dgm:prSet presAssocID="{3C781B7E-3B24-42AE-ABBC-FA5D272B0A18}" presName="overlap" presStyleCnt="0"/>
      <dgm:spPr/>
    </dgm:pt>
    <dgm:pt modelId="{44B8CF51-A324-43A7-B86C-96590F281B47}" type="pres">
      <dgm:prSet presAssocID="{3C781B7E-3B24-42AE-ABBC-FA5D272B0A18}" presName="chevronComposite2" presStyleCnt="0"/>
      <dgm:spPr/>
    </dgm:pt>
    <dgm:pt modelId="{FF4F3D0A-2708-4239-9841-40ADC7FCD0C8}" type="pres">
      <dgm:prSet presAssocID="{3C781B7E-3B24-42AE-ABBC-FA5D272B0A18}" presName="chevron2" presStyleLbl="sibTrans2D1" presStyleIdx="1" presStyleCnt="2"/>
      <dgm:spPr/>
    </dgm:pt>
    <dgm:pt modelId="{DB2F95F8-51B5-4819-87D1-7FB556F06CED}" type="pres">
      <dgm:prSet presAssocID="{3C781B7E-3B24-42AE-ABBC-FA5D272B0A18}" presName="spChevron2" presStyleCnt="0"/>
      <dgm:spPr/>
    </dgm:pt>
    <dgm:pt modelId="{97C0FB7C-E523-4659-9E31-7DA9A53F5240}" type="pres">
      <dgm:prSet presAssocID="{C8E9EB23-0C35-4932-A0F7-D89E4B66F2FA}" presName="last" presStyleCnt="0"/>
      <dgm:spPr/>
    </dgm:pt>
    <dgm:pt modelId="{B3B68E2D-8389-4F5E-9F66-EEA6EE4AAD00}" type="pres">
      <dgm:prSet presAssocID="{C8E9EB23-0C35-4932-A0F7-D89E4B66F2FA}" presName="circleTx" presStyleLbl="node1" presStyleIdx="18" presStyleCnt="19" custScaleX="88496" custScaleY="81449" custLinFactNeighborX="-5750" custLinFactNeighborY="-55731"/>
      <dgm:spPr/>
      <dgm:t>
        <a:bodyPr/>
        <a:lstStyle/>
        <a:p>
          <a:endParaRPr lang="ru-RU"/>
        </a:p>
      </dgm:t>
    </dgm:pt>
    <dgm:pt modelId="{A40679EB-423A-4F37-8064-1570121666E5}" type="pres">
      <dgm:prSet presAssocID="{C8E9EB23-0C35-4932-A0F7-D89E4B66F2FA}" presName="spN" presStyleCnt="0"/>
      <dgm:spPr/>
    </dgm:pt>
  </dgm:ptLst>
  <dgm:cxnLst>
    <dgm:cxn modelId="{E94E45CA-1681-49ED-A9F7-1CE0C4849573}" type="presOf" srcId="{C8E9EB23-0C35-4932-A0F7-D89E4B66F2FA}" destId="{B3B68E2D-8389-4F5E-9F66-EEA6EE4AAD00}" srcOrd="0" destOrd="0" presId="urn:microsoft.com/office/officeart/2009/3/layout/RandomtoResultProcess"/>
    <dgm:cxn modelId="{2393E42B-37CF-4BC8-BBDE-9F4B66E6A7B9}" type="presOf" srcId="{C6606065-95D1-47C5-B235-A050216EA4A6}" destId="{F684B5CE-298C-471E-9BFD-FA7EDE1EDCF2}" srcOrd="0" destOrd="0" presId="urn:microsoft.com/office/officeart/2009/3/layout/RandomtoResultProcess"/>
    <dgm:cxn modelId="{3DB3BE0A-DC0F-47E1-A721-21279E761641}" srcId="{551D47AF-65B4-4622-9D9B-C592ADAA52BC}" destId="{C6606065-95D1-47C5-B235-A050216EA4A6}" srcOrd="0" destOrd="0" parTransId="{E830A3FD-4BFA-4768-B3F6-AEBB2810596A}" sibTransId="{3C781B7E-3B24-42AE-ABBC-FA5D272B0A18}"/>
    <dgm:cxn modelId="{2A6BA034-AF78-4CAD-A8AA-7CF1D6690007}" srcId="{551D47AF-65B4-4622-9D9B-C592ADAA52BC}" destId="{C8E9EB23-0C35-4932-A0F7-D89E4B66F2FA}" srcOrd="1" destOrd="0" parTransId="{5430B18F-43BE-4477-B10D-5D0139D7C1F6}" sibTransId="{625514D9-1559-464A-A0E7-6070F9CD45AF}"/>
    <dgm:cxn modelId="{F1FF0D1D-6E2B-4AE8-9000-1C4B87DB7BE3}" type="presOf" srcId="{551D47AF-65B4-4622-9D9B-C592ADAA52BC}" destId="{B1187BA5-17D9-48C0-A619-09C241E731B5}" srcOrd="0" destOrd="0" presId="urn:microsoft.com/office/officeart/2009/3/layout/RandomtoResultProcess"/>
    <dgm:cxn modelId="{73F5416B-66D1-463C-A75E-29B1C0B00B92}" type="presParOf" srcId="{B1187BA5-17D9-48C0-A619-09C241E731B5}" destId="{D71F2092-7C13-4BC5-9031-5022EB46BFC0}" srcOrd="0" destOrd="0" presId="urn:microsoft.com/office/officeart/2009/3/layout/RandomtoResultProcess"/>
    <dgm:cxn modelId="{5ECA220F-7AF8-40C2-94D8-B302AC807F95}" type="presParOf" srcId="{D71F2092-7C13-4BC5-9031-5022EB46BFC0}" destId="{F684B5CE-298C-471E-9BFD-FA7EDE1EDCF2}" srcOrd="0" destOrd="0" presId="urn:microsoft.com/office/officeart/2009/3/layout/RandomtoResultProcess"/>
    <dgm:cxn modelId="{23C31685-A5DA-4ED8-9405-AA3FB5289111}" type="presParOf" srcId="{D71F2092-7C13-4BC5-9031-5022EB46BFC0}" destId="{FC5C9457-6376-4BD1-92AA-270E21D8567B}" srcOrd="1" destOrd="0" presId="urn:microsoft.com/office/officeart/2009/3/layout/RandomtoResultProcess"/>
    <dgm:cxn modelId="{F0C9D7BB-5AB1-48CA-B6A3-CE4664015E73}" type="presParOf" srcId="{D71F2092-7C13-4BC5-9031-5022EB46BFC0}" destId="{7EAA360E-0966-458C-B25E-79FCB861F98F}" srcOrd="2" destOrd="0" presId="urn:microsoft.com/office/officeart/2009/3/layout/RandomtoResultProcess"/>
    <dgm:cxn modelId="{20653A40-F8DA-4AC1-BA67-776CEB891D92}" type="presParOf" srcId="{D71F2092-7C13-4BC5-9031-5022EB46BFC0}" destId="{63A742E2-50B6-4739-84EC-0ED942422EE8}" srcOrd="3" destOrd="0" presId="urn:microsoft.com/office/officeart/2009/3/layout/RandomtoResultProcess"/>
    <dgm:cxn modelId="{7929D641-F207-4F93-83D1-E7B1EC3DB363}" type="presParOf" srcId="{D71F2092-7C13-4BC5-9031-5022EB46BFC0}" destId="{68FF6500-AA79-43C2-84D6-5172785198A5}" srcOrd="4" destOrd="0" presId="urn:microsoft.com/office/officeart/2009/3/layout/RandomtoResultProcess"/>
    <dgm:cxn modelId="{D4D8B463-FD7D-4E31-A515-97DEAB9CAD74}" type="presParOf" srcId="{D71F2092-7C13-4BC5-9031-5022EB46BFC0}" destId="{0CED225D-9282-451B-8031-BCA0B124949C}" srcOrd="5" destOrd="0" presId="urn:microsoft.com/office/officeart/2009/3/layout/RandomtoResultProcess"/>
    <dgm:cxn modelId="{DCCCC78F-04E5-43B0-B577-1DCF4722D40F}" type="presParOf" srcId="{D71F2092-7C13-4BC5-9031-5022EB46BFC0}" destId="{3F47C6A6-291E-4764-A9B0-0CEF7A7627AD}" srcOrd="6" destOrd="0" presId="urn:microsoft.com/office/officeart/2009/3/layout/RandomtoResultProcess"/>
    <dgm:cxn modelId="{B9880AC5-A93D-406C-947A-BC1F68131F3A}" type="presParOf" srcId="{D71F2092-7C13-4BC5-9031-5022EB46BFC0}" destId="{C9150A0F-9221-44B7-BB6F-7E4FCFC5A01A}" srcOrd="7" destOrd="0" presId="urn:microsoft.com/office/officeart/2009/3/layout/RandomtoResultProcess"/>
    <dgm:cxn modelId="{5B2DC797-805E-4FA9-9984-4346F8ACFE62}" type="presParOf" srcId="{D71F2092-7C13-4BC5-9031-5022EB46BFC0}" destId="{726E8BA0-0C8B-4E6F-8822-741921600440}" srcOrd="8" destOrd="0" presId="urn:microsoft.com/office/officeart/2009/3/layout/RandomtoResultProcess"/>
    <dgm:cxn modelId="{C57F3389-9A57-4433-A162-3FF353EC3117}" type="presParOf" srcId="{D71F2092-7C13-4BC5-9031-5022EB46BFC0}" destId="{969F70AB-C55C-44AD-8168-E41615D8F883}" srcOrd="9" destOrd="0" presId="urn:microsoft.com/office/officeart/2009/3/layout/RandomtoResultProcess"/>
    <dgm:cxn modelId="{1A6404FA-D1F9-4801-8FCB-EDA222ECD2F3}" type="presParOf" srcId="{D71F2092-7C13-4BC5-9031-5022EB46BFC0}" destId="{5FCCE794-0BCD-4329-BF59-0EE7B3DD4B79}" srcOrd="10" destOrd="0" presId="urn:microsoft.com/office/officeart/2009/3/layout/RandomtoResultProcess"/>
    <dgm:cxn modelId="{31091105-FBC0-4C84-BD68-5F6905F7AC45}" type="presParOf" srcId="{D71F2092-7C13-4BC5-9031-5022EB46BFC0}" destId="{0EBE6D85-233B-44A8-892E-2D87950D88EC}" srcOrd="11" destOrd="0" presId="urn:microsoft.com/office/officeart/2009/3/layout/RandomtoResultProcess"/>
    <dgm:cxn modelId="{C7F5B74F-CA6F-4450-8669-28944B7DE2EE}" type="presParOf" srcId="{D71F2092-7C13-4BC5-9031-5022EB46BFC0}" destId="{38CFBDDC-3BED-4A83-A479-BFBE82141F55}" srcOrd="12" destOrd="0" presId="urn:microsoft.com/office/officeart/2009/3/layout/RandomtoResultProcess"/>
    <dgm:cxn modelId="{CFCC14B0-6F11-4EBF-9F3F-D2BFBC66E599}" type="presParOf" srcId="{D71F2092-7C13-4BC5-9031-5022EB46BFC0}" destId="{8B02DEA0-1B7E-48F6-B230-D440B82CE4D2}" srcOrd="13" destOrd="0" presId="urn:microsoft.com/office/officeart/2009/3/layout/RandomtoResultProcess"/>
    <dgm:cxn modelId="{9237504B-CB4D-4D23-B7AB-C94FE1D3CBF6}" type="presParOf" srcId="{D71F2092-7C13-4BC5-9031-5022EB46BFC0}" destId="{CAB4EC80-9C98-4413-B5FB-FCEC45922110}" srcOrd="14" destOrd="0" presId="urn:microsoft.com/office/officeart/2009/3/layout/RandomtoResultProcess"/>
    <dgm:cxn modelId="{0D957D65-C65A-4133-86D9-5D1E086B352E}" type="presParOf" srcId="{D71F2092-7C13-4BC5-9031-5022EB46BFC0}" destId="{62D07024-D382-490E-B051-F871D3147D31}" srcOrd="15" destOrd="0" presId="urn:microsoft.com/office/officeart/2009/3/layout/RandomtoResultProcess"/>
    <dgm:cxn modelId="{D5214680-3A91-4B6C-997F-85D520DBB202}" type="presParOf" srcId="{D71F2092-7C13-4BC5-9031-5022EB46BFC0}" destId="{8C402BA7-0C46-4657-84FC-7A4E6597509B}" srcOrd="16" destOrd="0" presId="urn:microsoft.com/office/officeart/2009/3/layout/RandomtoResultProcess"/>
    <dgm:cxn modelId="{23D97404-57A5-49C5-A3FA-AA5FC140F400}" type="presParOf" srcId="{D71F2092-7C13-4BC5-9031-5022EB46BFC0}" destId="{CE0B15BC-C6F8-43E9-AEF7-5CF1DE5EDB91}" srcOrd="17" destOrd="0" presId="urn:microsoft.com/office/officeart/2009/3/layout/RandomtoResultProcess"/>
    <dgm:cxn modelId="{C897C5F4-DB80-4AC3-B48C-A0FA22CC2B2E}" type="presParOf" srcId="{D71F2092-7C13-4BC5-9031-5022EB46BFC0}" destId="{237FB6DA-497B-4FDC-9082-4626C786C8B1}" srcOrd="18" destOrd="0" presId="urn:microsoft.com/office/officeart/2009/3/layout/RandomtoResultProcess"/>
    <dgm:cxn modelId="{FE03BFF5-097E-430D-B823-443FDD13E1D8}" type="presParOf" srcId="{B1187BA5-17D9-48C0-A619-09C241E731B5}" destId="{6E01A4E4-1B6F-400B-A4A5-053F763C16ED}" srcOrd="1" destOrd="0" presId="urn:microsoft.com/office/officeart/2009/3/layout/RandomtoResultProcess"/>
    <dgm:cxn modelId="{7B319C38-6601-40D1-A0C9-C31E596182F0}" type="presParOf" srcId="{6E01A4E4-1B6F-400B-A4A5-053F763C16ED}" destId="{7FF3F663-0A4C-4325-A09A-8EC892609532}" srcOrd="0" destOrd="0" presId="urn:microsoft.com/office/officeart/2009/3/layout/RandomtoResultProcess"/>
    <dgm:cxn modelId="{27643774-5588-49C3-88B9-3A3A367AE67E}" type="presParOf" srcId="{6E01A4E4-1B6F-400B-A4A5-053F763C16ED}" destId="{55378915-7E71-4C17-8637-5E0C05102CC1}" srcOrd="1" destOrd="0" presId="urn:microsoft.com/office/officeart/2009/3/layout/RandomtoResultProcess"/>
    <dgm:cxn modelId="{A94D0007-86B8-4501-B6FB-3CAAA69930B8}" type="presParOf" srcId="{B1187BA5-17D9-48C0-A619-09C241E731B5}" destId="{F31A3DCB-F56B-4346-B432-95B286061DD6}" srcOrd="2" destOrd="0" presId="urn:microsoft.com/office/officeart/2009/3/layout/RandomtoResultProcess"/>
    <dgm:cxn modelId="{DC494B78-FEDD-4132-BFFC-55C63283B26E}" type="presParOf" srcId="{B1187BA5-17D9-48C0-A619-09C241E731B5}" destId="{44B8CF51-A324-43A7-B86C-96590F281B47}" srcOrd="3" destOrd="0" presId="urn:microsoft.com/office/officeart/2009/3/layout/RandomtoResultProcess"/>
    <dgm:cxn modelId="{F5D88E56-30E0-40BA-A8A5-7A3CA8CA67ED}" type="presParOf" srcId="{44B8CF51-A324-43A7-B86C-96590F281B47}" destId="{FF4F3D0A-2708-4239-9841-40ADC7FCD0C8}" srcOrd="0" destOrd="0" presId="urn:microsoft.com/office/officeart/2009/3/layout/RandomtoResultProcess"/>
    <dgm:cxn modelId="{441A2EA6-FB41-4A0D-B57B-96D9922CDDDD}" type="presParOf" srcId="{44B8CF51-A324-43A7-B86C-96590F281B47}" destId="{DB2F95F8-51B5-4819-87D1-7FB556F06CED}" srcOrd="1" destOrd="0" presId="urn:microsoft.com/office/officeart/2009/3/layout/RandomtoResultProcess"/>
    <dgm:cxn modelId="{25FD73D8-F085-4FF0-8E3A-4FF4311F9EAF}" type="presParOf" srcId="{B1187BA5-17D9-48C0-A619-09C241E731B5}" destId="{97C0FB7C-E523-4659-9E31-7DA9A53F5240}" srcOrd="4" destOrd="0" presId="urn:microsoft.com/office/officeart/2009/3/layout/RandomtoResultProcess"/>
    <dgm:cxn modelId="{0F672766-EF5C-4698-B931-6827EB7681F7}" type="presParOf" srcId="{97C0FB7C-E523-4659-9E31-7DA9A53F5240}" destId="{B3B68E2D-8389-4F5E-9F66-EEA6EE4AAD00}" srcOrd="0" destOrd="0" presId="urn:microsoft.com/office/officeart/2009/3/layout/RandomtoResultProcess"/>
    <dgm:cxn modelId="{3884F9C5-0F1E-4C8A-AABD-608565085B3C}" type="presParOf" srcId="{97C0FB7C-E523-4659-9E31-7DA9A53F5240}" destId="{A40679EB-423A-4F37-8064-1570121666E5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BDC840F-ACA1-4FA5-AE8C-C7930A0CB56D}" type="doc">
      <dgm:prSet loTypeId="urn:microsoft.com/office/officeart/2005/8/layout/equati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5BACDDD-9900-488F-95B7-D8783B2AC622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– </a:t>
          </a:r>
        </a:p>
        <a:p>
          <a:r>
            <a:rPr lang="ru-RU" sz="1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7 755,2 тыс. руб</a:t>
          </a:r>
          <a:r>
            <a:rPr lang="ru-RU" sz="1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A31140D-E3EE-4C6B-9276-1C994BB00E65}" type="parTrans" cxnId="{A5655A52-1F94-4CB7-9CC1-7DCE672D44D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B9DD1-0445-4527-855F-BF9078E096B4}" type="sibTrans" cxnId="{A5655A52-1F94-4CB7-9CC1-7DCE672D44DD}">
      <dgm:prSet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565BB3-BBA9-47FA-8FF8-AE8F410E3D1B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Транспортный налог (20%) – 6 056,0 тыс. руб.</a:t>
          </a:r>
          <a:endParaRPr lang="ru-RU" sz="12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553C33-2B28-4B13-875E-946D735D4C30}" type="parTrans" cxnId="{88EBA00A-E5F6-4C2D-A96E-9FCE61CFE55C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6365D8-B4C6-4492-AE24-57E7B5A47AAA}" type="sibTrans" cxnId="{88EBA00A-E5F6-4C2D-A96E-9FCE61CFE55C}">
      <dgm:prSet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8CF87D-A09D-4A13-9683-3C68216EDEF3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Дорожный фонд – </a:t>
          </a:r>
        </a:p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70 879,1</a:t>
          </a:r>
        </a:p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4553CD-58D3-4735-AE7D-570C61819069}" type="parTrans" cxnId="{824ACE37-0AB3-475C-B726-E615F344558A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5D2CD76-8902-43F4-A00C-DE961FCE9605}" type="sibTrans" cxnId="{824ACE37-0AB3-475C-B726-E615F344558A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6B2FE4-5B29-4794-A936-B60EB418C664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Госпошлина – </a:t>
          </a:r>
        </a:p>
        <a:p>
          <a:r>
            <a:rPr lang="ru-RU" sz="1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5,0 тыс. руб</a:t>
          </a:r>
          <a:r>
            <a:rPr lang="ru-RU" sz="1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DCA3D9-A339-4C3A-AD6F-B28268B487E1}" type="parTrans" cxnId="{67A2411E-DF73-4023-AD51-BCE429FCB9E6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486799-D970-43DB-97AB-33E9E2C326EF}" type="sibTrans" cxnId="{67A2411E-DF73-4023-AD51-BCE429FCB9E6}">
      <dgm:prSet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087AC74-DCEF-47CA-86DB-3910C788A04A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Платежи в целях возмещения ущерба дорогам – 300,0 тыс. руб.</a:t>
          </a:r>
          <a:endParaRPr lang="ru-RU" sz="12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193476-8EEE-4039-B29D-82A7DCA1FD05}" type="parTrans" cxnId="{C42C12CA-73BF-4CFB-B9CE-A47F9CEA0153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602FB9-463A-4434-BC81-504345642970}" type="sibTrans" cxnId="{C42C12CA-73BF-4CFB-B9CE-A47F9CEA0153}">
      <dgm:prSet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CFB4EF-4A8A-4B2E-A967-E2603232DFEF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Субсидии –  35 355,2 тыс. руб</a:t>
          </a:r>
          <a:r>
            <a:rPr lang="ru-RU" sz="1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D10ADB8-50BF-4C7A-BE9D-EDCCF95C1E16}" type="parTrans" cxnId="{FFFA9582-ECF2-4E5E-BA18-1CC10C391306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5BECC0-539A-4C3E-88F6-EFBD62C65BF5}" type="sibTrans" cxnId="{FFFA9582-ECF2-4E5E-BA18-1CC10C391306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52EA2A-1C54-4AFA-AE55-334B7A51C404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НДФЛ – 21 407,7тыс. руб.</a:t>
          </a:r>
          <a:endParaRPr lang="ru-RU" sz="12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DB1D3E-5FED-4A2C-9693-9975C62EC1B3}" type="parTrans" cxnId="{F0D95EAE-A426-48A1-BA09-E6B22C9C91CA}">
      <dgm:prSet/>
      <dgm:spPr/>
      <dgm:t>
        <a:bodyPr/>
        <a:lstStyle/>
        <a:p>
          <a:endParaRPr lang="ru-RU"/>
        </a:p>
      </dgm:t>
    </dgm:pt>
    <dgm:pt modelId="{9C34FAFD-6C3B-4347-8A21-2EDD7DC4820D}" type="sibTrans" cxnId="{F0D95EAE-A426-48A1-BA09-E6B22C9C91CA}">
      <dgm:prSet/>
      <dgm:spPr/>
      <dgm:t>
        <a:bodyPr/>
        <a:lstStyle/>
        <a:p>
          <a:endParaRPr lang="ru-RU"/>
        </a:p>
      </dgm:t>
    </dgm:pt>
    <dgm:pt modelId="{58FA8E57-E9D4-4319-9F5D-8122703E07C3}" type="pres">
      <dgm:prSet presAssocID="{BBDC840F-ACA1-4FA5-AE8C-C7930A0CB56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47E80E-9247-4A9B-8EDC-758CC60811D4}" type="pres">
      <dgm:prSet presAssocID="{BBDC840F-ACA1-4FA5-AE8C-C7930A0CB56D}" presName="vNodes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4BC65C9-D36E-4078-BD4D-14DD39704D04}" type="pres">
      <dgm:prSet presAssocID="{05BACDDD-9900-488F-95B7-D8783B2AC622}" presName="node" presStyleLbl="node1" presStyleIdx="0" presStyleCnt="7" custScaleX="1032297" custScaleY="328169" custLinFactX="-100000" custLinFactY="63387" custLinFactNeighborX="-19156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E2740-3295-49BC-855C-E81B2EB009BE}" type="pres">
      <dgm:prSet presAssocID="{D05B9DD1-0445-4527-855F-BF9078E096B4}" presName="spacerT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7B85F29A-8D86-42D3-8C36-3BE534F86EA9}" type="pres">
      <dgm:prSet presAssocID="{D05B9DD1-0445-4527-855F-BF9078E096B4}" presName="sibTrans" presStyleLbl="sibTrans2D1" presStyleIdx="0" presStyleCnt="6" custScaleX="293640" custScaleY="180649" custLinFactX="127024" custLinFactNeighborX="200000" custLinFactNeighborY="36496"/>
      <dgm:spPr/>
      <dgm:t>
        <a:bodyPr/>
        <a:lstStyle/>
        <a:p>
          <a:endParaRPr lang="ru-RU"/>
        </a:p>
      </dgm:t>
    </dgm:pt>
    <dgm:pt modelId="{53AFF426-5CF7-4A5D-995F-B4FED216A0A4}" type="pres">
      <dgm:prSet presAssocID="{D05B9DD1-0445-4527-855F-BF9078E096B4}" presName="spacerB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FDD6933-776D-4943-902A-F6E5E3CA7FCE}" type="pres">
      <dgm:prSet presAssocID="{60565BB3-BBA9-47FA-8FF8-AE8F410E3D1B}" presName="node" presStyleLbl="node1" presStyleIdx="1" presStyleCnt="7" custScaleX="1100196" custScaleY="261836" custLinFactX="190258" custLinFactY="14967" custLinFactNeighborX="2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24AC04-DB45-4D48-8B68-37E8C48FB695}" type="pres">
      <dgm:prSet presAssocID="{986365D8-B4C6-4492-AE24-57E7B5A47AAA}" presName="spacerT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D683FD3C-C60E-4BE1-ACBC-0624E7A31C20}" type="pres">
      <dgm:prSet presAssocID="{986365D8-B4C6-4492-AE24-57E7B5A47AAA}" presName="sibTrans" presStyleLbl="sibTrans2D1" presStyleIdx="1" presStyleCnt="6" custScaleX="293640" custScaleY="180649" custLinFactX="-91145" custLinFactY="-8055" custLinFactNeighborX="-100000" custLinFactNeighborY="-100000"/>
      <dgm:spPr/>
      <dgm:t>
        <a:bodyPr/>
        <a:lstStyle/>
        <a:p>
          <a:endParaRPr lang="ru-RU"/>
        </a:p>
      </dgm:t>
    </dgm:pt>
    <dgm:pt modelId="{3C05EEB1-84DF-4BF0-AD76-6FCCF0EC94E2}" type="pres">
      <dgm:prSet presAssocID="{986365D8-B4C6-4492-AE24-57E7B5A47AAA}" presName="spacerB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14A87FA3-6C68-4471-92B4-8631399F0E78}" type="pres">
      <dgm:prSet presAssocID="{016B2FE4-5B29-4794-A936-B60EB418C664}" presName="node" presStyleLbl="node1" presStyleIdx="2" presStyleCnt="7" custScaleX="818232" custScaleY="328169" custLinFactX="-200000" custLinFactY="-3049" custLinFactNeighborX="-24417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3B4670-3283-44F3-AEB6-2476F6FBD536}" type="pres">
      <dgm:prSet presAssocID="{77486799-D970-43DB-97AB-33E9E2C326EF}" presName="spacerT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EEE4268E-4C38-4132-A83E-CA8C9FD39B26}" type="pres">
      <dgm:prSet presAssocID="{77486799-D970-43DB-97AB-33E9E2C326EF}" presName="sibTrans" presStyleLbl="sibTrans2D1" presStyleIdx="2" presStyleCnt="6" custScaleX="293640" custScaleY="180649" custLinFactX="-88277" custLinFactY="-63009" custLinFactNeighborX="-100000" custLinFactNeighborY="-100000"/>
      <dgm:spPr/>
      <dgm:t>
        <a:bodyPr/>
        <a:lstStyle/>
        <a:p>
          <a:endParaRPr lang="ru-RU"/>
        </a:p>
      </dgm:t>
    </dgm:pt>
    <dgm:pt modelId="{C040C3CB-2E1A-4E6C-8979-A403EB016C54}" type="pres">
      <dgm:prSet presAssocID="{77486799-D970-43DB-97AB-33E9E2C326EF}" presName="spacerB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BDFCAE45-93C0-4D81-B56F-9D9286047F8A}" type="pres">
      <dgm:prSet presAssocID="{1087AC74-DCEF-47CA-86DB-3910C788A04A}" presName="node" presStyleLbl="node1" presStyleIdx="3" presStyleCnt="7" custScaleX="1032297" custScaleY="328169" custLinFactX="4726" custLinFactY="-10187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925AF-1D9C-46CB-8C04-0A0DEA65DA5A}" type="pres">
      <dgm:prSet presAssocID="{DE602FB9-463A-4434-BC81-504345642970}" presName="spacerT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AA78FFB-B7D6-492D-8156-4EC2BA6372D5}" type="pres">
      <dgm:prSet presAssocID="{DE602FB9-463A-4434-BC81-504345642970}" presName="sibTrans" presStyleLbl="sibTrans2D1" presStyleIdx="3" presStyleCnt="6" custScaleX="293640" custScaleY="180649" custLinFactX="-56079" custLinFactY="-13447" custLinFactNeighborX="-100000" custLinFactNeighborY="-100000"/>
      <dgm:spPr/>
      <dgm:t>
        <a:bodyPr/>
        <a:lstStyle/>
        <a:p>
          <a:endParaRPr lang="ru-RU"/>
        </a:p>
      </dgm:t>
    </dgm:pt>
    <dgm:pt modelId="{92244776-1F74-467F-B9EC-3C9BB1E4F5FA}" type="pres">
      <dgm:prSet presAssocID="{DE602FB9-463A-4434-BC81-504345642970}" presName="spacerB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DA105DF-4779-4EE8-A071-002F92EDF716}" type="pres">
      <dgm:prSet presAssocID="{54CFB4EF-4A8A-4B2E-A967-E2603232DFEF}" presName="node" presStyleLbl="node1" presStyleIdx="4" presStyleCnt="7" custScaleX="890389" custScaleY="328169" custLinFactX="-100000" custLinFactY="-31458" custLinFactNeighborX="-18956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7ACF6-D1C4-49DF-A144-B43A1E34BC9C}" type="pres">
      <dgm:prSet presAssocID="{725BECC0-539A-4C3E-88F6-EFBD62C65BF5}" presName="spacerT" presStyleCnt="0"/>
      <dgm:spPr/>
    </dgm:pt>
    <dgm:pt modelId="{7FEF2EBB-BFA0-40AB-9975-34AA179C825F}" type="pres">
      <dgm:prSet presAssocID="{725BECC0-539A-4C3E-88F6-EFBD62C65BF5}" presName="sibTrans" presStyleLbl="sibTrans2D1" presStyleIdx="4" presStyleCnt="6" custScaleX="314914" custScaleY="203412" custLinFactY="-77657" custLinFactNeighborX="27966" custLinFactNeighborY="-100000"/>
      <dgm:spPr/>
      <dgm:t>
        <a:bodyPr/>
        <a:lstStyle/>
        <a:p>
          <a:endParaRPr lang="ru-RU"/>
        </a:p>
      </dgm:t>
    </dgm:pt>
    <dgm:pt modelId="{AB4D119D-03E4-421D-A38D-7D335434EF0D}" type="pres">
      <dgm:prSet presAssocID="{725BECC0-539A-4C3E-88F6-EFBD62C65BF5}" presName="spacerB" presStyleCnt="0"/>
      <dgm:spPr/>
    </dgm:pt>
    <dgm:pt modelId="{61253A21-A413-42BB-AA14-7533A7E6FD8A}" type="pres">
      <dgm:prSet presAssocID="{8D52EA2A-1C54-4AFA-AE55-334B7A51C404}" presName="node" presStyleLbl="node1" presStyleIdx="5" presStyleCnt="7" custScaleX="1003475" custScaleY="303942" custLinFactX="100000" custLinFactY="-48828" custLinFactNeighborX="16436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6A049-524F-42E7-8758-A6CB8557D44F}" type="pres">
      <dgm:prSet presAssocID="{BBDC840F-ACA1-4FA5-AE8C-C7930A0CB56D}" presName="sibTransLast" presStyleLbl="sibTrans2D1" presStyleIdx="5" presStyleCnt="6" custAng="10843444" custScaleX="472839" custScaleY="436447" custLinFactX="-200000" custLinFactNeighborX="-229822" custLinFactNeighborY="-11940"/>
      <dgm:spPr/>
      <dgm:t>
        <a:bodyPr/>
        <a:lstStyle/>
        <a:p>
          <a:endParaRPr lang="ru-RU"/>
        </a:p>
      </dgm:t>
    </dgm:pt>
    <dgm:pt modelId="{68EC0002-3620-4F87-A311-EAAC1CBFC1B5}" type="pres">
      <dgm:prSet presAssocID="{BBDC840F-ACA1-4FA5-AE8C-C7930A0CB56D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C17A827A-A0D3-429E-B96C-3404C8F9696B}" type="pres">
      <dgm:prSet presAssocID="{BBDC840F-ACA1-4FA5-AE8C-C7930A0CB56D}" presName="lastNode" presStyleLbl="node1" presStyleIdx="6" presStyleCnt="7" custScaleX="545084" custScaleY="312102" custLinFactX="90028" custLinFactNeighborX="100000" custLinFactNeighborY="-7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EBA00A-E5F6-4C2D-A96E-9FCE61CFE55C}" srcId="{BBDC840F-ACA1-4FA5-AE8C-C7930A0CB56D}" destId="{60565BB3-BBA9-47FA-8FF8-AE8F410E3D1B}" srcOrd="1" destOrd="0" parTransId="{BB553C33-2B28-4B13-875E-946D735D4C30}" sibTransId="{986365D8-B4C6-4492-AE24-57E7B5A47AAA}"/>
    <dgm:cxn modelId="{4D007330-B3E6-4CAF-A580-DB9166E69E14}" type="presOf" srcId="{986365D8-B4C6-4492-AE24-57E7B5A47AAA}" destId="{D683FD3C-C60E-4BE1-ACBC-0624E7A31C20}" srcOrd="0" destOrd="0" presId="urn:microsoft.com/office/officeart/2005/8/layout/equation2"/>
    <dgm:cxn modelId="{03BC1DEA-AC0A-4F12-A13D-8AB434E5FA80}" type="presOf" srcId="{8D52EA2A-1C54-4AFA-AE55-334B7A51C404}" destId="{61253A21-A413-42BB-AA14-7533A7E6FD8A}" srcOrd="0" destOrd="0" presId="urn:microsoft.com/office/officeart/2005/8/layout/equation2"/>
    <dgm:cxn modelId="{927E86F9-6639-4689-A08F-50ED09F3491D}" type="presOf" srcId="{016B2FE4-5B29-4794-A936-B60EB418C664}" destId="{14A87FA3-6C68-4471-92B4-8631399F0E78}" srcOrd="0" destOrd="0" presId="urn:microsoft.com/office/officeart/2005/8/layout/equation2"/>
    <dgm:cxn modelId="{47EA3B75-93C5-46D9-8F2D-D1F931D84C81}" type="presOf" srcId="{D05B9DD1-0445-4527-855F-BF9078E096B4}" destId="{7B85F29A-8D86-42D3-8C36-3BE534F86EA9}" srcOrd="0" destOrd="0" presId="urn:microsoft.com/office/officeart/2005/8/layout/equation2"/>
    <dgm:cxn modelId="{64CD3FC5-8493-458D-90F3-760BC7978133}" type="presOf" srcId="{9C34FAFD-6C3B-4347-8A21-2EDD7DC4820D}" destId="{68EC0002-3620-4F87-A311-EAAC1CBFC1B5}" srcOrd="1" destOrd="0" presId="urn:microsoft.com/office/officeart/2005/8/layout/equation2"/>
    <dgm:cxn modelId="{504B4163-82DC-4CFC-89E4-D60048CA96E1}" type="presOf" srcId="{BBDC840F-ACA1-4FA5-AE8C-C7930A0CB56D}" destId="{58FA8E57-E9D4-4319-9F5D-8122703E07C3}" srcOrd="0" destOrd="0" presId="urn:microsoft.com/office/officeart/2005/8/layout/equation2"/>
    <dgm:cxn modelId="{50559AE1-18A2-4B79-9556-1BB8A8DC0698}" type="presOf" srcId="{77486799-D970-43DB-97AB-33E9E2C326EF}" destId="{EEE4268E-4C38-4132-A83E-CA8C9FD39B26}" srcOrd="0" destOrd="0" presId="urn:microsoft.com/office/officeart/2005/8/layout/equation2"/>
    <dgm:cxn modelId="{21EF31C0-FEC9-4883-9E8B-F797893DA52E}" type="presOf" srcId="{54CFB4EF-4A8A-4B2E-A967-E2603232DFEF}" destId="{6DA105DF-4779-4EE8-A071-002F92EDF716}" srcOrd="0" destOrd="0" presId="urn:microsoft.com/office/officeart/2005/8/layout/equation2"/>
    <dgm:cxn modelId="{3A57DD6D-DE82-4EC7-A6A7-BDFDF11B3240}" type="presOf" srcId="{725BECC0-539A-4C3E-88F6-EFBD62C65BF5}" destId="{7FEF2EBB-BFA0-40AB-9975-34AA179C825F}" srcOrd="0" destOrd="0" presId="urn:microsoft.com/office/officeart/2005/8/layout/equation2"/>
    <dgm:cxn modelId="{8D600B27-72D8-4236-AD21-4BCD0BA94697}" type="presOf" srcId="{05BACDDD-9900-488F-95B7-D8783B2AC622}" destId="{A4BC65C9-D36E-4078-BD4D-14DD39704D04}" srcOrd="0" destOrd="0" presId="urn:microsoft.com/office/officeart/2005/8/layout/equation2"/>
    <dgm:cxn modelId="{C34ACEEC-F29A-479B-906C-C0926B294B9B}" type="presOf" srcId="{DE602FB9-463A-4434-BC81-504345642970}" destId="{6AA78FFB-B7D6-492D-8156-4EC2BA6372D5}" srcOrd="0" destOrd="0" presId="urn:microsoft.com/office/officeart/2005/8/layout/equation2"/>
    <dgm:cxn modelId="{F0D95EAE-A426-48A1-BA09-E6B22C9C91CA}" srcId="{BBDC840F-ACA1-4FA5-AE8C-C7930A0CB56D}" destId="{8D52EA2A-1C54-4AFA-AE55-334B7A51C404}" srcOrd="5" destOrd="0" parTransId="{95DB1D3E-5FED-4A2C-9693-9975C62EC1B3}" sibTransId="{9C34FAFD-6C3B-4347-8A21-2EDD7DC4820D}"/>
    <dgm:cxn modelId="{A5655A52-1F94-4CB7-9CC1-7DCE672D44DD}" srcId="{BBDC840F-ACA1-4FA5-AE8C-C7930A0CB56D}" destId="{05BACDDD-9900-488F-95B7-D8783B2AC622}" srcOrd="0" destOrd="0" parTransId="{5A31140D-E3EE-4C6B-9276-1C994BB00E65}" sibTransId="{D05B9DD1-0445-4527-855F-BF9078E096B4}"/>
    <dgm:cxn modelId="{C42C12CA-73BF-4CFB-B9CE-A47F9CEA0153}" srcId="{BBDC840F-ACA1-4FA5-AE8C-C7930A0CB56D}" destId="{1087AC74-DCEF-47CA-86DB-3910C788A04A}" srcOrd="3" destOrd="0" parTransId="{A3193476-8EEE-4039-B29D-82A7DCA1FD05}" sibTransId="{DE602FB9-463A-4434-BC81-504345642970}"/>
    <dgm:cxn modelId="{80D497C4-E7A1-411C-BC18-02A6407339C6}" type="presOf" srcId="{9C34FAFD-6C3B-4347-8A21-2EDD7DC4820D}" destId="{75F6A049-524F-42E7-8758-A6CB8557D44F}" srcOrd="0" destOrd="0" presId="urn:microsoft.com/office/officeart/2005/8/layout/equation2"/>
    <dgm:cxn modelId="{67A2411E-DF73-4023-AD51-BCE429FCB9E6}" srcId="{BBDC840F-ACA1-4FA5-AE8C-C7930A0CB56D}" destId="{016B2FE4-5B29-4794-A936-B60EB418C664}" srcOrd="2" destOrd="0" parTransId="{56DCA3D9-A339-4C3A-AD6F-B28268B487E1}" sibTransId="{77486799-D970-43DB-97AB-33E9E2C326EF}"/>
    <dgm:cxn modelId="{86195300-4CA2-444E-B582-86915A9A6478}" type="presOf" srcId="{828CF87D-A09D-4A13-9683-3C68216EDEF3}" destId="{C17A827A-A0D3-429E-B96C-3404C8F9696B}" srcOrd="0" destOrd="0" presId="urn:microsoft.com/office/officeart/2005/8/layout/equation2"/>
    <dgm:cxn modelId="{6D56ADA8-219E-4B4C-997A-63A78F838FDE}" type="presOf" srcId="{60565BB3-BBA9-47FA-8FF8-AE8F410E3D1B}" destId="{6FDD6933-776D-4943-902A-F6E5E3CA7FCE}" srcOrd="0" destOrd="0" presId="urn:microsoft.com/office/officeart/2005/8/layout/equation2"/>
    <dgm:cxn modelId="{A1DF18EE-0F70-4B1C-81E6-904EDEEC441D}" type="presOf" srcId="{1087AC74-DCEF-47CA-86DB-3910C788A04A}" destId="{BDFCAE45-93C0-4D81-B56F-9D9286047F8A}" srcOrd="0" destOrd="0" presId="urn:microsoft.com/office/officeart/2005/8/layout/equation2"/>
    <dgm:cxn modelId="{824ACE37-0AB3-475C-B726-E615F344558A}" srcId="{BBDC840F-ACA1-4FA5-AE8C-C7930A0CB56D}" destId="{828CF87D-A09D-4A13-9683-3C68216EDEF3}" srcOrd="6" destOrd="0" parTransId="{D94553CD-58D3-4735-AE7D-570C61819069}" sibTransId="{25D2CD76-8902-43F4-A00C-DE961FCE9605}"/>
    <dgm:cxn modelId="{FFFA9582-ECF2-4E5E-BA18-1CC10C391306}" srcId="{BBDC840F-ACA1-4FA5-AE8C-C7930A0CB56D}" destId="{54CFB4EF-4A8A-4B2E-A967-E2603232DFEF}" srcOrd="4" destOrd="0" parTransId="{3D10ADB8-50BF-4C7A-BE9D-EDCCF95C1E16}" sibTransId="{725BECC0-539A-4C3E-88F6-EFBD62C65BF5}"/>
    <dgm:cxn modelId="{3A2485D3-25FC-4839-9F1B-18391E808062}" type="presParOf" srcId="{58FA8E57-E9D4-4319-9F5D-8122703E07C3}" destId="{8C47E80E-9247-4A9B-8EDC-758CC60811D4}" srcOrd="0" destOrd="0" presId="urn:microsoft.com/office/officeart/2005/8/layout/equation2"/>
    <dgm:cxn modelId="{2D75045C-C449-4B78-BCB4-CD0EEEDDEF93}" type="presParOf" srcId="{8C47E80E-9247-4A9B-8EDC-758CC60811D4}" destId="{A4BC65C9-D36E-4078-BD4D-14DD39704D04}" srcOrd="0" destOrd="0" presId="urn:microsoft.com/office/officeart/2005/8/layout/equation2"/>
    <dgm:cxn modelId="{00E5215C-1438-471A-812E-E1B8D8DFE427}" type="presParOf" srcId="{8C47E80E-9247-4A9B-8EDC-758CC60811D4}" destId="{158E2740-3295-49BC-855C-E81B2EB009BE}" srcOrd="1" destOrd="0" presId="urn:microsoft.com/office/officeart/2005/8/layout/equation2"/>
    <dgm:cxn modelId="{9FFC4C06-5FA5-49F3-867C-197B0BF4BE05}" type="presParOf" srcId="{8C47E80E-9247-4A9B-8EDC-758CC60811D4}" destId="{7B85F29A-8D86-42D3-8C36-3BE534F86EA9}" srcOrd="2" destOrd="0" presId="urn:microsoft.com/office/officeart/2005/8/layout/equation2"/>
    <dgm:cxn modelId="{FFC198F7-0DC1-4D91-9E18-0A6FC719EF4B}" type="presParOf" srcId="{8C47E80E-9247-4A9B-8EDC-758CC60811D4}" destId="{53AFF426-5CF7-4A5D-995F-B4FED216A0A4}" srcOrd="3" destOrd="0" presId="urn:microsoft.com/office/officeart/2005/8/layout/equation2"/>
    <dgm:cxn modelId="{0724DCF3-242F-4A31-84BF-5D4F5041F258}" type="presParOf" srcId="{8C47E80E-9247-4A9B-8EDC-758CC60811D4}" destId="{6FDD6933-776D-4943-902A-F6E5E3CA7FCE}" srcOrd="4" destOrd="0" presId="urn:microsoft.com/office/officeart/2005/8/layout/equation2"/>
    <dgm:cxn modelId="{CCD78964-F7D4-42C6-AEBF-C9FFDE7FD8DD}" type="presParOf" srcId="{8C47E80E-9247-4A9B-8EDC-758CC60811D4}" destId="{7B24AC04-DB45-4D48-8B68-37E8C48FB695}" srcOrd="5" destOrd="0" presId="urn:microsoft.com/office/officeart/2005/8/layout/equation2"/>
    <dgm:cxn modelId="{ACD0437B-5CD1-4CC9-BA47-417084C920AD}" type="presParOf" srcId="{8C47E80E-9247-4A9B-8EDC-758CC60811D4}" destId="{D683FD3C-C60E-4BE1-ACBC-0624E7A31C20}" srcOrd="6" destOrd="0" presId="urn:microsoft.com/office/officeart/2005/8/layout/equation2"/>
    <dgm:cxn modelId="{12A94D84-2A7E-4392-AA56-F0B1ADBC443B}" type="presParOf" srcId="{8C47E80E-9247-4A9B-8EDC-758CC60811D4}" destId="{3C05EEB1-84DF-4BF0-AD76-6FCCF0EC94E2}" srcOrd="7" destOrd="0" presId="urn:microsoft.com/office/officeart/2005/8/layout/equation2"/>
    <dgm:cxn modelId="{FEA9BAEF-9B5D-4EDE-835E-9B3D49FD8F24}" type="presParOf" srcId="{8C47E80E-9247-4A9B-8EDC-758CC60811D4}" destId="{14A87FA3-6C68-4471-92B4-8631399F0E78}" srcOrd="8" destOrd="0" presId="urn:microsoft.com/office/officeart/2005/8/layout/equation2"/>
    <dgm:cxn modelId="{C6DF8C3A-5533-479E-9EB2-E0A72BA17DB2}" type="presParOf" srcId="{8C47E80E-9247-4A9B-8EDC-758CC60811D4}" destId="{B33B4670-3283-44F3-AEB6-2476F6FBD536}" srcOrd="9" destOrd="0" presId="urn:microsoft.com/office/officeart/2005/8/layout/equation2"/>
    <dgm:cxn modelId="{CDA04544-FC35-4181-91EB-CE792C8B4BC8}" type="presParOf" srcId="{8C47E80E-9247-4A9B-8EDC-758CC60811D4}" destId="{EEE4268E-4C38-4132-A83E-CA8C9FD39B26}" srcOrd="10" destOrd="0" presId="urn:microsoft.com/office/officeart/2005/8/layout/equation2"/>
    <dgm:cxn modelId="{8289BF54-BDC0-46C7-B40C-5E23E6035A51}" type="presParOf" srcId="{8C47E80E-9247-4A9B-8EDC-758CC60811D4}" destId="{C040C3CB-2E1A-4E6C-8979-A403EB016C54}" srcOrd="11" destOrd="0" presId="urn:microsoft.com/office/officeart/2005/8/layout/equation2"/>
    <dgm:cxn modelId="{0CC6E9B8-8D4B-4F44-BCC5-6EBD27016095}" type="presParOf" srcId="{8C47E80E-9247-4A9B-8EDC-758CC60811D4}" destId="{BDFCAE45-93C0-4D81-B56F-9D9286047F8A}" srcOrd="12" destOrd="0" presId="urn:microsoft.com/office/officeart/2005/8/layout/equation2"/>
    <dgm:cxn modelId="{34DE62E0-32C2-4845-9203-5E11A038D463}" type="presParOf" srcId="{8C47E80E-9247-4A9B-8EDC-758CC60811D4}" destId="{C58925AF-1D9C-46CB-8C04-0A0DEA65DA5A}" srcOrd="13" destOrd="0" presId="urn:microsoft.com/office/officeart/2005/8/layout/equation2"/>
    <dgm:cxn modelId="{21592286-64CD-441E-8E9F-76494AA2E06E}" type="presParOf" srcId="{8C47E80E-9247-4A9B-8EDC-758CC60811D4}" destId="{6AA78FFB-B7D6-492D-8156-4EC2BA6372D5}" srcOrd="14" destOrd="0" presId="urn:microsoft.com/office/officeart/2005/8/layout/equation2"/>
    <dgm:cxn modelId="{E6E6F22F-545D-44B8-B5DF-E68011BA1FBC}" type="presParOf" srcId="{8C47E80E-9247-4A9B-8EDC-758CC60811D4}" destId="{92244776-1F74-467F-B9EC-3C9BB1E4F5FA}" srcOrd="15" destOrd="0" presId="urn:microsoft.com/office/officeart/2005/8/layout/equation2"/>
    <dgm:cxn modelId="{130DCE2C-3080-4EFD-BA2C-0D095BC6586D}" type="presParOf" srcId="{8C47E80E-9247-4A9B-8EDC-758CC60811D4}" destId="{6DA105DF-4779-4EE8-A071-002F92EDF716}" srcOrd="16" destOrd="0" presId="urn:microsoft.com/office/officeart/2005/8/layout/equation2"/>
    <dgm:cxn modelId="{958681DD-4CBF-4508-96AE-54E124B572B0}" type="presParOf" srcId="{8C47E80E-9247-4A9B-8EDC-758CC60811D4}" destId="{88D7ACF6-D1C4-49DF-A144-B43A1E34BC9C}" srcOrd="17" destOrd="0" presId="urn:microsoft.com/office/officeart/2005/8/layout/equation2"/>
    <dgm:cxn modelId="{82639C8C-BA58-48EF-BE31-AD3ED27EEC63}" type="presParOf" srcId="{8C47E80E-9247-4A9B-8EDC-758CC60811D4}" destId="{7FEF2EBB-BFA0-40AB-9975-34AA179C825F}" srcOrd="18" destOrd="0" presId="urn:microsoft.com/office/officeart/2005/8/layout/equation2"/>
    <dgm:cxn modelId="{A720440F-33B3-46FC-88D1-6D8A02A6B801}" type="presParOf" srcId="{8C47E80E-9247-4A9B-8EDC-758CC60811D4}" destId="{AB4D119D-03E4-421D-A38D-7D335434EF0D}" srcOrd="19" destOrd="0" presId="urn:microsoft.com/office/officeart/2005/8/layout/equation2"/>
    <dgm:cxn modelId="{73229DAE-118D-4604-A700-12E9561D1E59}" type="presParOf" srcId="{8C47E80E-9247-4A9B-8EDC-758CC60811D4}" destId="{61253A21-A413-42BB-AA14-7533A7E6FD8A}" srcOrd="20" destOrd="0" presId="urn:microsoft.com/office/officeart/2005/8/layout/equation2"/>
    <dgm:cxn modelId="{F19F7EC4-2C98-4348-B6EC-2F12E4A06832}" type="presParOf" srcId="{58FA8E57-E9D4-4319-9F5D-8122703E07C3}" destId="{75F6A049-524F-42E7-8758-A6CB8557D44F}" srcOrd="1" destOrd="0" presId="urn:microsoft.com/office/officeart/2005/8/layout/equation2"/>
    <dgm:cxn modelId="{BFB54EEC-FC3A-4401-B471-B84973F93EDD}" type="presParOf" srcId="{75F6A049-524F-42E7-8758-A6CB8557D44F}" destId="{68EC0002-3620-4F87-A311-EAAC1CBFC1B5}" srcOrd="0" destOrd="0" presId="urn:microsoft.com/office/officeart/2005/8/layout/equation2"/>
    <dgm:cxn modelId="{952D0937-A67C-4278-A004-C52D3F65980C}" type="presParOf" srcId="{58FA8E57-E9D4-4319-9F5D-8122703E07C3}" destId="{C17A827A-A0D3-429E-B96C-3404C8F9696B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34D7874-2BEE-4C90-8DD7-893D2CC0461A}" type="doc">
      <dgm:prSet loTypeId="urn:microsoft.com/office/officeart/2005/8/layout/arrow3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C4411A0-A981-48F9-AD13-F7905BDEDA4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Норматив установленный приказом Департамента финансов ХМАО-Югры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300 932,3 тыс. руб.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AEC142E-9F67-4761-B3C0-0DEB7EE0D48D}" type="parTrans" cxnId="{C3094E6E-7B8A-4A71-9B1B-7DE265172B4A}">
      <dgm:prSet/>
      <dgm:spPr/>
      <dgm:t>
        <a:bodyPr/>
        <a:lstStyle/>
        <a:p>
          <a:endParaRPr lang="ru-RU"/>
        </a:p>
      </dgm:t>
    </dgm:pt>
    <dgm:pt modelId="{BB0B90FB-DF2B-4715-8242-F919D9BC2800}" type="sibTrans" cxnId="{C3094E6E-7B8A-4A71-9B1B-7DE265172B4A}">
      <dgm:prSet/>
      <dgm:spPr/>
      <dgm:t>
        <a:bodyPr/>
        <a:lstStyle/>
        <a:p>
          <a:endParaRPr lang="ru-RU"/>
        </a:p>
      </dgm:t>
    </dgm:pt>
    <dgm:pt modelId="{936D6F38-0CEF-4DB1-A943-4C5AC19A8DFC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Объём средств предусмотренный в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бюджете </a:t>
          </a:r>
          <a:endParaRPr lang="ru-RU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226 325,8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тыс. руб.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B283424-C0F6-4619-B705-F9FDD96827BC}" type="parTrans" cxnId="{8D2DE654-F5CA-4D4E-9507-AA73EFE824A2}">
      <dgm:prSet/>
      <dgm:spPr/>
      <dgm:t>
        <a:bodyPr/>
        <a:lstStyle/>
        <a:p>
          <a:endParaRPr lang="ru-RU"/>
        </a:p>
      </dgm:t>
    </dgm:pt>
    <dgm:pt modelId="{50308691-ACE9-48E6-A936-70893AC90C39}" type="sibTrans" cxnId="{8D2DE654-F5CA-4D4E-9507-AA73EFE824A2}">
      <dgm:prSet/>
      <dgm:spPr/>
      <dgm:t>
        <a:bodyPr/>
        <a:lstStyle/>
        <a:p>
          <a:endParaRPr lang="ru-RU"/>
        </a:p>
      </dgm:t>
    </dgm:pt>
    <dgm:pt modelId="{AE748824-8D25-4CDA-87EF-8CD96D1FBF74}">
      <dgm:prSet phldrT="[Текст]"/>
      <dgm:spPr/>
      <dgm:t>
        <a:bodyPr/>
        <a:lstStyle/>
        <a:p>
          <a:endParaRPr lang="ru-RU"/>
        </a:p>
      </dgm:t>
    </dgm:pt>
    <dgm:pt modelId="{E32EA78E-E3B7-4471-A01F-6CA6C67B50C4}" type="parTrans" cxnId="{FEAD5359-9677-4C2B-9BA6-3B92292C747F}">
      <dgm:prSet/>
      <dgm:spPr/>
      <dgm:t>
        <a:bodyPr/>
        <a:lstStyle/>
        <a:p>
          <a:endParaRPr lang="ru-RU"/>
        </a:p>
      </dgm:t>
    </dgm:pt>
    <dgm:pt modelId="{DDBEF33D-152D-4A5E-BDAA-D051C2CFA923}" type="sibTrans" cxnId="{FEAD5359-9677-4C2B-9BA6-3B92292C747F}">
      <dgm:prSet/>
      <dgm:spPr/>
      <dgm:t>
        <a:bodyPr/>
        <a:lstStyle/>
        <a:p>
          <a:endParaRPr lang="ru-RU"/>
        </a:p>
      </dgm:t>
    </dgm:pt>
    <dgm:pt modelId="{978A5EA5-41A1-41E2-9697-5E0CCEFBF0B7}" type="pres">
      <dgm:prSet presAssocID="{234D7874-2BEE-4C90-8DD7-893D2CC0461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40CBC7-6DCC-4D30-A407-05D05282FB47}" type="pres">
      <dgm:prSet presAssocID="{234D7874-2BEE-4C90-8DD7-893D2CC0461A}" presName="divider" presStyleLbl="fgShp" presStyleIdx="0" presStyleCnt="1"/>
      <dgm:spPr/>
      <dgm:t>
        <a:bodyPr/>
        <a:lstStyle/>
        <a:p>
          <a:endParaRPr lang="ru-RU"/>
        </a:p>
      </dgm:t>
    </dgm:pt>
    <dgm:pt modelId="{65DBAF12-2FDD-4808-A98A-543BBA23975D}" type="pres">
      <dgm:prSet presAssocID="{8C4411A0-A981-48F9-AD13-F7905BDEDA49}" presName="downArrow" presStyleLbl="node1" presStyleIdx="0" presStyleCnt="2"/>
      <dgm:spPr/>
      <dgm:t>
        <a:bodyPr/>
        <a:lstStyle/>
        <a:p>
          <a:endParaRPr lang="ru-RU"/>
        </a:p>
      </dgm:t>
    </dgm:pt>
    <dgm:pt modelId="{6975A4FB-22B1-40E0-907B-D8E323D12CED}" type="pres">
      <dgm:prSet presAssocID="{8C4411A0-A981-48F9-AD13-F7905BDEDA49}" presName="downArrowText" presStyleLbl="revTx" presStyleIdx="0" presStyleCnt="2" custScaleX="142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2FE8F-2729-4AF0-95A2-CCC4FFE1CA0D}" type="pres">
      <dgm:prSet presAssocID="{936D6F38-0CEF-4DB1-A943-4C5AC19A8DFC}" presName="upArrow" presStyleLbl="node1" presStyleIdx="1" presStyleCnt="2"/>
      <dgm:spPr/>
      <dgm:t>
        <a:bodyPr/>
        <a:lstStyle/>
        <a:p>
          <a:endParaRPr lang="ru-RU"/>
        </a:p>
      </dgm:t>
    </dgm:pt>
    <dgm:pt modelId="{65DFF722-9E84-4693-95D4-EC4C8FA6CD2E}" type="pres">
      <dgm:prSet presAssocID="{936D6F38-0CEF-4DB1-A943-4C5AC19A8DFC}" presName="upArrowText" presStyleLbl="revTx" presStyleIdx="1" presStyleCnt="2" custScaleX="151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AD5359-9677-4C2B-9BA6-3B92292C747F}" srcId="{234D7874-2BEE-4C90-8DD7-893D2CC0461A}" destId="{AE748824-8D25-4CDA-87EF-8CD96D1FBF74}" srcOrd="2" destOrd="0" parTransId="{E32EA78E-E3B7-4471-A01F-6CA6C67B50C4}" sibTransId="{DDBEF33D-152D-4A5E-BDAA-D051C2CFA923}"/>
    <dgm:cxn modelId="{8D2DE654-F5CA-4D4E-9507-AA73EFE824A2}" srcId="{234D7874-2BEE-4C90-8DD7-893D2CC0461A}" destId="{936D6F38-0CEF-4DB1-A943-4C5AC19A8DFC}" srcOrd="1" destOrd="0" parTransId="{5B283424-C0F6-4619-B705-F9FDD96827BC}" sibTransId="{50308691-ACE9-48E6-A936-70893AC90C39}"/>
    <dgm:cxn modelId="{C81B8C7E-282E-40F1-87B3-0173B641983C}" type="presOf" srcId="{936D6F38-0CEF-4DB1-A943-4C5AC19A8DFC}" destId="{65DFF722-9E84-4693-95D4-EC4C8FA6CD2E}" srcOrd="0" destOrd="0" presId="urn:microsoft.com/office/officeart/2005/8/layout/arrow3"/>
    <dgm:cxn modelId="{442378B3-4F3F-494B-8091-E520E80CA2BB}" type="presOf" srcId="{8C4411A0-A981-48F9-AD13-F7905BDEDA49}" destId="{6975A4FB-22B1-40E0-907B-D8E323D12CED}" srcOrd="0" destOrd="0" presId="urn:microsoft.com/office/officeart/2005/8/layout/arrow3"/>
    <dgm:cxn modelId="{C3094E6E-7B8A-4A71-9B1B-7DE265172B4A}" srcId="{234D7874-2BEE-4C90-8DD7-893D2CC0461A}" destId="{8C4411A0-A981-48F9-AD13-F7905BDEDA49}" srcOrd="0" destOrd="0" parTransId="{2AEC142E-9F67-4761-B3C0-0DEB7EE0D48D}" sibTransId="{BB0B90FB-DF2B-4715-8242-F919D9BC2800}"/>
    <dgm:cxn modelId="{D09A3BC5-B504-4511-9F1A-0823A8319077}" type="presOf" srcId="{234D7874-2BEE-4C90-8DD7-893D2CC0461A}" destId="{978A5EA5-41A1-41E2-9697-5E0CCEFBF0B7}" srcOrd="0" destOrd="0" presId="urn:microsoft.com/office/officeart/2005/8/layout/arrow3"/>
    <dgm:cxn modelId="{DB947B0E-4307-42FB-8330-810816713718}" type="presParOf" srcId="{978A5EA5-41A1-41E2-9697-5E0CCEFBF0B7}" destId="{9E40CBC7-6DCC-4D30-A407-05D05282FB47}" srcOrd="0" destOrd="0" presId="urn:microsoft.com/office/officeart/2005/8/layout/arrow3"/>
    <dgm:cxn modelId="{B7897410-5503-4C11-96C1-0CDE608584A0}" type="presParOf" srcId="{978A5EA5-41A1-41E2-9697-5E0CCEFBF0B7}" destId="{65DBAF12-2FDD-4808-A98A-543BBA23975D}" srcOrd="1" destOrd="0" presId="urn:microsoft.com/office/officeart/2005/8/layout/arrow3"/>
    <dgm:cxn modelId="{C1B1E59C-16A5-4EB2-ADB4-3F06C07FB187}" type="presParOf" srcId="{978A5EA5-41A1-41E2-9697-5E0CCEFBF0B7}" destId="{6975A4FB-22B1-40E0-907B-D8E323D12CED}" srcOrd="2" destOrd="0" presId="urn:microsoft.com/office/officeart/2005/8/layout/arrow3"/>
    <dgm:cxn modelId="{D117C545-385D-4CB0-BE60-5ED1E0ACFA2A}" type="presParOf" srcId="{978A5EA5-41A1-41E2-9697-5E0CCEFBF0B7}" destId="{C652FE8F-2729-4AF0-95A2-CCC4FFE1CA0D}" srcOrd="3" destOrd="0" presId="urn:microsoft.com/office/officeart/2005/8/layout/arrow3"/>
    <dgm:cxn modelId="{F1239475-A460-47D6-8D04-BE1248D8778E}" type="presParOf" srcId="{978A5EA5-41A1-41E2-9697-5E0CCEFBF0B7}" destId="{65DFF722-9E84-4693-95D4-EC4C8FA6CD2E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890BC65-98E4-48C9-9255-08A22A2BDAA7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A596819-73B9-4D8E-9190-F389978F4335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131 работников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31EE1B-CF5C-4E9C-BF5C-C570D74E2E61}" type="parTrans" cxnId="{5B97B80B-F9A3-4D25-B96D-066B993F8459}">
      <dgm:prSet/>
      <dgm:spPr/>
      <dgm:t>
        <a:bodyPr/>
        <a:lstStyle/>
        <a:p>
          <a:endParaRPr lang="ru-RU"/>
        </a:p>
      </dgm:t>
    </dgm:pt>
    <dgm:pt modelId="{4D165DF5-E199-40BD-8A76-17723300D28D}" type="sibTrans" cxnId="{5B97B80B-F9A3-4D25-B96D-066B993F8459}">
      <dgm:prSet/>
      <dgm:spPr/>
      <dgm:t>
        <a:bodyPr/>
        <a:lstStyle/>
        <a:p>
          <a:endParaRPr lang="ru-RU"/>
        </a:p>
      </dgm:t>
    </dgm:pt>
    <dgm:pt modelId="{F4DF2DE4-1D02-4FCF-B6AB-EAAC47039F37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75 621,00 рублей (проект)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B1CA3F-FAB3-47BA-8D05-80A6BC81598D}" type="parTrans" cxnId="{3ACAECB1-CA3B-4B75-83BE-B45057CE12FA}">
      <dgm:prSet/>
      <dgm:spPr/>
      <dgm:t>
        <a:bodyPr/>
        <a:lstStyle/>
        <a:p>
          <a:endParaRPr lang="ru-RU"/>
        </a:p>
      </dgm:t>
    </dgm:pt>
    <dgm:pt modelId="{55F8E4ED-EBC3-40CA-9260-0C6CBA06FFBC}" type="sibTrans" cxnId="{3ACAECB1-CA3B-4B75-83BE-B45057CE12FA}">
      <dgm:prSet/>
      <dgm:spPr/>
      <dgm:t>
        <a:bodyPr/>
        <a:lstStyle/>
        <a:p>
          <a:endParaRPr lang="ru-RU"/>
        </a:p>
      </dgm:t>
    </dgm:pt>
    <dgm:pt modelId="{7323B199-9BEC-4CC4-939C-56DAB5710619}">
      <dgm:prSet phldrT="[Текст]"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Пед.работники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общего образования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C61878-B6E3-45A6-B89B-C27124BC77AB}" type="parTrans" cxnId="{6B827711-44A2-4618-A38C-BEE87840BF56}">
      <dgm:prSet/>
      <dgm:spPr/>
      <dgm:t>
        <a:bodyPr/>
        <a:lstStyle/>
        <a:p>
          <a:endParaRPr lang="ru-RU"/>
        </a:p>
      </dgm:t>
    </dgm:pt>
    <dgm:pt modelId="{E1B0F5BF-B899-4A5C-87FF-7CAB58E98735}" type="sibTrans" cxnId="{6B827711-44A2-4618-A38C-BEE87840BF56}">
      <dgm:prSet/>
      <dgm:spPr/>
      <dgm:t>
        <a:bodyPr/>
        <a:lstStyle/>
        <a:p>
          <a:endParaRPr lang="ru-RU"/>
        </a:p>
      </dgm:t>
    </dgm:pt>
    <dgm:pt modelId="{E932EEC5-6853-4826-90D9-3FDA5D73512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162 работников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6F21AF-9F0D-45CC-A16F-854617AC88AA}" type="parTrans" cxnId="{FA3C4646-2EAE-4883-9CA3-D6D024E42818}">
      <dgm:prSet/>
      <dgm:spPr/>
      <dgm:t>
        <a:bodyPr/>
        <a:lstStyle/>
        <a:p>
          <a:endParaRPr lang="ru-RU"/>
        </a:p>
      </dgm:t>
    </dgm:pt>
    <dgm:pt modelId="{1BD87F09-2CF1-4B8E-939D-DD910B4A2D0E}" type="sibTrans" cxnId="{FA3C4646-2EAE-4883-9CA3-D6D024E42818}">
      <dgm:prSet/>
      <dgm:spPr/>
      <dgm:t>
        <a:bodyPr/>
        <a:lstStyle/>
        <a:p>
          <a:endParaRPr lang="ru-RU"/>
        </a:p>
      </dgm:t>
    </dgm:pt>
    <dgm:pt modelId="{D065E077-AA11-485D-B21D-3054060C055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81 838,00 рублей (проект)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0B95A7-1DFD-4052-AF35-FD41192F5504}" type="parTrans" cxnId="{8A19FEE4-DD18-4A46-A964-B2F0B2B37AC9}">
      <dgm:prSet/>
      <dgm:spPr/>
      <dgm:t>
        <a:bodyPr/>
        <a:lstStyle/>
        <a:p>
          <a:endParaRPr lang="ru-RU"/>
        </a:p>
      </dgm:t>
    </dgm:pt>
    <dgm:pt modelId="{3EACD39E-B088-40D3-ADC1-43D9BEFA00FC}" type="sibTrans" cxnId="{8A19FEE4-DD18-4A46-A964-B2F0B2B37AC9}">
      <dgm:prSet/>
      <dgm:spPr/>
      <dgm:t>
        <a:bodyPr/>
        <a:lstStyle/>
        <a:p>
          <a:endParaRPr lang="ru-RU"/>
        </a:p>
      </dgm:t>
    </dgm:pt>
    <dgm:pt modelId="{4B960348-1F77-4A22-8E7C-20554BB0A8D1}">
      <dgm:prSet phldrT="[Текст]"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Пед.работники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дополнительного образования в сфере культуры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B17A8D-04AC-4C88-96CC-C6A364CAD9DA}" type="parTrans" cxnId="{DDC55853-D014-41AD-9CA0-F0F7BBAB62FD}">
      <dgm:prSet/>
      <dgm:spPr/>
      <dgm:t>
        <a:bodyPr/>
        <a:lstStyle/>
        <a:p>
          <a:endParaRPr lang="ru-RU"/>
        </a:p>
      </dgm:t>
    </dgm:pt>
    <dgm:pt modelId="{AB26BBC7-140E-4E18-A916-5D4D83504A6D}" type="sibTrans" cxnId="{DDC55853-D014-41AD-9CA0-F0F7BBAB62FD}">
      <dgm:prSet/>
      <dgm:spPr/>
      <dgm:t>
        <a:bodyPr/>
        <a:lstStyle/>
        <a:p>
          <a:endParaRPr lang="ru-RU"/>
        </a:p>
      </dgm:t>
    </dgm:pt>
    <dgm:pt modelId="{4AE839B2-B6F2-4183-AC12-F75B76B7EC8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 работников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2BAC64-F055-4183-A11C-584B8F5CC59C}" type="parTrans" cxnId="{470CB226-062C-417B-AE0D-506C4C2254BE}">
      <dgm:prSet/>
      <dgm:spPr/>
      <dgm:t>
        <a:bodyPr/>
        <a:lstStyle/>
        <a:p>
          <a:endParaRPr lang="ru-RU"/>
        </a:p>
      </dgm:t>
    </dgm:pt>
    <dgm:pt modelId="{B90E9218-9502-403F-BFB6-EB4645883E1A}" type="sibTrans" cxnId="{470CB226-062C-417B-AE0D-506C4C2254BE}">
      <dgm:prSet/>
      <dgm:spPr/>
      <dgm:t>
        <a:bodyPr/>
        <a:lstStyle/>
        <a:p>
          <a:endParaRPr lang="ru-RU"/>
        </a:p>
      </dgm:t>
    </dgm:pt>
    <dgm:pt modelId="{81703119-DF25-4237-8F22-73E6B0D535E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85 618,00 рублей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0CC32A-F344-40E7-B7C8-9DAB3850727D}" type="parTrans" cxnId="{9C1EC1A6-6D68-4F06-A148-6619AADCBAC3}">
      <dgm:prSet/>
      <dgm:spPr/>
      <dgm:t>
        <a:bodyPr/>
        <a:lstStyle/>
        <a:p>
          <a:endParaRPr lang="ru-RU"/>
        </a:p>
      </dgm:t>
    </dgm:pt>
    <dgm:pt modelId="{B660B6A1-C8B3-4532-A3CA-0943E383C4AA}" type="sibTrans" cxnId="{9C1EC1A6-6D68-4F06-A148-6619AADCBAC3}">
      <dgm:prSet/>
      <dgm:spPr/>
      <dgm:t>
        <a:bodyPr/>
        <a:lstStyle/>
        <a:p>
          <a:endParaRPr lang="ru-RU"/>
        </a:p>
      </dgm:t>
    </dgm:pt>
    <dgm:pt modelId="{A4E42A09-B0C7-40B2-99C9-BF8D41F4CE4E}">
      <dgm:prSet phldrT="[Текст]" custT="1"/>
      <dgm:spPr/>
      <dgm:t>
        <a:bodyPr/>
        <a:lstStyle/>
        <a:p>
          <a:r>
            <a:rPr lang="ru-RU" sz="135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Пед.работники</a:t>
          </a:r>
          <a:r>
            <a:rPr lang="ru-RU" sz="13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дополнительного образования в сфере физической культуры и спорта</a:t>
          </a:r>
        </a:p>
      </dgm:t>
    </dgm:pt>
    <dgm:pt modelId="{B1231818-C34B-4AA1-A575-57951331FEC4}" type="parTrans" cxnId="{9548B96D-6EAD-4154-87D2-A67410BCBBEE}">
      <dgm:prSet/>
      <dgm:spPr/>
      <dgm:t>
        <a:bodyPr/>
        <a:lstStyle/>
        <a:p>
          <a:endParaRPr lang="ru-RU"/>
        </a:p>
      </dgm:t>
    </dgm:pt>
    <dgm:pt modelId="{712B6569-31F9-48AB-AF02-C19B5A5133CC}" type="sibTrans" cxnId="{9548B96D-6EAD-4154-87D2-A67410BCBBEE}">
      <dgm:prSet/>
      <dgm:spPr/>
      <dgm:t>
        <a:bodyPr/>
        <a:lstStyle/>
        <a:p>
          <a:endParaRPr lang="ru-RU"/>
        </a:p>
      </dgm:t>
    </dgm:pt>
    <dgm:pt modelId="{76DC5F13-A9D2-4BDB-A1A9-039E5ECF3605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94 279,00 рублей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8A3199-C137-495E-B20E-4BE6ADA5FE19}" type="parTrans" cxnId="{B810670D-29F8-424A-A506-4D9CE571FE2C}">
      <dgm:prSet/>
      <dgm:spPr/>
      <dgm:t>
        <a:bodyPr/>
        <a:lstStyle/>
        <a:p>
          <a:endParaRPr lang="ru-RU"/>
        </a:p>
      </dgm:t>
    </dgm:pt>
    <dgm:pt modelId="{CB9D027D-2ABA-4F39-BCEA-455D98FC8C70}" type="sibTrans" cxnId="{B810670D-29F8-424A-A506-4D9CE571FE2C}">
      <dgm:prSet/>
      <dgm:spPr/>
      <dgm:t>
        <a:bodyPr/>
        <a:lstStyle/>
        <a:p>
          <a:endParaRPr lang="ru-RU"/>
        </a:p>
      </dgm:t>
    </dgm:pt>
    <dgm:pt modelId="{48EAD1EC-E471-429B-A9B1-B52A3C1317A7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23 работника </a:t>
          </a:r>
        </a:p>
      </dgm:t>
    </dgm:pt>
    <dgm:pt modelId="{FABB6CF3-0AB7-481B-AE9E-B51417301949}" type="parTrans" cxnId="{1FF1CDCC-AC7A-4E74-B435-9E327B92470C}">
      <dgm:prSet/>
      <dgm:spPr/>
      <dgm:t>
        <a:bodyPr/>
        <a:lstStyle/>
        <a:p>
          <a:endParaRPr lang="ru-RU"/>
        </a:p>
      </dgm:t>
    </dgm:pt>
    <dgm:pt modelId="{E4E07F34-BDA6-4EDB-A7E7-FA741541965C}" type="sibTrans" cxnId="{1FF1CDCC-AC7A-4E74-B435-9E327B92470C}">
      <dgm:prSet/>
      <dgm:spPr/>
      <dgm:t>
        <a:bodyPr/>
        <a:lstStyle/>
        <a:p>
          <a:endParaRPr lang="ru-RU"/>
        </a:p>
      </dgm:t>
    </dgm:pt>
    <dgm:pt modelId="{3825D66F-4F8D-4024-B0FA-AA47CB976B0E}">
      <dgm:prSet phldrT="[Текст]" custT="1"/>
      <dgm:spPr/>
      <dgm:t>
        <a:bodyPr/>
        <a:lstStyle/>
        <a:p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Пед.работники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дошкольного образования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8E01CD-BDD4-464C-AEAF-A7DE84290A6D}" type="sibTrans" cxnId="{3F97510F-5ED0-42D5-91D8-F2A54EEE4B55}">
      <dgm:prSet/>
      <dgm:spPr/>
      <dgm:t>
        <a:bodyPr/>
        <a:lstStyle/>
        <a:p>
          <a:endParaRPr lang="ru-RU"/>
        </a:p>
      </dgm:t>
    </dgm:pt>
    <dgm:pt modelId="{4526AC7A-0290-482B-A287-35A425D335FB}" type="parTrans" cxnId="{3F97510F-5ED0-42D5-91D8-F2A54EEE4B55}">
      <dgm:prSet/>
      <dgm:spPr/>
      <dgm:t>
        <a:bodyPr/>
        <a:lstStyle/>
        <a:p>
          <a:endParaRPr lang="ru-RU"/>
        </a:p>
      </dgm:t>
    </dgm:pt>
    <dgm:pt modelId="{6C8C650A-1190-4BD0-AA36-6DA3CA2E05D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Работники культуры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198607-72EF-4736-A3CC-582E03AB90A7}" type="parTrans" cxnId="{1BA8FBD6-3B1C-4175-8EDB-5FEBBE171638}">
      <dgm:prSet/>
      <dgm:spPr/>
      <dgm:t>
        <a:bodyPr/>
        <a:lstStyle/>
        <a:p>
          <a:endParaRPr lang="ru-RU"/>
        </a:p>
      </dgm:t>
    </dgm:pt>
    <dgm:pt modelId="{DDC9CFB0-E80F-42B7-BE2F-009091862DBD}" type="sibTrans" cxnId="{1BA8FBD6-3B1C-4175-8EDB-5FEBBE171638}">
      <dgm:prSet/>
      <dgm:spPr/>
      <dgm:t>
        <a:bodyPr/>
        <a:lstStyle/>
        <a:p>
          <a:endParaRPr lang="ru-RU"/>
        </a:p>
      </dgm:t>
    </dgm:pt>
    <dgm:pt modelId="{E62A6D5C-4C00-48DA-BA2C-862DE2620EE5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45 работников </a:t>
          </a:r>
          <a:endParaRPr lang="ru-RU" dirty="0"/>
        </a:p>
      </dgm:t>
    </dgm:pt>
    <dgm:pt modelId="{A291CCD6-5564-4282-B2F9-CD36C2F931CA}" type="parTrans" cxnId="{B32F2DBD-213C-4A04-B502-EA1D66407A0F}">
      <dgm:prSet/>
      <dgm:spPr/>
      <dgm:t>
        <a:bodyPr/>
        <a:lstStyle/>
        <a:p>
          <a:endParaRPr lang="ru-RU"/>
        </a:p>
      </dgm:t>
    </dgm:pt>
    <dgm:pt modelId="{60A04966-5EB1-4F28-B5FA-56968123484A}" type="sibTrans" cxnId="{B32F2DBD-213C-4A04-B502-EA1D66407A0F}">
      <dgm:prSet/>
      <dgm:spPr/>
      <dgm:t>
        <a:bodyPr/>
        <a:lstStyle/>
        <a:p>
          <a:endParaRPr lang="ru-RU"/>
        </a:p>
      </dgm:t>
    </dgm:pt>
    <dgm:pt modelId="{3C1C6749-DEC0-4C2D-B80F-4DC7F8326E1F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87 674,80 рублей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385693-8E84-48D6-8F40-834F0DFECF80}" type="parTrans" cxnId="{CFE9F443-E499-48E3-A64A-BE27F29DFD94}">
      <dgm:prSet/>
      <dgm:spPr/>
      <dgm:t>
        <a:bodyPr/>
        <a:lstStyle/>
        <a:p>
          <a:endParaRPr lang="ru-RU"/>
        </a:p>
      </dgm:t>
    </dgm:pt>
    <dgm:pt modelId="{8BE98346-85B1-46DB-B56E-293868FD31BD}" type="sibTrans" cxnId="{CFE9F443-E499-48E3-A64A-BE27F29DFD94}">
      <dgm:prSet/>
      <dgm:spPr/>
      <dgm:t>
        <a:bodyPr/>
        <a:lstStyle/>
        <a:p>
          <a:endParaRPr lang="ru-RU"/>
        </a:p>
      </dgm:t>
    </dgm:pt>
    <dgm:pt modelId="{77B975EC-DF17-4D59-BC57-923AD6BB9CB8}" type="pres">
      <dgm:prSet presAssocID="{1890BC65-98E4-48C9-9255-08A22A2BDA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3FF422-197E-4817-9016-769E57B9210C}" type="pres">
      <dgm:prSet presAssocID="{3825D66F-4F8D-4024-B0FA-AA47CB976B0E}" presName="composite" presStyleCnt="0"/>
      <dgm:spPr/>
      <dgm:t>
        <a:bodyPr/>
        <a:lstStyle/>
        <a:p>
          <a:endParaRPr lang="ru-RU"/>
        </a:p>
      </dgm:t>
    </dgm:pt>
    <dgm:pt modelId="{18CB5079-77CA-48FD-A1F8-1C32700619DA}" type="pres">
      <dgm:prSet presAssocID="{3825D66F-4F8D-4024-B0FA-AA47CB976B0E}" presName="parTx" presStyleLbl="alignNode1" presStyleIdx="0" presStyleCnt="5" custScaleX="1001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F2898C-FD43-4D33-B909-AD5A4EB70CE7}" type="pres">
      <dgm:prSet presAssocID="{3825D66F-4F8D-4024-B0FA-AA47CB976B0E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CE625-9D4C-45FE-8FA2-CAC63EB01AD9}" type="pres">
      <dgm:prSet presAssocID="{DA8E01CD-BDD4-464C-AEAF-A7DE84290A6D}" presName="space" presStyleCnt="0"/>
      <dgm:spPr/>
      <dgm:t>
        <a:bodyPr/>
        <a:lstStyle/>
        <a:p>
          <a:endParaRPr lang="ru-RU"/>
        </a:p>
      </dgm:t>
    </dgm:pt>
    <dgm:pt modelId="{3A157FFB-3B01-42F8-AE50-295C9579CDFF}" type="pres">
      <dgm:prSet presAssocID="{7323B199-9BEC-4CC4-939C-56DAB5710619}" presName="composite" presStyleCnt="0"/>
      <dgm:spPr/>
      <dgm:t>
        <a:bodyPr/>
        <a:lstStyle/>
        <a:p>
          <a:endParaRPr lang="ru-RU"/>
        </a:p>
      </dgm:t>
    </dgm:pt>
    <dgm:pt modelId="{1DDE0520-3E53-47C3-A4BF-E250527D55CA}" type="pres">
      <dgm:prSet presAssocID="{7323B199-9BEC-4CC4-939C-56DAB5710619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79011-612B-4FDE-B278-128B1E0F131D}" type="pres">
      <dgm:prSet presAssocID="{7323B199-9BEC-4CC4-939C-56DAB5710619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6539C9-CEE0-49D5-85A5-63491F317B07}" type="pres">
      <dgm:prSet presAssocID="{E1B0F5BF-B899-4A5C-87FF-7CAB58E98735}" presName="space" presStyleCnt="0"/>
      <dgm:spPr/>
      <dgm:t>
        <a:bodyPr/>
        <a:lstStyle/>
        <a:p>
          <a:endParaRPr lang="ru-RU"/>
        </a:p>
      </dgm:t>
    </dgm:pt>
    <dgm:pt modelId="{A0068A56-18B5-4C22-B2CE-3475DD76D772}" type="pres">
      <dgm:prSet presAssocID="{4B960348-1F77-4A22-8E7C-20554BB0A8D1}" presName="composite" presStyleCnt="0"/>
      <dgm:spPr/>
      <dgm:t>
        <a:bodyPr/>
        <a:lstStyle/>
        <a:p>
          <a:endParaRPr lang="ru-RU"/>
        </a:p>
      </dgm:t>
    </dgm:pt>
    <dgm:pt modelId="{E75221FC-D281-4270-BCC6-E6687B4A9051}" type="pres">
      <dgm:prSet presAssocID="{4B960348-1F77-4A22-8E7C-20554BB0A8D1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73179-1BA2-4AB6-B09F-DEBBDBBDDC9D}" type="pres">
      <dgm:prSet presAssocID="{4B960348-1F77-4A22-8E7C-20554BB0A8D1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498284-48A2-49E9-9291-60A77782CE9A}" type="pres">
      <dgm:prSet presAssocID="{AB26BBC7-140E-4E18-A916-5D4D83504A6D}" presName="space" presStyleCnt="0"/>
      <dgm:spPr/>
      <dgm:t>
        <a:bodyPr/>
        <a:lstStyle/>
        <a:p>
          <a:endParaRPr lang="ru-RU"/>
        </a:p>
      </dgm:t>
    </dgm:pt>
    <dgm:pt modelId="{55DD59E3-9C7F-4CB2-9F8C-54D3C17DF933}" type="pres">
      <dgm:prSet presAssocID="{A4E42A09-B0C7-40B2-99C9-BF8D41F4CE4E}" presName="composite" presStyleCnt="0"/>
      <dgm:spPr/>
      <dgm:t>
        <a:bodyPr/>
        <a:lstStyle/>
        <a:p>
          <a:endParaRPr lang="ru-RU"/>
        </a:p>
      </dgm:t>
    </dgm:pt>
    <dgm:pt modelId="{CAC19BC0-96EB-4953-9A3C-9220A1E03D47}" type="pres">
      <dgm:prSet presAssocID="{A4E42A09-B0C7-40B2-99C9-BF8D41F4CE4E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8A117-A1FD-4604-8B90-12F197308D1C}" type="pres">
      <dgm:prSet presAssocID="{A4E42A09-B0C7-40B2-99C9-BF8D41F4CE4E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91AD2-5196-4B56-8D2D-865CCF55752F}" type="pres">
      <dgm:prSet presAssocID="{712B6569-31F9-48AB-AF02-C19B5A5133CC}" presName="space" presStyleCnt="0"/>
      <dgm:spPr/>
    </dgm:pt>
    <dgm:pt modelId="{A660706B-CE4D-42FA-85D0-BBA4EC5C0275}" type="pres">
      <dgm:prSet presAssocID="{6C8C650A-1190-4BD0-AA36-6DA3CA2E05D9}" presName="composite" presStyleCnt="0"/>
      <dgm:spPr/>
    </dgm:pt>
    <dgm:pt modelId="{28265C26-E8F4-4992-ADC5-566506D83BCE}" type="pres">
      <dgm:prSet presAssocID="{6C8C650A-1190-4BD0-AA36-6DA3CA2E05D9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6787C0-F37E-4D8E-A75F-C41374396E83}" type="pres">
      <dgm:prSet presAssocID="{6C8C650A-1190-4BD0-AA36-6DA3CA2E05D9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2D1DED-C216-468A-A60C-FBA164343D88}" type="presOf" srcId="{E62A6D5C-4C00-48DA-BA2C-862DE2620EE5}" destId="{536787C0-F37E-4D8E-A75F-C41374396E83}" srcOrd="0" destOrd="0" presId="urn:microsoft.com/office/officeart/2005/8/layout/hList1"/>
    <dgm:cxn modelId="{86B0736A-0A7C-415B-AB33-D06C97B12A47}" type="presOf" srcId="{6C8C650A-1190-4BD0-AA36-6DA3CA2E05D9}" destId="{28265C26-E8F4-4992-ADC5-566506D83BCE}" srcOrd="0" destOrd="0" presId="urn:microsoft.com/office/officeart/2005/8/layout/hList1"/>
    <dgm:cxn modelId="{587070BA-89F1-4869-891F-0926E32411BE}" type="presOf" srcId="{48EAD1EC-E471-429B-A9B1-B52A3C1317A7}" destId="{D198A117-A1FD-4604-8B90-12F197308D1C}" srcOrd="0" destOrd="0" presId="urn:microsoft.com/office/officeart/2005/8/layout/hList1"/>
    <dgm:cxn modelId="{3F97510F-5ED0-42D5-91D8-F2A54EEE4B55}" srcId="{1890BC65-98E4-48C9-9255-08A22A2BDAA7}" destId="{3825D66F-4F8D-4024-B0FA-AA47CB976B0E}" srcOrd="0" destOrd="0" parTransId="{4526AC7A-0290-482B-A287-35A425D335FB}" sibTransId="{DA8E01CD-BDD4-464C-AEAF-A7DE84290A6D}"/>
    <dgm:cxn modelId="{B32F2DBD-213C-4A04-B502-EA1D66407A0F}" srcId="{6C8C650A-1190-4BD0-AA36-6DA3CA2E05D9}" destId="{E62A6D5C-4C00-48DA-BA2C-862DE2620EE5}" srcOrd="0" destOrd="0" parTransId="{A291CCD6-5564-4282-B2F9-CD36C2F931CA}" sibTransId="{60A04966-5EB1-4F28-B5FA-56968123484A}"/>
    <dgm:cxn modelId="{64348BD9-8AD4-488E-AF76-7E379D820A98}" type="presOf" srcId="{E932EEC5-6853-4826-90D9-3FDA5D735121}" destId="{69179011-612B-4FDE-B278-128B1E0F131D}" srcOrd="0" destOrd="0" presId="urn:microsoft.com/office/officeart/2005/8/layout/hList1"/>
    <dgm:cxn modelId="{FA3C4646-2EAE-4883-9CA3-D6D024E42818}" srcId="{7323B199-9BEC-4CC4-939C-56DAB5710619}" destId="{E932EEC5-6853-4826-90D9-3FDA5D735121}" srcOrd="0" destOrd="0" parTransId="{976F21AF-9F0D-45CC-A16F-854617AC88AA}" sibTransId="{1BD87F09-2CF1-4B8E-939D-DD910B4A2D0E}"/>
    <dgm:cxn modelId="{F5179348-C826-4A4D-8ACD-2AAF2A2F5DF9}" type="presOf" srcId="{A4E42A09-B0C7-40B2-99C9-BF8D41F4CE4E}" destId="{CAC19BC0-96EB-4953-9A3C-9220A1E03D47}" srcOrd="0" destOrd="0" presId="urn:microsoft.com/office/officeart/2005/8/layout/hList1"/>
    <dgm:cxn modelId="{1BA8FBD6-3B1C-4175-8EDB-5FEBBE171638}" srcId="{1890BC65-98E4-48C9-9255-08A22A2BDAA7}" destId="{6C8C650A-1190-4BD0-AA36-6DA3CA2E05D9}" srcOrd="4" destOrd="0" parTransId="{98198607-72EF-4736-A3CC-582E03AB90A7}" sibTransId="{DDC9CFB0-E80F-42B7-BE2F-009091862DBD}"/>
    <dgm:cxn modelId="{6B827711-44A2-4618-A38C-BEE87840BF56}" srcId="{1890BC65-98E4-48C9-9255-08A22A2BDAA7}" destId="{7323B199-9BEC-4CC4-939C-56DAB5710619}" srcOrd="1" destOrd="0" parTransId="{7DC61878-B6E3-45A6-B89B-C27124BC77AB}" sibTransId="{E1B0F5BF-B899-4A5C-87FF-7CAB58E98735}"/>
    <dgm:cxn modelId="{991DD6AF-CF08-4F4A-BEDD-6AC872E70315}" type="presOf" srcId="{76DC5F13-A9D2-4BDB-A1A9-039E5ECF3605}" destId="{D198A117-A1FD-4604-8B90-12F197308D1C}" srcOrd="0" destOrd="1" presId="urn:microsoft.com/office/officeart/2005/8/layout/hList1"/>
    <dgm:cxn modelId="{4B7B46F4-EA01-457A-9510-59C038723492}" type="presOf" srcId="{4B960348-1F77-4A22-8E7C-20554BB0A8D1}" destId="{E75221FC-D281-4270-BCC6-E6687B4A9051}" srcOrd="0" destOrd="0" presId="urn:microsoft.com/office/officeart/2005/8/layout/hList1"/>
    <dgm:cxn modelId="{5B97B80B-F9A3-4D25-B96D-066B993F8459}" srcId="{3825D66F-4F8D-4024-B0FA-AA47CB976B0E}" destId="{FA596819-73B9-4D8E-9190-F389978F4335}" srcOrd="0" destOrd="0" parTransId="{1731EE1B-CF5C-4E9C-BF5C-C570D74E2E61}" sibTransId="{4D165DF5-E199-40BD-8A76-17723300D28D}"/>
    <dgm:cxn modelId="{DDC55853-D014-41AD-9CA0-F0F7BBAB62FD}" srcId="{1890BC65-98E4-48C9-9255-08A22A2BDAA7}" destId="{4B960348-1F77-4A22-8E7C-20554BB0A8D1}" srcOrd="2" destOrd="0" parTransId="{75B17A8D-04AC-4C88-96CC-C6A364CAD9DA}" sibTransId="{AB26BBC7-140E-4E18-A916-5D4D83504A6D}"/>
    <dgm:cxn modelId="{3ACAECB1-CA3B-4B75-83BE-B45057CE12FA}" srcId="{3825D66F-4F8D-4024-B0FA-AA47CB976B0E}" destId="{F4DF2DE4-1D02-4FCF-B6AB-EAAC47039F37}" srcOrd="1" destOrd="0" parTransId="{C9B1CA3F-FAB3-47BA-8D05-80A6BC81598D}" sibTransId="{55F8E4ED-EBC3-40CA-9260-0C6CBA06FFBC}"/>
    <dgm:cxn modelId="{9548B96D-6EAD-4154-87D2-A67410BCBBEE}" srcId="{1890BC65-98E4-48C9-9255-08A22A2BDAA7}" destId="{A4E42A09-B0C7-40B2-99C9-BF8D41F4CE4E}" srcOrd="3" destOrd="0" parTransId="{B1231818-C34B-4AA1-A575-57951331FEC4}" sibTransId="{712B6569-31F9-48AB-AF02-C19B5A5133CC}"/>
    <dgm:cxn modelId="{924EE0E5-BA86-48D9-8A00-DD3F6510CB9D}" type="presOf" srcId="{F4DF2DE4-1D02-4FCF-B6AB-EAAC47039F37}" destId="{3FF2898C-FD43-4D33-B909-AD5A4EB70CE7}" srcOrd="0" destOrd="1" presId="urn:microsoft.com/office/officeart/2005/8/layout/hList1"/>
    <dgm:cxn modelId="{7B4DEEB9-0049-49BE-852F-236ECCA89FA0}" type="presOf" srcId="{7323B199-9BEC-4CC4-939C-56DAB5710619}" destId="{1DDE0520-3E53-47C3-A4BF-E250527D55CA}" srcOrd="0" destOrd="0" presId="urn:microsoft.com/office/officeart/2005/8/layout/hList1"/>
    <dgm:cxn modelId="{1FF1CDCC-AC7A-4E74-B435-9E327B92470C}" srcId="{A4E42A09-B0C7-40B2-99C9-BF8D41F4CE4E}" destId="{48EAD1EC-E471-429B-A9B1-B52A3C1317A7}" srcOrd="0" destOrd="0" parTransId="{FABB6CF3-0AB7-481B-AE9E-B51417301949}" sibTransId="{E4E07F34-BDA6-4EDB-A7E7-FA741541965C}"/>
    <dgm:cxn modelId="{B810670D-29F8-424A-A506-4D9CE571FE2C}" srcId="{A4E42A09-B0C7-40B2-99C9-BF8D41F4CE4E}" destId="{76DC5F13-A9D2-4BDB-A1A9-039E5ECF3605}" srcOrd="1" destOrd="0" parTransId="{D48A3199-C137-495E-B20E-4BE6ADA5FE19}" sibTransId="{CB9D027D-2ABA-4F39-BCEA-455D98FC8C70}"/>
    <dgm:cxn modelId="{C08BC02F-D51B-459F-A942-568A4F053813}" type="presOf" srcId="{FA596819-73B9-4D8E-9190-F389978F4335}" destId="{3FF2898C-FD43-4D33-B909-AD5A4EB70CE7}" srcOrd="0" destOrd="0" presId="urn:microsoft.com/office/officeart/2005/8/layout/hList1"/>
    <dgm:cxn modelId="{CFE9F443-E499-48E3-A64A-BE27F29DFD94}" srcId="{6C8C650A-1190-4BD0-AA36-6DA3CA2E05D9}" destId="{3C1C6749-DEC0-4C2D-B80F-4DC7F8326E1F}" srcOrd="1" destOrd="0" parTransId="{D8385693-8E84-48D6-8F40-834F0DFECF80}" sibTransId="{8BE98346-85B1-46DB-B56E-293868FD31BD}"/>
    <dgm:cxn modelId="{6DC9E6D0-77E6-41E9-824A-D32C74EBF363}" type="presOf" srcId="{D065E077-AA11-485D-B21D-3054060C0552}" destId="{69179011-612B-4FDE-B278-128B1E0F131D}" srcOrd="0" destOrd="1" presId="urn:microsoft.com/office/officeart/2005/8/layout/hList1"/>
    <dgm:cxn modelId="{C081A2F0-E097-493D-B4C1-57B5DAF37FE0}" type="presOf" srcId="{3C1C6749-DEC0-4C2D-B80F-4DC7F8326E1F}" destId="{536787C0-F37E-4D8E-A75F-C41374396E83}" srcOrd="0" destOrd="1" presId="urn:microsoft.com/office/officeart/2005/8/layout/hList1"/>
    <dgm:cxn modelId="{8A19FEE4-DD18-4A46-A964-B2F0B2B37AC9}" srcId="{7323B199-9BEC-4CC4-939C-56DAB5710619}" destId="{D065E077-AA11-485D-B21D-3054060C0552}" srcOrd="1" destOrd="0" parTransId="{4A0B95A7-1DFD-4052-AF35-FD41192F5504}" sibTransId="{3EACD39E-B088-40D3-ADC1-43D9BEFA00FC}"/>
    <dgm:cxn modelId="{4CDB18D3-C1E0-430F-B51C-40B7BE9758C7}" type="presOf" srcId="{1890BC65-98E4-48C9-9255-08A22A2BDAA7}" destId="{77B975EC-DF17-4D59-BC57-923AD6BB9CB8}" srcOrd="0" destOrd="0" presId="urn:microsoft.com/office/officeart/2005/8/layout/hList1"/>
    <dgm:cxn modelId="{470CB226-062C-417B-AE0D-506C4C2254BE}" srcId="{4B960348-1F77-4A22-8E7C-20554BB0A8D1}" destId="{4AE839B2-B6F2-4183-AC12-F75B76B7EC89}" srcOrd="0" destOrd="0" parTransId="{0E2BAC64-F055-4183-A11C-584B8F5CC59C}" sibTransId="{B90E9218-9502-403F-BFB6-EB4645883E1A}"/>
    <dgm:cxn modelId="{3A1A57C0-073F-418C-ACF3-FC8ADFEF1912}" type="presOf" srcId="{3825D66F-4F8D-4024-B0FA-AA47CB976B0E}" destId="{18CB5079-77CA-48FD-A1F8-1C32700619DA}" srcOrd="0" destOrd="0" presId="urn:microsoft.com/office/officeart/2005/8/layout/hList1"/>
    <dgm:cxn modelId="{55D36755-57E5-4D27-B172-FD9A7DBD0508}" type="presOf" srcId="{4AE839B2-B6F2-4183-AC12-F75B76B7EC89}" destId="{6AA73179-1BA2-4AB6-B09F-DEBBDBBDDC9D}" srcOrd="0" destOrd="0" presId="urn:microsoft.com/office/officeart/2005/8/layout/hList1"/>
    <dgm:cxn modelId="{AE31E665-964E-46E1-92A6-4B23F6C68CF1}" type="presOf" srcId="{81703119-DF25-4237-8F22-73E6B0D535E0}" destId="{6AA73179-1BA2-4AB6-B09F-DEBBDBBDDC9D}" srcOrd="0" destOrd="1" presId="urn:microsoft.com/office/officeart/2005/8/layout/hList1"/>
    <dgm:cxn modelId="{9C1EC1A6-6D68-4F06-A148-6619AADCBAC3}" srcId="{4B960348-1F77-4A22-8E7C-20554BB0A8D1}" destId="{81703119-DF25-4237-8F22-73E6B0D535E0}" srcOrd="1" destOrd="0" parTransId="{2B0CC32A-F344-40E7-B7C8-9DAB3850727D}" sibTransId="{B660B6A1-C8B3-4532-A3CA-0943E383C4AA}"/>
    <dgm:cxn modelId="{869E3C9A-2FF4-4584-8F4A-A58C772E5BFE}" type="presParOf" srcId="{77B975EC-DF17-4D59-BC57-923AD6BB9CB8}" destId="{4F3FF422-197E-4817-9016-769E57B9210C}" srcOrd="0" destOrd="0" presId="urn:microsoft.com/office/officeart/2005/8/layout/hList1"/>
    <dgm:cxn modelId="{29FF5A71-DF56-45C6-9536-9E5F366ABC4A}" type="presParOf" srcId="{4F3FF422-197E-4817-9016-769E57B9210C}" destId="{18CB5079-77CA-48FD-A1F8-1C32700619DA}" srcOrd="0" destOrd="0" presId="urn:microsoft.com/office/officeart/2005/8/layout/hList1"/>
    <dgm:cxn modelId="{66872916-1414-4E9B-837B-84A6EBDFABEB}" type="presParOf" srcId="{4F3FF422-197E-4817-9016-769E57B9210C}" destId="{3FF2898C-FD43-4D33-B909-AD5A4EB70CE7}" srcOrd="1" destOrd="0" presId="urn:microsoft.com/office/officeart/2005/8/layout/hList1"/>
    <dgm:cxn modelId="{457847E6-844F-4F0F-9396-72F06738859D}" type="presParOf" srcId="{77B975EC-DF17-4D59-BC57-923AD6BB9CB8}" destId="{AE3CE625-9D4C-45FE-8FA2-CAC63EB01AD9}" srcOrd="1" destOrd="0" presId="urn:microsoft.com/office/officeart/2005/8/layout/hList1"/>
    <dgm:cxn modelId="{71E6DDE7-8156-4141-BAB7-40BFE8E62AC7}" type="presParOf" srcId="{77B975EC-DF17-4D59-BC57-923AD6BB9CB8}" destId="{3A157FFB-3B01-42F8-AE50-295C9579CDFF}" srcOrd="2" destOrd="0" presId="urn:microsoft.com/office/officeart/2005/8/layout/hList1"/>
    <dgm:cxn modelId="{5FBD4AB3-73A9-4D74-B2D3-1DBAB12BE1D5}" type="presParOf" srcId="{3A157FFB-3B01-42F8-AE50-295C9579CDFF}" destId="{1DDE0520-3E53-47C3-A4BF-E250527D55CA}" srcOrd="0" destOrd="0" presId="urn:microsoft.com/office/officeart/2005/8/layout/hList1"/>
    <dgm:cxn modelId="{06E417C3-3381-45E9-A378-9FDFB36F02B1}" type="presParOf" srcId="{3A157FFB-3B01-42F8-AE50-295C9579CDFF}" destId="{69179011-612B-4FDE-B278-128B1E0F131D}" srcOrd="1" destOrd="0" presId="urn:microsoft.com/office/officeart/2005/8/layout/hList1"/>
    <dgm:cxn modelId="{B11D8BB4-6B6B-4BCE-80E9-1572B1A66CBD}" type="presParOf" srcId="{77B975EC-DF17-4D59-BC57-923AD6BB9CB8}" destId="{AD6539C9-CEE0-49D5-85A5-63491F317B07}" srcOrd="3" destOrd="0" presId="urn:microsoft.com/office/officeart/2005/8/layout/hList1"/>
    <dgm:cxn modelId="{4BA92EDD-B4B2-434D-B676-FFE978B2AA22}" type="presParOf" srcId="{77B975EC-DF17-4D59-BC57-923AD6BB9CB8}" destId="{A0068A56-18B5-4C22-B2CE-3475DD76D772}" srcOrd="4" destOrd="0" presId="urn:microsoft.com/office/officeart/2005/8/layout/hList1"/>
    <dgm:cxn modelId="{B99BBDC2-B366-4A97-9E7D-7579D14D6E21}" type="presParOf" srcId="{A0068A56-18B5-4C22-B2CE-3475DD76D772}" destId="{E75221FC-D281-4270-BCC6-E6687B4A9051}" srcOrd="0" destOrd="0" presId="urn:microsoft.com/office/officeart/2005/8/layout/hList1"/>
    <dgm:cxn modelId="{A17C094B-E4A2-44E7-B1AD-151600EE9842}" type="presParOf" srcId="{A0068A56-18B5-4C22-B2CE-3475DD76D772}" destId="{6AA73179-1BA2-4AB6-B09F-DEBBDBBDDC9D}" srcOrd="1" destOrd="0" presId="urn:microsoft.com/office/officeart/2005/8/layout/hList1"/>
    <dgm:cxn modelId="{70F1A29B-D339-47B8-B06A-F0239AB31BA9}" type="presParOf" srcId="{77B975EC-DF17-4D59-BC57-923AD6BB9CB8}" destId="{54498284-48A2-49E9-9291-60A77782CE9A}" srcOrd="5" destOrd="0" presId="urn:microsoft.com/office/officeart/2005/8/layout/hList1"/>
    <dgm:cxn modelId="{4D18E03C-7D4E-4EEB-A4FB-DE749F8E2A95}" type="presParOf" srcId="{77B975EC-DF17-4D59-BC57-923AD6BB9CB8}" destId="{55DD59E3-9C7F-4CB2-9F8C-54D3C17DF933}" srcOrd="6" destOrd="0" presId="urn:microsoft.com/office/officeart/2005/8/layout/hList1"/>
    <dgm:cxn modelId="{4A22242C-CBF3-4D9A-BAC3-9F0D138F9FFF}" type="presParOf" srcId="{55DD59E3-9C7F-4CB2-9F8C-54D3C17DF933}" destId="{CAC19BC0-96EB-4953-9A3C-9220A1E03D47}" srcOrd="0" destOrd="0" presId="urn:microsoft.com/office/officeart/2005/8/layout/hList1"/>
    <dgm:cxn modelId="{95D90572-462A-465C-A293-BEC09C721889}" type="presParOf" srcId="{55DD59E3-9C7F-4CB2-9F8C-54D3C17DF933}" destId="{D198A117-A1FD-4604-8B90-12F197308D1C}" srcOrd="1" destOrd="0" presId="urn:microsoft.com/office/officeart/2005/8/layout/hList1"/>
    <dgm:cxn modelId="{24881A73-BE54-40FE-8E80-C3F65A3484E7}" type="presParOf" srcId="{77B975EC-DF17-4D59-BC57-923AD6BB9CB8}" destId="{01C91AD2-5196-4B56-8D2D-865CCF55752F}" srcOrd="7" destOrd="0" presId="urn:microsoft.com/office/officeart/2005/8/layout/hList1"/>
    <dgm:cxn modelId="{33737CEC-4928-4392-A44D-3E5CD587E32C}" type="presParOf" srcId="{77B975EC-DF17-4D59-BC57-923AD6BB9CB8}" destId="{A660706B-CE4D-42FA-85D0-BBA4EC5C0275}" srcOrd="8" destOrd="0" presId="urn:microsoft.com/office/officeart/2005/8/layout/hList1"/>
    <dgm:cxn modelId="{2E1AF61C-8407-4D47-92F3-8AD8DC33A268}" type="presParOf" srcId="{A660706B-CE4D-42FA-85D0-BBA4EC5C0275}" destId="{28265C26-E8F4-4992-ADC5-566506D83BCE}" srcOrd="0" destOrd="0" presId="urn:microsoft.com/office/officeart/2005/8/layout/hList1"/>
    <dgm:cxn modelId="{487C319D-A2B6-40DC-89BB-932DC98B9DD0}" type="presParOf" srcId="{A660706B-CE4D-42FA-85D0-BBA4EC5C0275}" destId="{536787C0-F37E-4D8E-A75F-C41374396E8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0D258F9-57DD-4BBA-B750-B38D3B8577E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A07B0EF-7DA1-416F-8AF3-61359036A38C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МРОТ в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бюджете             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42 332,40 руб.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6FEEFB-0A88-4895-85D3-7A5D0BACDA47}" type="parTrans" cxnId="{1AA06DF8-0BC6-44C8-A948-632860DF48E2}">
      <dgm:prSet/>
      <dgm:spPr/>
      <dgm:t>
        <a:bodyPr/>
        <a:lstStyle/>
        <a:p>
          <a:endParaRPr lang="ru-RU"/>
        </a:p>
      </dgm:t>
    </dgm:pt>
    <dgm:pt modelId="{015F0D7A-4BD7-4368-A0FC-6762ED5B2D34}" type="sibTrans" cxnId="{1AA06DF8-0BC6-44C8-A948-632860DF48E2}">
      <dgm:prSet/>
      <dgm:spPr/>
      <dgm:t>
        <a:bodyPr/>
        <a:lstStyle/>
        <a:p>
          <a:endParaRPr lang="ru-RU"/>
        </a:p>
      </dgm:t>
    </dgm:pt>
    <dgm:pt modelId="{E312603F-C30A-45F1-8620-722BDD66409F}">
      <dgm:prSet phldrT="[Текст]" custT="1"/>
      <dgm:spPr/>
      <dgm:t>
        <a:bodyPr/>
        <a:lstStyle/>
        <a:p>
          <a:r>
            <a: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Спорт</a:t>
          </a:r>
          <a:endParaRPr lang="ru-RU" sz="2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A23A1F-5769-4358-BECF-403C56F0C251}" type="parTrans" cxnId="{97D26DDB-FEA3-45D5-A1BD-EF2898AC13D7}">
      <dgm:prSet/>
      <dgm:spPr/>
      <dgm:t>
        <a:bodyPr/>
        <a:lstStyle/>
        <a:p>
          <a:endParaRPr lang="ru-RU"/>
        </a:p>
      </dgm:t>
    </dgm:pt>
    <dgm:pt modelId="{56B2463E-FBAB-4E9D-AE05-D099AD1876EB}" type="sibTrans" cxnId="{97D26DDB-FEA3-45D5-A1BD-EF2898AC13D7}">
      <dgm:prSet/>
      <dgm:spPr/>
      <dgm:t>
        <a:bodyPr/>
        <a:lstStyle/>
        <a:p>
          <a:endParaRPr lang="ru-RU"/>
        </a:p>
      </dgm:t>
    </dgm:pt>
    <dgm:pt modelId="{59BB7FEF-6BE4-495B-B9B4-7C4CA3E5DDD3}">
      <dgm:prSet phldrT="[Текст]" custT="1"/>
      <dgm:spPr/>
      <dgm:t>
        <a:bodyPr/>
        <a:lstStyle/>
        <a:p>
          <a:r>
            <a: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СМИ</a:t>
          </a:r>
          <a:endParaRPr lang="ru-RU" sz="2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58BB42-E21A-4AAD-9AEB-1FF46553C3B5}" type="parTrans" cxnId="{94DB6801-3B47-4D24-821C-20D609AE5472}">
      <dgm:prSet/>
      <dgm:spPr/>
      <dgm:t>
        <a:bodyPr/>
        <a:lstStyle/>
        <a:p>
          <a:endParaRPr lang="ru-RU"/>
        </a:p>
      </dgm:t>
    </dgm:pt>
    <dgm:pt modelId="{32E17975-45E6-4218-8987-72E325D7D0E7}" type="sibTrans" cxnId="{94DB6801-3B47-4D24-821C-20D609AE5472}">
      <dgm:prSet/>
      <dgm:spPr/>
      <dgm:t>
        <a:bodyPr/>
        <a:lstStyle/>
        <a:p>
          <a:endParaRPr lang="ru-RU"/>
        </a:p>
      </dgm:t>
    </dgm:pt>
    <dgm:pt modelId="{F3E7DCFC-27BE-4DB8-BB9B-2C904D27DB93}">
      <dgm:prSet phldrT="[Текст]" custT="1"/>
      <dgm:spPr/>
      <dgm:t>
        <a:bodyPr/>
        <a:lstStyle/>
        <a:p>
          <a:r>
            <a: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ЕДДС, УМТО, ЦБЭО, УКС</a:t>
          </a:r>
          <a:endParaRPr lang="ru-RU" sz="2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0811C1-1622-4E6E-AB86-0917F6315911}" type="parTrans" cxnId="{3CFC6D26-226A-4203-B538-4E1A0CD40E70}">
      <dgm:prSet/>
      <dgm:spPr/>
      <dgm:t>
        <a:bodyPr/>
        <a:lstStyle/>
        <a:p>
          <a:endParaRPr lang="ru-RU"/>
        </a:p>
      </dgm:t>
    </dgm:pt>
    <dgm:pt modelId="{BA11CC3B-4379-4C8F-B358-ED298F6757EF}" type="sibTrans" cxnId="{3CFC6D26-226A-4203-B538-4E1A0CD40E70}">
      <dgm:prSet/>
      <dgm:spPr/>
      <dgm:t>
        <a:bodyPr/>
        <a:lstStyle/>
        <a:p>
          <a:endParaRPr lang="ru-RU"/>
        </a:p>
      </dgm:t>
    </dgm:pt>
    <dgm:pt modelId="{FE5AE02E-BBC1-448C-8A9F-9050C8FAE674}">
      <dgm:prSet phldrT="[Текст]" custT="1"/>
      <dgm:spPr/>
      <dgm:t>
        <a:bodyPr/>
        <a:lstStyle/>
        <a:p>
          <a:r>
            <a: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</a:t>
          </a:r>
          <a:endParaRPr lang="ru-RU" sz="2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FF1543-3090-40CA-85D2-66436499BAED}" type="parTrans" cxnId="{94D488BE-F4CF-4C6C-BB9F-3AD5E4411C01}">
      <dgm:prSet/>
      <dgm:spPr/>
      <dgm:t>
        <a:bodyPr/>
        <a:lstStyle/>
        <a:p>
          <a:endParaRPr lang="ru-RU"/>
        </a:p>
      </dgm:t>
    </dgm:pt>
    <dgm:pt modelId="{588C3F57-B4F1-4909-9EA2-4D55B5B1834E}" type="sibTrans" cxnId="{94D488BE-F4CF-4C6C-BB9F-3AD5E4411C01}">
      <dgm:prSet/>
      <dgm:spPr/>
      <dgm:t>
        <a:bodyPr/>
        <a:lstStyle/>
        <a:p>
          <a:endParaRPr lang="ru-RU"/>
        </a:p>
      </dgm:t>
    </dgm:pt>
    <dgm:pt modelId="{BC7CDDF6-3C71-4A44-AC1E-4CDBA4A6BD1B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01.10.2024 года индексация ФОТ на 4%, не попадающие под Указы Президента РФ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98EBB7-1FC5-4D54-91C8-99B3992BDD53}" type="parTrans" cxnId="{990E8AC0-69A9-48E4-96CE-165E784A7A7E}">
      <dgm:prSet/>
      <dgm:spPr/>
      <dgm:t>
        <a:bodyPr/>
        <a:lstStyle/>
        <a:p>
          <a:endParaRPr lang="ru-RU"/>
        </a:p>
      </dgm:t>
    </dgm:pt>
    <dgm:pt modelId="{810BD2D5-0815-4B51-A92E-92D829BE75D4}" type="sibTrans" cxnId="{990E8AC0-69A9-48E4-96CE-165E784A7A7E}">
      <dgm:prSet/>
      <dgm:spPr/>
      <dgm:t>
        <a:bodyPr/>
        <a:lstStyle/>
        <a:p>
          <a:endParaRPr lang="ru-RU"/>
        </a:p>
      </dgm:t>
    </dgm:pt>
    <dgm:pt modelId="{CA839CA5-8CD3-4966-805C-5F1AC6B0AA2E}" type="pres">
      <dgm:prSet presAssocID="{30D258F9-57DD-4BBA-B750-B38D3B8577E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B745179-40A8-4D07-BD0D-983F48F013BD}" type="pres">
      <dgm:prSet presAssocID="{AA07B0EF-7DA1-416F-8AF3-61359036A38C}" presName="hierRoot1" presStyleCnt="0"/>
      <dgm:spPr/>
    </dgm:pt>
    <dgm:pt modelId="{0D2CE0B9-09B8-4283-8276-3FEF6CF7221E}" type="pres">
      <dgm:prSet presAssocID="{AA07B0EF-7DA1-416F-8AF3-61359036A38C}" presName="composite" presStyleCnt="0"/>
      <dgm:spPr/>
    </dgm:pt>
    <dgm:pt modelId="{47073FF6-EF11-4DF3-98E8-EAFF3C385869}" type="pres">
      <dgm:prSet presAssocID="{AA07B0EF-7DA1-416F-8AF3-61359036A38C}" presName="background" presStyleLbl="node0" presStyleIdx="0" presStyleCnt="2"/>
      <dgm:spPr/>
    </dgm:pt>
    <dgm:pt modelId="{3DE8956A-DF55-4A1A-8A8B-2E41011B086F}" type="pres">
      <dgm:prSet presAssocID="{AA07B0EF-7DA1-416F-8AF3-61359036A38C}" presName="text" presStyleLbl="fgAcc0" presStyleIdx="0" presStyleCnt="2" custScaleX="147822" custScaleY="85628" custLinFactNeighborX="-50100" custLinFactNeighborY="38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36FC88-D52F-4295-A1D0-D43A9AB9F78C}" type="pres">
      <dgm:prSet presAssocID="{AA07B0EF-7DA1-416F-8AF3-61359036A38C}" presName="hierChild2" presStyleCnt="0"/>
      <dgm:spPr/>
    </dgm:pt>
    <dgm:pt modelId="{C19AC48B-1E21-4DEC-9596-F0659A4C65DD}" type="pres">
      <dgm:prSet presAssocID="{16FF1543-3090-40CA-85D2-66436499BAED}" presName="Name10" presStyleLbl="parChTrans1D2" presStyleIdx="0" presStyleCnt="4"/>
      <dgm:spPr/>
      <dgm:t>
        <a:bodyPr/>
        <a:lstStyle/>
        <a:p>
          <a:endParaRPr lang="ru-RU"/>
        </a:p>
      </dgm:t>
    </dgm:pt>
    <dgm:pt modelId="{E7A9706B-B37D-4DA8-AEE7-D685F8A1F7BE}" type="pres">
      <dgm:prSet presAssocID="{FE5AE02E-BBC1-448C-8A9F-9050C8FAE674}" presName="hierRoot2" presStyleCnt="0"/>
      <dgm:spPr/>
    </dgm:pt>
    <dgm:pt modelId="{47B8D060-BA38-4D30-8093-0817CE6814E9}" type="pres">
      <dgm:prSet presAssocID="{FE5AE02E-BBC1-448C-8A9F-9050C8FAE674}" presName="composite2" presStyleCnt="0"/>
      <dgm:spPr/>
    </dgm:pt>
    <dgm:pt modelId="{70EA4053-F15D-43F0-B5AB-7B0722C565CD}" type="pres">
      <dgm:prSet presAssocID="{FE5AE02E-BBC1-448C-8A9F-9050C8FAE674}" presName="background2" presStyleLbl="node2" presStyleIdx="0" presStyleCnt="4"/>
      <dgm:spPr/>
    </dgm:pt>
    <dgm:pt modelId="{D29554EC-2D87-435A-99C0-162AADA57C4E}" type="pres">
      <dgm:prSet presAssocID="{FE5AE02E-BBC1-448C-8A9F-9050C8FAE674}" presName="text2" presStyleLbl="fgAcc2" presStyleIdx="0" presStyleCnt="4" custScaleX="1080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8B3096-61A6-41FF-A367-F5A6FD8E9C2A}" type="pres">
      <dgm:prSet presAssocID="{FE5AE02E-BBC1-448C-8A9F-9050C8FAE674}" presName="hierChild3" presStyleCnt="0"/>
      <dgm:spPr/>
    </dgm:pt>
    <dgm:pt modelId="{D051FF64-E3C3-4121-BE4B-569DDF4B01A6}" type="pres">
      <dgm:prSet presAssocID="{68A23A1F-5769-4358-BECF-403C56F0C251}" presName="Name10" presStyleLbl="parChTrans1D2" presStyleIdx="1" presStyleCnt="4"/>
      <dgm:spPr/>
      <dgm:t>
        <a:bodyPr/>
        <a:lstStyle/>
        <a:p>
          <a:endParaRPr lang="ru-RU"/>
        </a:p>
      </dgm:t>
    </dgm:pt>
    <dgm:pt modelId="{F330F7DA-971B-4A9E-B11A-CF1EC70E36BC}" type="pres">
      <dgm:prSet presAssocID="{E312603F-C30A-45F1-8620-722BDD66409F}" presName="hierRoot2" presStyleCnt="0"/>
      <dgm:spPr/>
    </dgm:pt>
    <dgm:pt modelId="{7939F2EF-9197-41BD-BA00-961C3DD8A409}" type="pres">
      <dgm:prSet presAssocID="{E312603F-C30A-45F1-8620-722BDD66409F}" presName="composite2" presStyleCnt="0"/>
      <dgm:spPr/>
    </dgm:pt>
    <dgm:pt modelId="{A9C3DB93-DF60-4650-87A5-91D05E182010}" type="pres">
      <dgm:prSet presAssocID="{E312603F-C30A-45F1-8620-722BDD66409F}" presName="background2" presStyleLbl="node2" presStyleIdx="1" presStyleCnt="4"/>
      <dgm:spPr/>
    </dgm:pt>
    <dgm:pt modelId="{27C32505-0B53-4FED-B4A6-2A316889B76B}" type="pres">
      <dgm:prSet presAssocID="{E312603F-C30A-45F1-8620-722BDD66409F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DD10F7-B007-402A-A31D-8C688396834C}" type="pres">
      <dgm:prSet presAssocID="{E312603F-C30A-45F1-8620-722BDD66409F}" presName="hierChild3" presStyleCnt="0"/>
      <dgm:spPr/>
    </dgm:pt>
    <dgm:pt modelId="{87AA80B0-ED2B-4374-BADC-5108A9FED02B}" type="pres">
      <dgm:prSet presAssocID="{5558BB42-E21A-4AAD-9AEB-1FF46553C3B5}" presName="Name10" presStyleLbl="parChTrans1D2" presStyleIdx="2" presStyleCnt="4"/>
      <dgm:spPr/>
      <dgm:t>
        <a:bodyPr/>
        <a:lstStyle/>
        <a:p>
          <a:endParaRPr lang="ru-RU"/>
        </a:p>
      </dgm:t>
    </dgm:pt>
    <dgm:pt modelId="{1831CF97-8CA0-4D74-9A3A-382258F94C30}" type="pres">
      <dgm:prSet presAssocID="{59BB7FEF-6BE4-495B-B9B4-7C4CA3E5DDD3}" presName="hierRoot2" presStyleCnt="0"/>
      <dgm:spPr/>
    </dgm:pt>
    <dgm:pt modelId="{6FB15997-4F25-4AF4-956B-FD5B062D0256}" type="pres">
      <dgm:prSet presAssocID="{59BB7FEF-6BE4-495B-B9B4-7C4CA3E5DDD3}" presName="composite2" presStyleCnt="0"/>
      <dgm:spPr/>
    </dgm:pt>
    <dgm:pt modelId="{D2612ECF-D1F5-4C1C-B413-517C239B104D}" type="pres">
      <dgm:prSet presAssocID="{59BB7FEF-6BE4-495B-B9B4-7C4CA3E5DDD3}" presName="background2" presStyleLbl="node2" presStyleIdx="2" presStyleCnt="4"/>
      <dgm:spPr/>
    </dgm:pt>
    <dgm:pt modelId="{B8B691F2-3E1E-4C4D-BD61-045FD0C78D0A}" type="pres">
      <dgm:prSet presAssocID="{59BB7FEF-6BE4-495B-B9B4-7C4CA3E5DDD3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D08748-F4DC-4D92-B0F0-CB279F09EBB7}" type="pres">
      <dgm:prSet presAssocID="{59BB7FEF-6BE4-495B-B9B4-7C4CA3E5DDD3}" presName="hierChild3" presStyleCnt="0"/>
      <dgm:spPr/>
    </dgm:pt>
    <dgm:pt modelId="{E7A789AD-4E2C-44E6-A6E2-40C7FA29C95C}" type="pres">
      <dgm:prSet presAssocID="{8A0811C1-1622-4E6E-AB86-0917F6315911}" presName="Name10" presStyleLbl="parChTrans1D2" presStyleIdx="3" presStyleCnt="4"/>
      <dgm:spPr/>
      <dgm:t>
        <a:bodyPr/>
        <a:lstStyle/>
        <a:p>
          <a:endParaRPr lang="ru-RU"/>
        </a:p>
      </dgm:t>
    </dgm:pt>
    <dgm:pt modelId="{927D0A2C-C6E7-4F66-9AA7-2013709F7CC4}" type="pres">
      <dgm:prSet presAssocID="{F3E7DCFC-27BE-4DB8-BB9B-2C904D27DB93}" presName="hierRoot2" presStyleCnt="0"/>
      <dgm:spPr/>
    </dgm:pt>
    <dgm:pt modelId="{E5D7F69D-52D3-4634-9265-F51BF6F6CE37}" type="pres">
      <dgm:prSet presAssocID="{F3E7DCFC-27BE-4DB8-BB9B-2C904D27DB93}" presName="composite2" presStyleCnt="0"/>
      <dgm:spPr/>
    </dgm:pt>
    <dgm:pt modelId="{153281E1-3D88-4B26-89E7-DB6637374230}" type="pres">
      <dgm:prSet presAssocID="{F3E7DCFC-27BE-4DB8-BB9B-2C904D27DB93}" presName="background2" presStyleLbl="node2" presStyleIdx="3" presStyleCnt="4"/>
      <dgm:spPr/>
    </dgm:pt>
    <dgm:pt modelId="{2CA7654D-FE00-4863-8825-712AB09E52E2}" type="pres">
      <dgm:prSet presAssocID="{F3E7DCFC-27BE-4DB8-BB9B-2C904D27DB93}" presName="text2" presStyleLbl="fgAcc2" presStyleIdx="3" presStyleCnt="4" custScaleX="1182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FD002F-B587-4155-9FCD-9C1B33138475}" type="pres">
      <dgm:prSet presAssocID="{F3E7DCFC-27BE-4DB8-BB9B-2C904D27DB93}" presName="hierChild3" presStyleCnt="0"/>
      <dgm:spPr/>
    </dgm:pt>
    <dgm:pt modelId="{D6F11A98-8284-41A3-9E4E-7C286A2699E9}" type="pres">
      <dgm:prSet presAssocID="{BC7CDDF6-3C71-4A44-AC1E-4CDBA4A6BD1B}" presName="hierRoot1" presStyleCnt="0"/>
      <dgm:spPr/>
    </dgm:pt>
    <dgm:pt modelId="{E8B958DB-D83E-4C26-8388-9A86985CCAB8}" type="pres">
      <dgm:prSet presAssocID="{BC7CDDF6-3C71-4A44-AC1E-4CDBA4A6BD1B}" presName="composite" presStyleCnt="0"/>
      <dgm:spPr/>
    </dgm:pt>
    <dgm:pt modelId="{50241935-D043-478D-9AB6-3131FA772EC3}" type="pres">
      <dgm:prSet presAssocID="{BC7CDDF6-3C71-4A44-AC1E-4CDBA4A6BD1B}" presName="background" presStyleLbl="node0" presStyleIdx="1" presStyleCnt="2"/>
      <dgm:spPr/>
    </dgm:pt>
    <dgm:pt modelId="{9E7AADDC-858A-4DC7-93BB-6DCBB97530ED}" type="pres">
      <dgm:prSet presAssocID="{BC7CDDF6-3C71-4A44-AC1E-4CDBA4A6BD1B}" presName="text" presStyleLbl="fgAcc0" presStyleIdx="1" presStyleCnt="2" custScaleX="147822" custScaleY="82026" custLinFactNeighborX="-50121" custLinFactNeighborY="53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B867B9-7E4D-4425-81A1-529B2514A8A4}" type="pres">
      <dgm:prSet presAssocID="{BC7CDDF6-3C71-4A44-AC1E-4CDBA4A6BD1B}" presName="hierChild2" presStyleCnt="0"/>
      <dgm:spPr/>
    </dgm:pt>
  </dgm:ptLst>
  <dgm:cxnLst>
    <dgm:cxn modelId="{9D7FAFAA-BFF3-47A3-BB58-78C5C00BCD1C}" type="presOf" srcId="{8A0811C1-1622-4E6E-AB86-0917F6315911}" destId="{E7A789AD-4E2C-44E6-A6E2-40C7FA29C95C}" srcOrd="0" destOrd="0" presId="urn:microsoft.com/office/officeart/2005/8/layout/hierarchy1"/>
    <dgm:cxn modelId="{C0DCB677-D344-4D5B-B4C3-6508F589ADC7}" type="presOf" srcId="{30D258F9-57DD-4BBA-B750-B38D3B8577E2}" destId="{CA839CA5-8CD3-4966-805C-5F1AC6B0AA2E}" srcOrd="0" destOrd="0" presId="urn:microsoft.com/office/officeart/2005/8/layout/hierarchy1"/>
    <dgm:cxn modelId="{6D113511-BA25-4A00-B293-E451B78F1DF3}" type="presOf" srcId="{16FF1543-3090-40CA-85D2-66436499BAED}" destId="{C19AC48B-1E21-4DEC-9596-F0659A4C65DD}" srcOrd="0" destOrd="0" presId="urn:microsoft.com/office/officeart/2005/8/layout/hierarchy1"/>
    <dgm:cxn modelId="{26959D79-16CE-4804-816D-64952BC045A4}" type="presOf" srcId="{BC7CDDF6-3C71-4A44-AC1E-4CDBA4A6BD1B}" destId="{9E7AADDC-858A-4DC7-93BB-6DCBB97530ED}" srcOrd="0" destOrd="0" presId="urn:microsoft.com/office/officeart/2005/8/layout/hierarchy1"/>
    <dgm:cxn modelId="{94DB6801-3B47-4D24-821C-20D609AE5472}" srcId="{AA07B0EF-7DA1-416F-8AF3-61359036A38C}" destId="{59BB7FEF-6BE4-495B-B9B4-7C4CA3E5DDD3}" srcOrd="2" destOrd="0" parTransId="{5558BB42-E21A-4AAD-9AEB-1FF46553C3B5}" sibTransId="{32E17975-45E6-4218-8987-72E325D7D0E7}"/>
    <dgm:cxn modelId="{AE32F998-A96D-4A7F-A9BF-FAF10EA3ED28}" type="presOf" srcId="{F3E7DCFC-27BE-4DB8-BB9B-2C904D27DB93}" destId="{2CA7654D-FE00-4863-8825-712AB09E52E2}" srcOrd="0" destOrd="0" presId="urn:microsoft.com/office/officeart/2005/8/layout/hierarchy1"/>
    <dgm:cxn modelId="{3CFC6D26-226A-4203-B538-4E1A0CD40E70}" srcId="{AA07B0EF-7DA1-416F-8AF3-61359036A38C}" destId="{F3E7DCFC-27BE-4DB8-BB9B-2C904D27DB93}" srcOrd="3" destOrd="0" parTransId="{8A0811C1-1622-4E6E-AB86-0917F6315911}" sibTransId="{BA11CC3B-4379-4C8F-B358-ED298F6757EF}"/>
    <dgm:cxn modelId="{2BE54E5B-417D-418A-A498-49DEF709AAF8}" type="presOf" srcId="{E312603F-C30A-45F1-8620-722BDD66409F}" destId="{27C32505-0B53-4FED-B4A6-2A316889B76B}" srcOrd="0" destOrd="0" presId="urn:microsoft.com/office/officeart/2005/8/layout/hierarchy1"/>
    <dgm:cxn modelId="{97D26DDB-FEA3-45D5-A1BD-EF2898AC13D7}" srcId="{AA07B0EF-7DA1-416F-8AF3-61359036A38C}" destId="{E312603F-C30A-45F1-8620-722BDD66409F}" srcOrd="1" destOrd="0" parTransId="{68A23A1F-5769-4358-BECF-403C56F0C251}" sibTransId="{56B2463E-FBAB-4E9D-AE05-D099AD1876EB}"/>
    <dgm:cxn modelId="{E63FE54E-7763-49AA-BBDE-63C4ED43FEB9}" type="presOf" srcId="{FE5AE02E-BBC1-448C-8A9F-9050C8FAE674}" destId="{D29554EC-2D87-435A-99C0-162AADA57C4E}" srcOrd="0" destOrd="0" presId="urn:microsoft.com/office/officeart/2005/8/layout/hierarchy1"/>
    <dgm:cxn modelId="{2740A08A-6DF2-4C35-9CDA-9B8FFFFC0169}" type="presOf" srcId="{59BB7FEF-6BE4-495B-B9B4-7C4CA3E5DDD3}" destId="{B8B691F2-3E1E-4C4D-BD61-045FD0C78D0A}" srcOrd="0" destOrd="0" presId="urn:microsoft.com/office/officeart/2005/8/layout/hierarchy1"/>
    <dgm:cxn modelId="{1AA06DF8-0BC6-44C8-A948-632860DF48E2}" srcId="{30D258F9-57DD-4BBA-B750-B38D3B8577E2}" destId="{AA07B0EF-7DA1-416F-8AF3-61359036A38C}" srcOrd="0" destOrd="0" parTransId="{AA6FEEFB-0A88-4895-85D3-7A5D0BACDA47}" sibTransId="{015F0D7A-4BD7-4368-A0FC-6762ED5B2D34}"/>
    <dgm:cxn modelId="{D9AA79C8-7D93-4964-8025-53AF2969E58C}" type="presOf" srcId="{5558BB42-E21A-4AAD-9AEB-1FF46553C3B5}" destId="{87AA80B0-ED2B-4374-BADC-5108A9FED02B}" srcOrd="0" destOrd="0" presId="urn:microsoft.com/office/officeart/2005/8/layout/hierarchy1"/>
    <dgm:cxn modelId="{20936BB2-265D-4F03-AAA8-93D2B8A982BE}" type="presOf" srcId="{68A23A1F-5769-4358-BECF-403C56F0C251}" destId="{D051FF64-E3C3-4121-BE4B-569DDF4B01A6}" srcOrd="0" destOrd="0" presId="urn:microsoft.com/office/officeart/2005/8/layout/hierarchy1"/>
    <dgm:cxn modelId="{4DC9E762-D18A-40CF-9628-D2DCC3C3A9B3}" type="presOf" srcId="{AA07B0EF-7DA1-416F-8AF3-61359036A38C}" destId="{3DE8956A-DF55-4A1A-8A8B-2E41011B086F}" srcOrd="0" destOrd="0" presId="urn:microsoft.com/office/officeart/2005/8/layout/hierarchy1"/>
    <dgm:cxn modelId="{990E8AC0-69A9-48E4-96CE-165E784A7A7E}" srcId="{30D258F9-57DD-4BBA-B750-B38D3B8577E2}" destId="{BC7CDDF6-3C71-4A44-AC1E-4CDBA4A6BD1B}" srcOrd="1" destOrd="0" parTransId="{C198EBB7-1FC5-4D54-91C8-99B3992BDD53}" sibTransId="{810BD2D5-0815-4B51-A92E-92D829BE75D4}"/>
    <dgm:cxn modelId="{94D488BE-F4CF-4C6C-BB9F-3AD5E4411C01}" srcId="{AA07B0EF-7DA1-416F-8AF3-61359036A38C}" destId="{FE5AE02E-BBC1-448C-8A9F-9050C8FAE674}" srcOrd="0" destOrd="0" parTransId="{16FF1543-3090-40CA-85D2-66436499BAED}" sibTransId="{588C3F57-B4F1-4909-9EA2-4D55B5B1834E}"/>
    <dgm:cxn modelId="{8E4333F1-AAC7-43B1-9714-8E193C2F6CD3}" type="presParOf" srcId="{CA839CA5-8CD3-4966-805C-5F1AC6B0AA2E}" destId="{AB745179-40A8-4D07-BD0D-983F48F013BD}" srcOrd="0" destOrd="0" presId="urn:microsoft.com/office/officeart/2005/8/layout/hierarchy1"/>
    <dgm:cxn modelId="{0666874F-2456-4B71-B325-B0D2A57C2D56}" type="presParOf" srcId="{AB745179-40A8-4D07-BD0D-983F48F013BD}" destId="{0D2CE0B9-09B8-4283-8276-3FEF6CF7221E}" srcOrd="0" destOrd="0" presId="urn:microsoft.com/office/officeart/2005/8/layout/hierarchy1"/>
    <dgm:cxn modelId="{85921E6B-3C58-469C-A6E6-68C57FDA7E31}" type="presParOf" srcId="{0D2CE0B9-09B8-4283-8276-3FEF6CF7221E}" destId="{47073FF6-EF11-4DF3-98E8-EAFF3C385869}" srcOrd="0" destOrd="0" presId="urn:microsoft.com/office/officeart/2005/8/layout/hierarchy1"/>
    <dgm:cxn modelId="{CAD6EB13-E7B7-40D3-97BE-8A51A2628E16}" type="presParOf" srcId="{0D2CE0B9-09B8-4283-8276-3FEF6CF7221E}" destId="{3DE8956A-DF55-4A1A-8A8B-2E41011B086F}" srcOrd="1" destOrd="0" presId="urn:microsoft.com/office/officeart/2005/8/layout/hierarchy1"/>
    <dgm:cxn modelId="{D9375D00-2625-4858-B2A7-928F463314D2}" type="presParOf" srcId="{AB745179-40A8-4D07-BD0D-983F48F013BD}" destId="{5736FC88-D52F-4295-A1D0-D43A9AB9F78C}" srcOrd="1" destOrd="0" presId="urn:microsoft.com/office/officeart/2005/8/layout/hierarchy1"/>
    <dgm:cxn modelId="{81C2D785-EDB2-4FE6-BF3E-1D9C0EB5FDD0}" type="presParOf" srcId="{5736FC88-D52F-4295-A1D0-D43A9AB9F78C}" destId="{C19AC48B-1E21-4DEC-9596-F0659A4C65DD}" srcOrd="0" destOrd="0" presId="urn:microsoft.com/office/officeart/2005/8/layout/hierarchy1"/>
    <dgm:cxn modelId="{CAB97315-CE57-4B9B-97C1-DFB1A215A3E9}" type="presParOf" srcId="{5736FC88-D52F-4295-A1D0-D43A9AB9F78C}" destId="{E7A9706B-B37D-4DA8-AEE7-D685F8A1F7BE}" srcOrd="1" destOrd="0" presId="urn:microsoft.com/office/officeart/2005/8/layout/hierarchy1"/>
    <dgm:cxn modelId="{54899778-4DD3-4097-94D9-C15A11671E53}" type="presParOf" srcId="{E7A9706B-B37D-4DA8-AEE7-D685F8A1F7BE}" destId="{47B8D060-BA38-4D30-8093-0817CE6814E9}" srcOrd="0" destOrd="0" presId="urn:microsoft.com/office/officeart/2005/8/layout/hierarchy1"/>
    <dgm:cxn modelId="{E3B0C4BE-EA8A-4BED-8947-FFE1925780F7}" type="presParOf" srcId="{47B8D060-BA38-4D30-8093-0817CE6814E9}" destId="{70EA4053-F15D-43F0-B5AB-7B0722C565CD}" srcOrd="0" destOrd="0" presId="urn:microsoft.com/office/officeart/2005/8/layout/hierarchy1"/>
    <dgm:cxn modelId="{B0DD6ED1-297A-4A61-82E5-2598E355E126}" type="presParOf" srcId="{47B8D060-BA38-4D30-8093-0817CE6814E9}" destId="{D29554EC-2D87-435A-99C0-162AADA57C4E}" srcOrd="1" destOrd="0" presId="urn:microsoft.com/office/officeart/2005/8/layout/hierarchy1"/>
    <dgm:cxn modelId="{E1B7B051-8D9F-4EAF-9023-EA9F584876C7}" type="presParOf" srcId="{E7A9706B-B37D-4DA8-AEE7-D685F8A1F7BE}" destId="{A58B3096-61A6-41FF-A367-F5A6FD8E9C2A}" srcOrd="1" destOrd="0" presId="urn:microsoft.com/office/officeart/2005/8/layout/hierarchy1"/>
    <dgm:cxn modelId="{1853F944-A35E-45D4-9A6B-0E474F3F8E3B}" type="presParOf" srcId="{5736FC88-D52F-4295-A1D0-D43A9AB9F78C}" destId="{D051FF64-E3C3-4121-BE4B-569DDF4B01A6}" srcOrd="2" destOrd="0" presId="urn:microsoft.com/office/officeart/2005/8/layout/hierarchy1"/>
    <dgm:cxn modelId="{49D33E57-B7A6-40A6-AF62-788FDA37A83C}" type="presParOf" srcId="{5736FC88-D52F-4295-A1D0-D43A9AB9F78C}" destId="{F330F7DA-971B-4A9E-B11A-CF1EC70E36BC}" srcOrd="3" destOrd="0" presId="urn:microsoft.com/office/officeart/2005/8/layout/hierarchy1"/>
    <dgm:cxn modelId="{3758B3AC-10A3-4C53-9784-9813C28BF903}" type="presParOf" srcId="{F330F7DA-971B-4A9E-B11A-CF1EC70E36BC}" destId="{7939F2EF-9197-41BD-BA00-961C3DD8A409}" srcOrd="0" destOrd="0" presId="urn:microsoft.com/office/officeart/2005/8/layout/hierarchy1"/>
    <dgm:cxn modelId="{ADBAC826-6B65-46F0-8188-58E7460DA915}" type="presParOf" srcId="{7939F2EF-9197-41BD-BA00-961C3DD8A409}" destId="{A9C3DB93-DF60-4650-87A5-91D05E182010}" srcOrd="0" destOrd="0" presId="urn:microsoft.com/office/officeart/2005/8/layout/hierarchy1"/>
    <dgm:cxn modelId="{6FCBB1EC-81E9-4CBA-A8E4-6B2E18EE5819}" type="presParOf" srcId="{7939F2EF-9197-41BD-BA00-961C3DD8A409}" destId="{27C32505-0B53-4FED-B4A6-2A316889B76B}" srcOrd="1" destOrd="0" presId="urn:microsoft.com/office/officeart/2005/8/layout/hierarchy1"/>
    <dgm:cxn modelId="{623E5E64-9713-4443-A883-F7964EE99463}" type="presParOf" srcId="{F330F7DA-971B-4A9E-B11A-CF1EC70E36BC}" destId="{EEDD10F7-B007-402A-A31D-8C688396834C}" srcOrd="1" destOrd="0" presId="urn:microsoft.com/office/officeart/2005/8/layout/hierarchy1"/>
    <dgm:cxn modelId="{CDDE657A-4317-4C82-8B77-E244BC0AFF4D}" type="presParOf" srcId="{5736FC88-D52F-4295-A1D0-D43A9AB9F78C}" destId="{87AA80B0-ED2B-4374-BADC-5108A9FED02B}" srcOrd="4" destOrd="0" presId="urn:microsoft.com/office/officeart/2005/8/layout/hierarchy1"/>
    <dgm:cxn modelId="{868F358F-699A-4F0C-BEEA-9C8B78D0F2A1}" type="presParOf" srcId="{5736FC88-D52F-4295-A1D0-D43A9AB9F78C}" destId="{1831CF97-8CA0-4D74-9A3A-382258F94C30}" srcOrd="5" destOrd="0" presId="urn:microsoft.com/office/officeart/2005/8/layout/hierarchy1"/>
    <dgm:cxn modelId="{06B1180A-6F0B-437E-8E1A-FDB817618561}" type="presParOf" srcId="{1831CF97-8CA0-4D74-9A3A-382258F94C30}" destId="{6FB15997-4F25-4AF4-956B-FD5B062D0256}" srcOrd="0" destOrd="0" presId="urn:microsoft.com/office/officeart/2005/8/layout/hierarchy1"/>
    <dgm:cxn modelId="{5F515867-CE7C-4F6A-B6FA-7104E804F550}" type="presParOf" srcId="{6FB15997-4F25-4AF4-956B-FD5B062D0256}" destId="{D2612ECF-D1F5-4C1C-B413-517C239B104D}" srcOrd="0" destOrd="0" presId="urn:microsoft.com/office/officeart/2005/8/layout/hierarchy1"/>
    <dgm:cxn modelId="{75367B55-3444-4A72-A290-4F61AC336D7A}" type="presParOf" srcId="{6FB15997-4F25-4AF4-956B-FD5B062D0256}" destId="{B8B691F2-3E1E-4C4D-BD61-045FD0C78D0A}" srcOrd="1" destOrd="0" presId="urn:microsoft.com/office/officeart/2005/8/layout/hierarchy1"/>
    <dgm:cxn modelId="{5AEAAC46-24CE-497A-BB31-9901D2E3A612}" type="presParOf" srcId="{1831CF97-8CA0-4D74-9A3A-382258F94C30}" destId="{71D08748-F4DC-4D92-B0F0-CB279F09EBB7}" srcOrd="1" destOrd="0" presId="urn:microsoft.com/office/officeart/2005/8/layout/hierarchy1"/>
    <dgm:cxn modelId="{5C12CE03-70AA-4B1B-B687-F86233094E87}" type="presParOf" srcId="{5736FC88-D52F-4295-A1D0-D43A9AB9F78C}" destId="{E7A789AD-4E2C-44E6-A6E2-40C7FA29C95C}" srcOrd="6" destOrd="0" presId="urn:microsoft.com/office/officeart/2005/8/layout/hierarchy1"/>
    <dgm:cxn modelId="{EC4CCEAF-E8B7-4544-AA3C-7C1BC2F88BCC}" type="presParOf" srcId="{5736FC88-D52F-4295-A1D0-D43A9AB9F78C}" destId="{927D0A2C-C6E7-4F66-9AA7-2013709F7CC4}" srcOrd="7" destOrd="0" presId="urn:microsoft.com/office/officeart/2005/8/layout/hierarchy1"/>
    <dgm:cxn modelId="{A7DE8DC8-5372-491B-9941-81E3FB463E53}" type="presParOf" srcId="{927D0A2C-C6E7-4F66-9AA7-2013709F7CC4}" destId="{E5D7F69D-52D3-4634-9265-F51BF6F6CE37}" srcOrd="0" destOrd="0" presId="urn:microsoft.com/office/officeart/2005/8/layout/hierarchy1"/>
    <dgm:cxn modelId="{CDAE0F93-5B2B-4C11-AC38-56F82AA472BE}" type="presParOf" srcId="{E5D7F69D-52D3-4634-9265-F51BF6F6CE37}" destId="{153281E1-3D88-4B26-89E7-DB6637374230}" srcOrd="0" destOrd="0" presId="urn:microsoft.com/office/officeart/2005/8/layout/hierarchy1"/>
    <dgm:cxn modelId="{1B925FDC-4F5E-4660-B427-8CFDDF46AA61}" type="presParOf" srcId="{E5D7F69D-52D3-4634-9265-F51BF6F6CE37}" destId="{2CA7654D-FE00-4863-8825-712AB09E52E2}" srcOrd="1" destOrd="0" presId="urn:microsoft.com/office/officeart/2005/8/layout/hierarchy1"/>
    <dgm:cxn modelId="{4BEEA88E-64B1-4254-8F7E-10569BF21E44}" type="presParOf" srcId="{927D0A2C-C6E7-4F66-9AA7-2013709F7CC4}" destId="{CEFD002F-B587-4155-9FCD-9C1B33138475}" srcOrd="1" destOrd="0" presId="urn:microsoft.com/office/officeart/2005/8/layout/hierarchy1"/>
    <dgm:cxn modelId="{9D791D06-2D14-494C-964F-728A45B630FF}" type="presParOf" srcId="{CA839CA5-8CD3-4966-805C-5F1AC6B0AA2E}" destId="{D6F11A98-8284-41A3-9E4E-7C286A2699E9}" srcOrd="1" destOrd="0" presId="urn:microsoft.com/office/officeart/2005/8/layout/hierarchy1"/>
    <dgm:cxn modelId="{66A8339F-D890-4E84-ADED-4D601A71D938}" type="presParOf" srcId="{D6F11A98-8284-41A3-9E4E-7C286A2699E9}" destId="{E8B958DB-D83E-4C26-8388-9A86985CCAB8}" srcOrd="0" destOrd="0" presId="urn:microsoft.com/office/officeart/2005/8/layout/hierarchy1"/>
    <dgm:cxn modelId="{E30144C7-BCE4-4166-8E4D-2475C6668888}" type="presParOf" srcId="{E8B958DB-D83E-4C26-8388-9A86985CCAB8}" destId="{50241935-D043-478D-9AB6-3131FA772EC3}" srcOrd="0" destOrd="0" presId="urn:microsoft.com/office/officeart/2005/8/layout/hierarchy1"/>
    <dgm:cxn modelId="{9B3304FD-F2AF-4B88-9DEE-E6120F09FC70}" type="presParOf" srcId="{E8B958DB-D83E-4C26-8388-9A86985CCAB8}" destId="{9E7AADDC-858A-4DC7-93BB-6DCBB97530ED}" srcOrd="1" destOrd="0" presId="urn:microsoft.com/office/officeart/2005/8/layout/hierarchy1"/>
    <dgm:cxn modelId="{4BB20476-5FCB-404A-B06D-1DA890E9FB85}" type="presParOf" srcId="{D6F11A98-8284-41A3-9E4E-7C286A2699E9}" destId="{ACB867B9-7E4D-4425-81A1-529B2514A8A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594866-D698-4F02-9D9C-2A7A5C299B59}" type="doc">
      <dgm:prSet loTypeId="urn:microsoft.com/office/officeart/2008/layout/RadialCluster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0C0D5AA-C58C-4CDC-873E-67FA3526063C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3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Основные ориентиры и приоритеты налоговой, бюджетной и долговой политики</a:t>
          </a:r>
          <a:endParaRPr lang="ru-RU" sz="3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59C149-2817-4EB0-B5D3-C3E0CA26B710}" type="parTrans" cxnId="{7AE4F5D4-3FA4-4685-BA6E-E0E6EA88C6D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6758FCB-8DF5-4C28-A542-9717D1B0DD39}" type="sibTrans" cxnId="{7AE4F5D4-3FA4-4685-BA6E-E0E6EA88C6D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4AB673C-08AD-44E6-89F6-AADAA650753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финансовая устойчивость бюджета города Покачи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421D2D-83AE-4F48-AD13-DA6D57BBE937}" type="parTrans" cxnId="{EB02E7F5-F2A5-4EC1-9812-FA84EC0CE88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4E040DA-13FD-4BA1-920B-87CC14C0DE6A}" type="sibTrans" cxnId="{EB02E7F5-F2A5-4EC1-9812-FA84EC0CE88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C3DD19A-EC8A-4AF5-B0DC-E35CA5B224A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достижение национальных целей развития на территории города Покачи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BD670F-D9E1-4E11-9D5F-BABB06B48708}" type="parTrans" cxnId="{8C4D21D6-EC49-447A-A76C-C892F0B49AB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C530BA4-5BE5-4E58-89AB-E5B5E64AC62F}" type="sibTrans" cxnId="{8C4D21D6-EC49-447A-A76C-C892F0B49AB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77C1E39-D95D-43DA-863A-A0819FEB1AEE}">
      <dgm:prSet phldrT="[Текст]"/>
      <dgm:spPr>
        <a:solidFill>
          <a:srgbClr val="66CCFF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сбалансированность  бюджетной системы муниципального образования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995638-7361-4B67-BB30-A194D4D18081}" type="parTrans" cxnId="{F7AD95CD-C39A-45B5-92EB-D252DAE6AD2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0D072BF-DE68-4C5B-8BEB-63BBC8BC376A}" type="sibTrans" cxnId="{F7AD95CD-C39A-45B5-92EB-D252DAE6AD2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4874AEA-AF0B-477E-90CF-4FA70AB87C64}" type="pres">
      <dgm:prSet presAssocID="{6C594866-D698-4F02-9D9C-2A7A5C299B5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19B929D-956C-40AF-93D5-645EC91EF17D}" type="pres">
      <dgm:prSet presAssocID="{00C0D5AA-C58C-4CDC-873E-67FA3526063C}" presName="singleCycle" presStyleCnt="0"/>
      <dgm:spPr/>
    </dgm:pt>
    <dgm:pt modelId="{B62A7426-133A-4053-B514-AC2CD3568A04}" type="pres">
      <dgm:prSet presAssocID="{00C0D5AA-C58C-4CDC-873E-67FA3526063C}" presName="singleCenter" presStyleLbl="node1" presStyleIdx="0" presStyleCnt="4" custScaleX="190699" custScaleY="168849" custLinFactNeighborX="-64638" custLinFactNeighborY="-35995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9EAFDF88-C1FB-45C2-A870-2EF1A2CDBB34}" type="pres">
      <dgm:prSet presAssocID="{6A421D2D-83AE-4F48-AD13-DA6D57BBE937}" presName="Name56" presStyleLbl="parChTrans1D2" presStyleIdx="0" presStyleCnt="3"/>
      <dgm:spPr/>
      <dgm:t>
        <a:bodyPr/>
        <a:lstStyle/>
        <a:p>
          <a:endParaRPr lang="ru-RU"/>
        </a:p>
      </dgm:t>
    </dgm:pt>
    <dgm:pt modelId="{E5BCFC08-33BE-491C-ABFD-DFCDF778608A}" type="pres">
      <dgm:prSet presAssocID="{24AB673C-08AD-44E6-89F6-AADAA6507539}" presName="text0" presStyleLbl="node1" presStyleIdx="1" presStyleCnt="4" custScaleX="318780" custRadScaleRad="90716" custRadScaleInc="33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71430-C9F4-491A-9C19-C8C7626C49EC}" type="pres">
      <dgm:prSet presAssocID="{BEBD670F-D9E1-4E11-9D5F-BABB06B48708}" presName="Name56" presStyleLbl="parChTrans1D2" presStyleIdx="1" presStyleCnt="3"/>
      <dgm:spPr/>
      <dgm:t>
        <a:bodyPr/>
        <a:lstStyle/>
        <a:p>
          <a:endParaRPr lang="ru-RU"/>
        </a:p>
      </dgm:t>
    </dgm:pt>
    <dgm:pt modelId="{047F92F5-3A7B-40E5-8AD0-6042C65D45A8}" type="pres">
      <dgm:prSet presAssocID="{DC3DD19A-EC8A-4AF5-B0DC-E35CA5B224A8}" presName="text0" presStyleLbl="node1" presStyleIdx="2" presStyleCnt="4" custScaleX="375553" custRadScaleRad="108196" custRadScaleInc="-67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EAB291-70B2-4DE2-8CD0-8CC51F86A2DE}" type="pres">
      <dgm:prSet presAssocID="{63995638-7361-4B67-BB30-A194D4D18081}" presName="Name56" presStyleLbl="parChTrans1D2" presStyleIdx="2" presStyleCnt="3"/>
      <dgm:spPr/>
      <dgm:t>
        <a:bodyPr/>
        <a:lstStyle/>
        <a:p>
          <a:endParaRPr lang="ru-RU"/>
        </a:p>
      </dgm:t>
    </dgm:pt>
    <dgm:pt modelId="{FC6FBAC4-2DC1-4439-B182-8D6D734CE28D}" type="pres">
      <dgm:prSet presAssocID="{277C1E39-D95D-43DA-863A-A0819FEB1AEE}" presName="text0" presStyleLbl="node1" presStyleIdx="3" presStyleCnt="4" custScaleX="407900" custRadScaleRad="51251" custRadScaleInc="-43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E4F5D4-3FA4-4685-BA6E-E0E6EA88C6D8}" srcId="{6C594866-D698-4F02-9D9C-2A7A5C299B59}" destId="{00C0D5AA-C58C-4CDC-873E-67FA3526063C}" srcOrd="0" destOrd="0" parTransId="{5B59C149-2817-4EB0-B5D3-C3E0CA26B710}" sibTransId="{A6758FCB-8DF5-4C28-A542-9717D1B0DD39}"/>
    <dgm:cxn modelId="{DB20C80C-C6E9-48EF-A944-40827E42D44B}" type="presOf" srcId="{277C1E39-D95D-43DA-863A-A0819FEB1AEE}" destId="{FC6FBAC4-2DC1-4439-B182-8D6D734CE28D}" srcOrd="0" destOrd="0" presId="urn:microsoft.com/office/officeart/2008/layout/RadialCluster"/>
    <dgm:cxn modelId="{0D786304-5D55-4E1D-91B8-B8E1CA9793CA}" type="presOf" srcId="{6C594866-D698-4F02-9D9C-2A7A5C299B59}" destId="{D4874AEA-AF0B-477E-90CF-4FA70AB87C64}" srcOrd="0" destOrd="0" presId="urn:microsoft.com/office/officeart/2008/layout/RadialCluster"/>
    <dgm:cxn modelId="{C3DCD936-B48E-4D86-B0DD-DE86440BE09D}" type="presOf" srcId="{63995638-7361-4B67-BB30-A194D4D18081}" destId="{2AEAB291-70B2-4DE2-8CD0-8CC51F86A2DE}" srcOrd="0" destOrd="0" presId="urn:microsoft.com/office/officeart/2008/layout/RadialCluster"/>
    <dgm:cxn modelId="{EB02E7F5-F2A5-4EC1-9812-FA84EC0CE88F}" srcId="{00C0D5AA-C58C-4CDC-873E-67FA3526063C}" destId="{24AB673C-08AD-44E6-89F6-AADAA6507539}" srcOrd="0" destOrd="0" parTransId="{6A421D2D-83AE-4F48-AD13-DA6D57BBE937}" sibTransId="{04E040DA-13FD-4BA1-920B-87CC14C0DE6A}"/>
    <dgm:cxn modelId="{05E3647D-7D1A-43EF-B4D0-332131B910EE}" type="presOf" srcId="{24AB673C-08AD-44E6-89F6-AADAA6507539}" destId="{E5BCFC08-33BE-491C-ABFD-DFCDF778608A}" srcOrd="0" destOrd="0" presId="urn:microsoft.com/office/officeart/2008/layout/RadialCluster"/>
    <dgm:cxn modelId="{44F622D3-701C-4228-A14B-DBE5F51A282D}" type="presOf" srcId="{DC3DD19A-EC8A-4AF5-B0DC-E35CA5B224A8}" destId="{047F92F5-3A7B-40E5-8AD0-6042C65D45A8}" srcOrd="0" destOrd="0" presId="urn:microsoft.com/office/officeart/2008/layout/RadialCluster"/>
    <dgm:cxn modelId="{8C4D21D6-EC49-447A-A76C-C892F0B49ABE}" srcId="{00C0D5AA-C58C-4CDC-873E-67FA3526063C}" destId="{DC3DD19A-EC8A-4AF5-B0DC-E35CA5B224A8}" srcOrd="1" destOrd="0" parTransId="{BEBD670F-D9E1-4E11-9D5F-BABB06B48708}" sibTransId="{0C530BA4-5BE5-4E58-89AB-E5B5E64AC62F}"/>
    <dgm:cxn modelId="{FE993A62-24F8-4AEB-BBF5-255E64DE0A3C}" type="presOf" srcId="{BEBD670F-D9E1-4E11-9D5F-BABB06B48708}" destId="{86071430-C9F4-491A-9C19-C8C7626C49EC}" srcOrd="0" destOrd="0" presId="urn:microsoft.com/office/officeart/2008/layout/RadialCluster"/>
    <dgm:cxn modelId="{8BA0EE4E-719A-4BB6-BC8A-64BA3C04324E}" type="presOf" srcId="{6A421D2D-83AE-4F48-AD13-DA6D57BBE937}" destId="{9EAFDF88-C1FB-45C2-A870-2EF1A2CDBB34}" srcOrd="0" destOrd="0" presId="urn:microsoft.com/office/officeart/2008/layout/RadialCluster"/>
    <dgm:cxn modelId="{81B3713C-A567-4147-A53F-E8F261FE878B}" type="presOf" srcId="{00C0D5AA-C58C-4CDC-873E-67FA3526063C}" destId="{B62A7426-133A-4053-B514-AC2CD3568A04}" srcOrd="0" destOrd="0" presId="urn:microsoft.com/office/officeart/2008/layout/RadialCluster"/>
    <dgm:cxn modelId="{F7AD95CD-C39A-45B5-92EB-D252DAE6AD25}" srcId="{00C0D5AA-C58C-4CDC-873E-67FA3526063C}" destId="{277C1E39-D95D-43DA-863A-A0819FEB1AEE}" srcOrd="2" destOrd="0" parTransId="{63995638-7361-4B67-BB30-A194D4D18081}" sibTransId="{20D072BF-DE68-4C5B-8BEB-63BBC8BC376A}"/>
    <dgm:cxn modelId="{E6252DC5-F47D-4230-AA4F-DE4CBAB5EFC7}" type="presParOf" srcId="{D4874AEA-AF0B-477E-90CF-4FA70AB87C64}" destId="{D19B929D-956C-40AF-93D5-645EC91EF17D}" srcOrd="0" destOrd="0" presId="urn:microsoft.com/office/officeart/2008/layout/RadialCluster"/>
    <dgm:cxn modelId="{89F8D65D-9824-4749-B698-D40C6B4D231B}" type="presParOf" srcId="{D19B929D-956C-40AF-93D5-645EC91EF17D}" destId="{B62A7426-133A-4053-B514-AC2CD3568A04}" srcOrd="0" destOrd="0" presId="urn:microsoft.com/office/officeart/2008/layout/RadialCluster"/>
    <dgm:cxn modelId="{EF92F030-07BC-4CEB-AD80-223905DC6472}" type="presParOf" srcId="{D19B929D-956C-40AF-93D5-645EC91EF17D}" destId="{9EAFDF88-C1FB-45C2-A870-2EF1A2CDBB34}" srcOrd="1" destOrd="0" presId="urn:microsoft.com/office/officeart/2008/layout/RadialCluster"/>
    <dgm:cxn modelId="{E2B54E4B-ED09-4138-B346-E1132DF5E322}" type="presParOf" srcId="{D19B929D-956C-40AF-93D5-645EC91EF17D}" destId="{E5BCFC08-33BE-491C-ABFD-DFCDF778608A}" srcOrd="2" destOrd="0" presId="urn:microsoft.com/office/officeart/2008/layout/RadialCluster"/>
    <dgm:cxn modelId="{944C3C6F-27A5-4CA7-9239-90BB617BEC3A}" type="presParOf" srcId="{D19B929D-956C-40AF-93D5-645EC91EF17D}" destId="{86071430-C9F4-491A-9C19-C8C7626C49EC}" srcOrd="3" destOrd="0" presId="urn:microsoft.com/office/officeart/2008/layout/RadialCluster"/>
    <dgm:cxn modelId="{9D891D50-49E3-4A10-9640-8F1074C76F45}" type="presParOf" srcId="{D19B929D-956C-40AF-93D5-645EC91EF17D}" destId="{047F92F5-3A7B-40E5-8AD0-6042C65D45A8}" srcOrd="4" destOrd="0" presId="urn:microsoft.com/office/officeart/2008/layout/RadialCluster"/>
    <dgm:cxn modelId="{9593B233-21A0-42C8-BE5C-9D6AF4AD7F79}" type="presParOf" srcId="{D19B929D-956C-40AF-93D5-645EC91EF17D}" destId="{2AEAB291-70B2-4DE2-8CD0-8CC51F86A2DE}" srcOrd="5" destOrd="0" presId="urn:microsoft.com/office/officeart/2008/layout/RadialCluster"/>
    <dgm:cxn modelId="{C3184411-F66D-4674-B521-74D0B1EDD28B}" type="presParOf" srcId="{D19B929D-956C-40AF-93D5-645EC91EF17D}" destId="{FC6FBAC4-2DC1-4439-B182-8D6D734CE28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EA6ED7-A735-4B9F-BAD5-7704CB2630F3}" type="doc">
      <dgm:prSet loTypeId="urn:microsoft.com/office/officeart/2005/8/layout/v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FDDFC6-B820-4AA8-AE01-BF8705DA6B38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2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Приоритетная цель: </a:t>
          </a:r>
        </a:p>
        <a:p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наращивание налогового потенциала в целях обеспечения роста доходной части бюджета города Покачи, в том числе за счет изыскания дополнительных доходных резервов и снижения налоговой задолженности перед бюджетом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8F541B-7C4F-44E0-97EF-F42F01A919F0}" type="parTrans" cxnId="{DAA7EEF6-4A60-4172-91CC-F70E4EEAA8A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6CB457-4385-45F9-B9AA-CEC110239E32}" type="sibTrans" cxnId="{DAA7EEF6-4A60-4172-91CC-F70E4EEAA8A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4740E5-6FBD-4D79-81DB-597AEA73CBE0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муниципальных нормативных правовых актов с учетом изменений в НК РФ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B89477-5E8D-4A4A-87A0-E7C36F68C3EA}" type="parTrans" cxnId="{3EE1300E-CF8F-4E5B-86F0-CF203046A23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BD3E4B-0C51-4F05-989A-310B5AE35AAC}" type="sibTrans" cxnId="{3EE1300E-CF8F-4E5B-86F0-CF203046A23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1AC67A-F8CC-4422-B04C-B0C386514992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установление (сохранение/изменение) налоговых льгот и (или) сниженных налоговых ставок, иных налоговых преференций по местным налогам по итогам оценки эффективности налоговых расходов муниципального образования города Покачи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983AA7-76A4-4231-9A6C-7D056F37A46E}" type="parTrans" cxnId="{BD761D2C-D3CB-4AC3-BEFE-281DF12CE63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20CB29-2673-48DA-A90C-18B78CEC3765}" type="sibTrans" cxnId="{BD761D2C-D3CB-4AC3-BEFE-281DF12CE63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AFD7D2-C9B6-4336-99CE-5515204CF481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оптимальных условий для возможности развития предпринимательской и инвестиционной деятельности хозяйствующих субъектов с целью приумножения в дальнейшем доходов местного бюджета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A5CBBC-2782-4A26-B8E9-FF7AFCBA9594}" type="parTrans" cxnId="{E907D857-82C8-4454-8F2E-5DB4547B7F7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7B411A-BD3D-4E73-893A-772BDCE87C3F}" type="sibTrans" cxnId="{E907D857-82C8-4454-8F2E-5DB4547B7F7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FFBEC2-2463-4A61-B815-701D07A1F43E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с налоговыми агентами и налогоплательщиками, направленное на соблюдение налоговой дисциплины и предупреждение уклонения от уплаты налоговых платежей в бюджеты всех уровней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98B3E2-FAC1-4122-AEFC-1EF1EB23D389}" type="parTrans" cxnId="{4393C727-A3A9-446C-9645-854A9257EDF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501762-5F54-44AC-BBE3-D9C388D7BA73}" type="sibTrans" cxnId="{4393C727-A3A9-446C-9645-854A9257EDF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1FDA62-21B2-422C-A552-25C26A2996F1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межведомственное взаимодействие с целью повышения уровня собираемости налогов и сборов, а также снижение налоговой задолженности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BF8B16-034D-42A1-985A-4D766B3FD72B}" type="parTrans" cxnId="{E2DB0ADC-0EBF-42A1-8A82-50F8C61A3FB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7556A9-49E2-4CBE-B6E6-70711796FD1C}" type="sibTrans" cxnId="{E2DB0ADC-0EBF-42A1-8A82-50F8C61A3FB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1481F6-D0FC-435C-80DE-5152DF5942AD}" type="pres">
      <dgm:prSet presAssocID="{4EEA6ED7-A735-4B9F-BAD5-7704CB2630F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0C38312-A3F4-4819-A266-097F54E79929}" type="pres">
      <dgm:prSet presAssocID="{05FDDFC6-B820-4AA8-AE01-BF8705DA6B38}" presName="linNode" presStyleCnt="0"/>
      <dgm:spPr/>
    </dgm:pt>
    <dgm:pt modelId="{8D73C03D-C4C7-416C-95BB-2DF492707296}" type="pres">
      <dgm:prSet presAssocID="{05FDDFC6-B820-4AA8-AE01-BF8705DA6B38}" presName="parentShp" presStyleLbl="node1" presStyleIdx="0" presStyleCnt="1" custScaleX="62432" custLinFactNeighborX="-15044" custLinFactNeighborY="-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790EC-F920-4F81-B881-B2BA3E28E619}" type="pres">
      <dgm:prSet presAssocID="{05FDDFC6-B820-4AA8-AE01-BF8705DA6B38}" presName="childShp" presStyleLbl="bgAccFollowNode1" presStyleIdx="0" presStyleCnt="1" custScaleX="121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BC5F4B-4009-4C74-A19D-3568987E0557}" type="presOf" srcId="{B34740E5-6FBD-4D79-81DB-597AEA73CBE0}" destId="{258790EC-F920-4F81-B881-B2BA3E28E619}" srcOrd="0" destOrd="0" presId="urn:microsoft.com/office/officeart/2005/8/layout/vList6"/>
    <dgm:cxn modelId="{1B9F20B0-5557-444C-AB19-C2205B10C51E}" type="presOf" srcId="{8F1AC67A-F8CC-4422-B04C-B0C386514992}" destId="{258790EC-F920-4F81-B881-B2BA3E28E619}" srcOrd="0" destOrd="1" presId="urn:microsoft.com/office/officeart/2005/8/layout/vList6"/>
    <dgm:cxn modelId="{F7DCC8FF-B295-4065-BFF6-2E2EA22D9CAF}" type="presOf" srcId="{27AFD7D2-C9B6-4336-99CE-5515204CF481}" destId="{258790EC-F920-4F81-B881-B2BA3E28E619}" srcOrd="0" destOrd="2" presId="urn:microsoft.com/office/officeart/2005/8/layout/vList6"/>
    <dgm:cxn modelId="{70DD418D-86C2-47DD-9A9B-01F244457340}" type="presOf" srcId="{05FDDFC6-B820-4AA8-AE01-BF8705DA6B38}" destId="{8D73C03D-C4C7-416C-95BB-2DF492707296}" srcOrd="0" destOrd="0" presId="urn:microsoft.com/office/officeart/2005/8/layout/vList6"/>
    <dgm:cxn modelId="{8CCDA617-D528-4BBC-989B-8D5A33EA5DBE}" type="presOf" srcId="{81FFBEC2-2463-4A61-B815-701D07A1F43E}" destId="{258790EC-F920-4F81-B881-B2BA3E28E619}" srcOrd="0" destOrd="3" presId="urn:microsoft.com/office/officeart/2005/8/layout/vList6"/>
    <dgm:cxn modelId="{E907D857-82C8-4454-8F2E-5DB4547B7F78}" srcId="{05FDDFC6-B820-4AA8-AE01-BF8705DA6B38}" destId="{27AFD7D2-C9B6-4336-99CE-5515204CF481}" srcOrd="2" destOrd="0" parTransId="{F0A5CBBC-2782-4A26-B8E9-FF7AFCBA9594}" sibTransId="{227B411A-BD3D-4E73-893A-772BDCE87C3F}"/>
    <dgm:cxn modelId="{E2DB0ADC-0EBF-42A1-8A82-50F8C61A3FB4}" srcId="{05FDDFC6-B820-4AA8-AE01-BF8705DA6B38}" destId="{291FDA62-21B2-422C-A552-25C26A2996F1}" srcOrd="4" destOrd="0" parTransId="{CFBF8B16-034D-42A1-985A-4D766B3FD72B}" sibTransId="{FF7556A9-49E2-4CBE-B6E6-70711796FD1C}"/>
    <dgm:cxn modelId="{BD761D2C-D3CB-4AC3-BEFE-281DF12CE630}" srcId="{05FDDFC6-B820-4AA8-AE01-BF8705DA6B38}" destId="{8F1AC67A-F8CC-4422-B04C-B0C386514992}" srcOrd="1" destOrd="0" parTransId="{2D983AA7-76A4-4231-9A6C-7D056F37A46E}" sibTransId="{AB20CB29-2673-48DA-A90C-18B78CEC3765}"/>
    <dgm:cxn modelId="{300F4A9E-5C0E-477F-B1A0-D7B7CEAC8942}" type="presOf" srcId="{4EEA6ED7-A735-4B9F-BAD5-7704CB2630F3}" destId="{0E1481F6-D0FC-435C-80DE-5152DF5942AD}" srcOrd="0" destOrd="0" presId="urn:microsoft.com/office/officeart/2005/8/layout/vList6"/>
    <dgm:cxn modelId="{DAA7EEF6-4A60-4172-91CC-F70E4EEAA8A6}" srcId="{4EEA6ED7-A735-4B9F-BAD5-7704CB2630F3}" destId="{05FDDFC6-B820-4AA8-AE01-BF8705DA6B38}" srcOrd="0" destOrd="0" parTransId="{D78F541B-7C4F-44E0-97EF-F42F01A919F0}" sibTransId="{006CB457-4385-45F9-B9AA-CEC110239E32}"/>
    <dgm:cxn modelId="{0F12EF95-840D-4723-930C-28ACA4E7B638}" type="presOf" srcId="{291FDA62-21B2-422C-A552-25C26A2996F1}" destId="{258790EC-F920-4F81-B881-B2BA3E28E619}" srcOrd="0" destOrd="4" presId="urn:microsoft.com/office/officeart/2005/8/layout/vList6"/>
    <dgm:cxn modelId="{3EE1300E-CF8F-4E5B-86F0-CF203046A235}" srcId="{05FDDFC6-B820-4AA8-AE01-BF8705DA6B38}" destId="{B34740E5-6FBD-4D79-81DB-597AEA73CBE0}" srcOrd="0" destOrd="0" parTransId="{E5B89477-5E8D-4A4A-87A0-E7C36F68C3EA}" sibTransId="{C9BD3E4B-0C51-4F05-989A-310B5AE35AAC}"/>
    <dgm:cxn modelId="{4393C727-A3A9-446C-9645-854A9257EDF1}" srcId="{05FDDFC6-B820-4AA8-AE01-BF8705DA6B38}" destId="{81FFBEC2-2463-4A61-B815-701D07A1F43E}" srcOrd="3" destOrd="0" parTransId="{DF98B3E2-FAC1-4122-AEFC-1EF1EB23D389}" sibTransId="{05501762-5F54-44AC-BBE3-D9C388D7BA73}"/>
    <dgm:cxn modelId="{D1A6CB0A-182D-464A-A2AE-0A841CF795B5}" type="presParOf" srcId="{0E1481F6-D0FC-435C-80DE-5152DF5942AD}" destId="{90C38312-A3F4-4819-A266-097F54E79929}" srcOrd="0" destOrd="0" presId="urn:microsoft.com/office/officeart/2005/8/layout/vList6"/>
    <dgm:cxn modelId="{9843FF43-E691-4EBE-A980-3022BE2264DF}" type="presParOf" srcId="{90C38312-A3F4-4819-A266-097F54E79929}" destId="{8D73C03D-C4C7-416C-95BB-2DF492707296}" srcOrd="0" destOrd="0" presId="urn:microsoft.com/office/officeart/2005/8/layout/vList6"/>
    <dgm:cxn modelId="{4CA40D07-E18B-420C-952E-C68E4A2F16D5}" type="presParOf" srcId="{90C38312-A3F4-4819-A266-097F54E79929}" destId="{258790EC-F920-4F81-B881-B2BA3E28E61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EA6ED7-A735-4B9F-BAD5-7704CB2630F3}" type="doc">
      <dgm:prSet loTypeId="urn:microsoft.com/office/officeart/2005/8/layout/v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FDDFC6-B820-4AA8-AE01-BF8705DA6B38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2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Приоритетная цель: </a:t>
          </a:r>
        </a:p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обеспечение сбалансированности и устойчивости бюджета города Покачи в сложившихся экономических условиях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D78F541B-7C4F-44E0-97EF-F42F01A919F0}" type="parTrans" cxnId="{DAA7EEF6-4A60-4172-91CC-F70E4EEAA8A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6CB457-4385-45F9-B9AA-CEC110239E32}" type="sibTrans" cxnId="{DAA7EEF6-4A60-4172-91CC-F70E4EEAA8A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4740E5-6FBD-4D79-81DB-597AEA73CBE0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 anchor="ctr"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укрепление доходной базы местного бюджета за счет стабильности поступления неналоговых доходов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5B89477-5E8D-4A4A-87A0-E7C36F68C3EA}" type="parTrans" cxnId="{3EE1300E-CF8F-4E5B-86F0-CF203046A23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BD3E4B-0C51-4F05-989A-310B5AE35AAC}" type="sibTrans" cxnId="{3EE1300E-CF8F-4E5B-86F0-CF203046A23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1C7F39-5F45-40D2-8D8B-AEE31FE5C7A7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 anchor="ctr"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совершенствование методов управления имеющимися муниципальными финансами через повышение качества и эффективности реализуемых механизмов программно-целевого исполнения принятых обязательств с ориентацией на достижение стратегической цели развития - повышение качества жизни населения в городе Покачи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4F7075-BF33-404D-A2CD-41A499DE14E2}" type="parTrans" cxnId="{4538B035-1654-4600-BC38-2C75BF27CC2C}">
      <dgm:prSet/>
      <dgm:spPr/>
    </dgm:pt>
    <dgm:pt modelId="{F7C81F9A-BE42-4085-83FD-75F48BE65CA7}" type="sibTrans" cxnId="{4538B035-1654-4600-BC38-2C75BF27CC2C}">
      <dgm:prSet/>
      <dgm:spPr/>
    </dgm:pt>
    <dgm:pt modelId="{3AC8BD79-BF36-4C57-998A-6E718BC4409F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 anchor="ctr"/>
        <a:lstStyle/>
        <a:p>
          <a:r>
            <a:rPr lang="ru-RU" sz="1800" dirty="0" smtClean="0">
              <a:latin typeface="Times New Roman" pitchFamily="18" charset="0"/>
              <a:cs typeface="Times New Roman" panose="02020603050405020304" pitchFamily="18" charset="0"/>
            </a:rPr>
            <a:t>реализации Концепции повышения эффективности бюджетных расходов в 2019-2024 годах в муниципальном образовании город Покачи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8FE734-3A04-41A1-9188-9873C2F95DDE}" type="parTrans" cxnId="{5B808F32-A00E-4FD2-8DE7-03BDBA35E65F}">
      <dgm:prSet/>
      <dgm:spPr/>
    </dgm:pt>
    <dgm:pt modelId="{5EA8DEC2-3923-4201-911A-27C88335D4CF}" type="sibTrans" cxnId="{5B808F32-A00E-4FD2-8DE7-03BDBA35E65F}">
      <dgm:prSet/>
      <dgm:spPr/>
    </dgm:pt>
    <dgm:pt modelId="{341DC288-8A1E-4BF2-BE12-006F325561E0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 anchor="ctr"/>
        <a:lstStyle/>
        <a:p>
          <a:r>
            <a:rPr lang="ru-RU" sz="1800" dirty="0" smtClean="0">
              <a:latin typeface="Times New Roman" pitchFamily="18" charset="0"/>
              <a:cs typeface="Times New Roman" panose="02020603050405020304" pitchFamily="18" charset="0"/>
            </a:rPr>
            <a:t>совершенствование системы обзора расходов бюджета муниципального образования в целях выявления неэффективно используемых ресурсов и своевременного перенаправления их на решение приоритетных задач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BB818E-8813-462C-9CF1-1E000FE45B56}" type="parTrans" cxnId="{A54DFD72-2B29-4EE2-B371-2405CCD0C4B7}">
      <dgm:prSet/>
      <dgm:spPr/>
    </dgm:pt>
    <dgm:pt modelId="{54868C23-7DCA-4A3C-AD78-E95E3D7AD4E3}" type="sibTrans" cxnId="{A54DFD72-2B29-4EE2-B371-2405CCD0C4B7}">
      <dgm:prSet/>
      <dgm:spPr/>
    </dgm:pt>
    <dgm:pt modelId="{0E1481F6-D0FC-435C-80DE-5152DF5942AD}" type="pres">
      <dgm:prSet presAssocID="{4EEA6ED7-A735-4B9F-BAD5-7704CB2630F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0C38312-A3F4-4819-A266-097F54E79929}" type="pres">
      <dgm:prSet presAssocID="{05FDDFC6-B820-4AA8-AE01-BF8705DA6B38}" presName="linNode" presStyleCnt="0"/>
      <dgm:spPr/>
    </dgm:pt>
    <dgm:pt modelId="{8D73C03D-C4C7-416C-95BB-2DF492707296}" type="pres">
      <dgm:prSet presAssocID="{05FDDFC6-B820-4AA8-AE01-BF8705DA6B38}" presName="parentShp" presStyleLbl="node1" presStyleIdx="0" presStyleCnt="1" custScaleX="62432" custLinFactNeighborX="-15044" custLinFactNeighborY="-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790EC-F920-4F81-B881-B2BA3E28E619}" type="pres">
      <dgm:prSet presAssocID="{05FDDFC6-B820-4AA8-AE01-BF8705DA6B38}" presName="childShp" presStyleLbl="bgAccFollowNode1" presStyleIdx="0" presStyleCnt="1" custScaleX="121986" custLinFactNeighborX="361" custLinFactNeighborY="-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0955D3-50F8-404E-86A0-788D17B64F66}" type="presOf" srcId="{4EEA6ED7-A735-4B9F-BAD5-7704CB2630F3}" destId="{0E1481F6-D0FC-435C-80DE-5152DF5942AD}" srcOrd="0" destOrd="0" presId="urn:microsoft.com/office/officeart/2005/8/layout/vList6"/>
    <dgm:cxn modelId="{AC47CFDF-5495-4CE4-B73C-0F15B27F7FFC}" type="presOf" srcId="{3AC8BD79-BF36-4C57-998A-6E718BC4409F}" destId="{258790EC-F920-4F81-B881-B2BA3E28E619}" srcOrd="0" destOrd="2" presId="urn:microsoft.com/office/officeart/2005/8/layout/vList6"/>
    <dgm:cxn modelId="{1A1DB752-514A-405E-8E28-3B0E44E32FF3}" type="presOf" srcId="{341DC288-8A1E-4BF2-BE12-006F325561E0}" destId="{258790EC-F920-4F81-B881-B2BA3E28E619}" srcOrd="0" destOrd="3" presId="urn:microsoft.com/office/officeart/2005/8/layout/vList6"/>
    <dgm:cxn modelId="{0649AFCF-E923-4BDC-B3B5-AE671165655F}" type="presOf" srcId="{05FDDFC6-B820-4AA8-AE01-BF8705DA6B38}" destId="{8D73C03D-C4C7-416C-95BB-2DF492707296}" srcOrd="0" destOrd="0" presId="urn:microsoft.com/office/officeart/2005/8/layout/vList6"/>
    <dgm:cxn modelId="{A54DFD72-2B29-4EE2-B371-2405CCD0C4B7}" srcId="{05FDDFC6-B820-4AA8-AE01-BF8705DA6B38}" destId="{341DC288-8A1E-4BF2-BE12-006F325561E0}" srcOrd="3" destOrd="0" parTransId="{60BB818E-8813-462C-9CF1-1E000FE45B56}" sibTransId="{54868C23-7DCA-4A3C-AD78-E95E3D7AD4E3}"/>
    <dgm:cxn modelId="{4538B035-1654-4600-BC38-2C75BF27CC2C}" srcId="{05FDDFC6-B820-4AA8-AE01-BF8705DA6B38}" destId="{EC1C7F39-5F45-40D2-8D8B-AEE31FE5C7A7}" srcOrd="1" destOrd="0" parTransId="{D94F7075-BF33-404D-A2CD-41A499DE14E2}" sibTransId="{F7C81F9A-BE42-4085-83FD-75F48BE65CA7}"/>
    <dgm:cxn modelId="{585BBCAF-906C-4049-A46D-687D9DABA0DB}" type="presOf" srcId="{EC1C7F39-5F45-40D2-8D8B-AEE31FE5C7A7}" destId="{258790EC-F920-4F81-B881-B2BA3E28E619}" srcOrd="0" destOrd="1" presId="urn:microsoft.com/office/officeart/2005/8/layout/vList6"/>
    <dgm:cxn modelId="{5B808F32-A00E-4FD2-8DE7-03BDBA35E65F}" srcId="{05FDDFC6-B820-4AA8-AE01-BF8705DA6B38}" destId="{3AC8BD79-BF36-4C57-998A-6E718BC4409F}" srcOrd="2" destOrd="0" parTransId="{E28FE734-3A04-41A1-9188-9873C2F95DDE}" sibTransId="{5EA8DEC2-3923-4201-911A-27C88335D4CF}"/>
    <dgm:cxn modelId="{3EE1300E-CF8F-4E5B-86F0-CF203046A235}" srcId="{05FDDFC6-B820-4AA8-AE01-BF8705DA6B38}" destId="{B34740E5-6FBD-4D79-81DB-597AEA73CBE0}" srcOrd="0" destOrd="0" parTransId="{E5B89477-5E8D-4A4A-87A0-E7C36F68C3EA}" sibTransId="{C9BD3E4B-0C51-4F05-989A-310B5AE35AAC}"/>
    <dgm:cxn modelId="{DAA7EEF6-4A60-4172-91CC-F70E4EEAA8A6}" srcId="{4EEA6ED7-A735-4B9F-BAD5-7704CB2630F3}" destId="{05FDDFC6-B820-4AA8-AE01-BF8705DA6B38}" srcOrd="0" destOrd="0" parTransId="{D78F541B-7C4F-44E0-97EF-F42F01A919F0}" sibTransId="{006CB457-4385-45F9-B9AA-CEC110239E32}"/>
    <dgm:cxn modelId="{F63FB1D9-E56F-47BB-BA79-79BC4E19C2BA}" type="presOf" srcId="{B34740E5-6FBD-4D79-81DB-597AEA73CBE0}" destId="{258790EC-F920-4F81-B881-B2BA3E28E619}" srcOrd="0" destOrd="0" presId="urn:microsoft.com/office/officeart/2005/8/layout/vList6"/>
    <dgm:cxn modelId="{F509FF55-EF4D-4F32-B7F2-732C8126559F}" type="presParOf" srcId="{0E1481F6-D0FC-435C-80DE-5152DF5942AD}" destId="{90C38312-A3F4-4819-A266-097F54E79929}" srcOrd="0" destOrd="0" presId="urn:microsoft.com/office/officeart/2005/8/layout/vList6"/>
    <dgm:cxn modelId="{3E66F6BC-0038-49C1-BFB4-D25465CD25CC}" type="presParOf" srcId="{90C38312-A3F4-4819-A266-097F54E79929}" destId="{8D73C03D-C4C7-416C-95BB-2DF492707296}" srcOrd="0" destOrd="0" presId="urn:microsoft.com/office/officeart/2005/8/layout/vList6"/>
    <dgm:cxn modelId="{E333322A-B759-4C39-9542-FC11CB3E8B44}" type="presParOf" srcId="{90C38312-A3F4-4819-A266-097F54E79929}" destId="{258790EC-F920-4F81-B881-B2BA3E28E61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EA6ED7-A735-4B9F-BAD5-7704CB2630F3}" type="doc">
      <dgm:prSet loTypeId="urn:microsoft.com/office/officeart/2005/8/layout/v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FDDFC6-B820-4AA8-AE01-BF8705DA6B38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2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Приоритетная цель:</a:t>
          </a:r>
        </a:p>
        <a:p>
          <a:r>
            <a:rPr lang="ru-RU" sz="2200" dirty="0" smtClean="0">
              <a:latin typeface="Times New Roman" pitchFamily="18" charset="0"/>
              <a:cs typeface="Times New Roman" panose="02020603050405020304" pitchFamily="18" charset="0"/>
            </a:rPr>
            <a:t>поддержание долговой нагрузки на бюджет города Покачи на уровне с высокой долговой устойчивостью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8F541B-7C4F-44E0-97EF-F42F01A919F0}" type="parTrans" cxnId="{DAA7EEF6-4A60-4172-91CC-F70E4EEAA8A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6CB457-4385-45F9-B9AA-CEC110239E32}" type="sibTrans" cxnId="{DAA7EEF6-4A60-4172-91CC-F70E4EEAA8A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4740E5-6FBD-4D79-81DB-597AEA73CBE0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 anchor="ctr"/>
        <a:lstStyle/>
        <a:p>
          <a:r>
            <a:rPr lang="ru-RU" sz="1800" dirty="0" smtClean="0">
              <a:latin typeface="Times New Roman" pitchFamily="18" charset="0"/>
              <a:cs typeface="Times New Roman" panose="02020603050405020304" pitchFamily="18" charset="0"/>
            </a:rPr>
            <a:t>привлечение заемных средств с учетом поддержания объема муниципального долга на экономически безопасном уровне и на наиболее приемлемых для города условиях;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B89477-5E8D-4A4A-87A0-E7C36F68C3EA}" type="parTrans" cxnId="{3EE1300E-CF8F-4E5B-86F0-CF203046A23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BD3E4B-0C51-4F05-989A-310B5AE35AAC}" type="sibTrans" cxnId="{3EE1300E-CF8F-4E5B-86F0-CF203046A23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A04821-3C37-49E5-9C10-BFB1D8C1B2C8}">
      <dgm:prSet custT="1"/>
      <dgm:spPr/>
      <dgm:t>
        <a:bodyPr anchor="ctr"/>
        <a:lstStyle/>
        <a:p>
          <a:r>
            <a:rPr lang="ru-RU" sz="1800" dirty="0" smtClean="0">
              <a:latin typeface="Times New Roman" pitchFamily="18" charset="0"/>
              <a:cs typeface="Times New Roman" panose="02020603050405020304" pitchFamily="18" charset="0"/>
            </a:rPr>
            <a:t>минимизация стоимости обслуживания муниципального долга, путем привлечения коммерческого кредита посредством открытия возобновляемой кредитной линии;</a:t>
          </a:r>
          <a:endParaRPr lang="ru-RU" sz="1800" dirty="0">
            <a:latin typeface="Times New Roman" pitchFamily="18" charset="0"/>
            <a:cs typeface="Times New Roman" panose="02020603050405020304" pitchFamily="18" charset="0"/>
          </a:endParaRPr>
        </a:p>
      </dgm:t>
    </dgm:pt>
    <dgm:pt modelId="{5B7600B8-9ECC-4737-A242-603DB54690F8}" type="parTrans" cxnId="{EA1B1C41-6814-4E9C-8701-68E80D47C91F}">
      <dgm:prSet/>
      <dgm:spPr/>
      <dgm:t>
        <a:bodyPr/>
        <a:lstStyle/>
        <a:p>
          <a:endParaRPr lang="ru-RU"/>
        </a:p>
      </dgm:t>
    </dgm:pt>
    <dgm:pt modelId="{04BC6876-03A8-40D8-ABE3-6CC21D8F6BD9}" type="sibTrans" cxnId="{EA1B1C41-6814-4E9C-8701-68E80D47C91F}">
      <dgm:prSet/>
      <dgm:spPr/>
      <dgm:t>
        <a:bodyPr/>
        <a:lstStyle/>
        <a:p>
          <a:endParaRPr lang="ru-RU"/>
        </a:p>
      </dgm:t>
    </dgm:pt>
    <dgm:pt modelId="{CB508D85-AAC2-455E-9E50-38DB297CADAF}">
      <dgm:prSet custT="1"/>
      <dgm:spPr/>
      <dgm:t>
        <a:bodyPr anchor="ctr"/>
        <a:lstStyle/>
        <a:p>
          <a:r>
            <a:rPr lang="ru-RU" sz="1800" dirty="0" smtClean="0">
              <a:latin typeface="Times New Roman" pitchFamily="18" charset="0"/>
              <a:cs typeface="Times New Roman" panose="02020603050405020304" pitchFamily="18" charset="0"/>
            </a:rPr>
            <a:t>оптимизация и минимизация обслуживания долговых обязательств за счет привлечения кредитов с наименьшими процентными ставками;</a:t>
          </a:r>
          <a:endParaRPr lang="ru-RU" sz="1800" dirty="0">
            <a:latin typeface="Times New Roman" pitchFamily="18" charset="0"/>
            <a:cs typeface="Times New Roman" panose="02020603050405020304" pitchFamily="18" charset="0"/>
          </a:endParaRPr>
        </a:p>
      </dgm:t>
    </dgm:pt>
    <dgm:pt modelId="{2C8252D6-718A-4C56-A569-CE4B3F5BAABE}" type="parTrans" cxnId="{1E58C4B4-5A83-40D8-8930-0064FF09780B}">
      <dgm:prSet/>
      <dgm:spPr/>
      <dgm:t>
        <a:bodyPr/>
        <a:lstStyle/>
        <a:p>
          <a:endParaRPr lang="ru-RU"/>
        </a:p>
      </dgm:t>
    </dgm:pt>
    <dgm:pt modelId="{FC4A3F13-C8F3-4648-9E0B-4162B7950472}" type="sibTrans" cxnId="{1E58C4B4-5A83-40D8-8930-0064FF09780B}">
      <dgm:prSet/>
      <dgm:spPr/>
      <dgm:t>
        <a:bodyPr/>
        <a:lstStyle/>
        <a:p>
          <a:endParaRPr lang="ru-RU"/>
        </a:p>
      </dgm:t>
    </dgm:pt>
    <dgm:pt modelId="{FD518738-4A79-4CC0-8718-3DE88D85BF41}">
      <dgm:prSet custT="1"/>
      <dgm:spPr/>
      <dgm:t>
        <a:bodyPr anchor="ctr"/>
        <a:lstStyle/>
        <a:p>
          <a:r>
            <a:rPr lang="ru-RU" sz="1800" dirty="0" smtClean="0">
              <a:latin typeface="Times New Roman" pitchFamily="18" charset="0"/>
              <a:cs typeface="Times New Roman" panose="02020603050405020304" pitchFamily="18" charset="0"/>
            </a:rPr>
            <a:t>прозрачность управления муниципальным долгом и доступность информации о муниципальном долге</a:t>
          </a:r>
          <a:endParaRPr lang="ru-RU" sz="1800" dirty="0"/>
        </a:p>
      </dgm:t>
    </dgm:pt>
    <dgm:pt modelId="{CE29EC1C-6378-4D97-A80A-E86323A3FC09}" type="parTrans" cxnId="{6A5A4DD5-57E3-4C07-AC4A-515BFE642922}">
      <dgm:prSet/>
      <dgm:spPr/>
      <dgm:t>
        <a:bodyPr/>
        <a:lstStyle/>
        <a:p>
          <a:endParaRPr lang="ru-RU"/>
        </a:p>
      </dgm:t>
    </dgm:pt>
    <dgm:pt modelId="{F4E8C5B7-38D8-4DF8-94BB-82D486992ED6}" type="sibTrans" cxnId="{6A5A4DD5-57E3-4C07-AC4A-515BFE642922}">
      <dgm:prSet/>
      <dgm:spPr/>
      <dgm:t>
        <a:bodyPr/>
        <a:lstStyle/>
        <a:p>
          <a:endParaRPr lang="ru-RU"/>
        </a:p>
      </dgm:t>
    </dgm:pt>
    <dgm:pt modelId="{0E1481F6-D0FC-435C-80DE-5152DF5942AD}" type="pres">
      <dgm:prSet presAssocID="{4EEA6ED7-A735-4B9F-BAD5-7704CB2630F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0C38312-A3F4-4819-A266-097F54E79929}" type="pres">
      <dgm:prSet presAssocID="{05FDDFC6-B820-4AA8-AE01-BF8705DA6B38}" presName="linNode" presStyleCnt="0"/>
      <dgm:spPr/>
    </dgm:pt>
    <dgm:pt modelId="{8D73C03D-C4C7-416C-95BB-2DF492707296}" type="pres">
      <dgm:prSet presAssocID="{05FDDFC6-B820-4AA8-AE01-BF8705DA6B38}" presName="parentShp" presStyleLbl="node1" presStyleIdx="0" presStyleCnt="1" custScaleX="62432" custLinFactNeighborX="-1530" custLinFactNeighborY="-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790EC-F920-4F81-B881-B2BA3E28E619}" type="pres">
      <dgm:prSet presAssocID="{05FDDFC6-B820-4AA8-AE01-BF8705DA6B38}" presName="childShp" presStyleLbl="bgAccFollowNode1" presStyleIdx="0" presStyleCnt="1" custScaleX="121986" custLinFactNeighborX="361" custLinFactNeighborY="-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06DF88-F535-4438-8C11-1D9051D4A5F3}" type="presOf" srcId="{B34740E5-6FBD-4D79-81DB-597AEA73CBE0}" destId="{258790EC-F920-4F81-B881-B2BA3E28E619}" srcOrd="0" destOrd="0" presId="urn:microsoft.com/office/officeart/2005/8/layout/vList6"/>
    <dgm:cxn modelId="{EA1B1C41-6814-4E9C-8701-68E80D47C91F}" srcId="{05FDDFC6-B820-4AA8-AE01-BF8705DA6B38}" destId="{09A04821-3C37-49E5-9C10-BFB1D8C1B2C8}" srcOrd="1" destOrd="0" parTransId="{5B7600B8-9ECC-4737-A242-603DB54690F8}" sibTransId="{04BC6876-03A8-40D8-ABE3-6CC21D8F6BD9}"/>
    <dgm:cxn modelId="{2E3D5DCA-2A13-48EB-9819-0014708AC98C}" type="presOf" srcId="{09A04821-3C37-49E5-9C10-BFB1D8C1B2C8}" destId="{258790EC-F920-4F81-B881-B2BA3E28E619}" srcOrd="0" destOrd="1" presId="urn:microsoft.com/office/officeart/2005/8/layout/vList6"/>
    <dgm:cxn modelId="{0670440B-FAD5-4FC3-99D5-7A05AE0B6CB3}" type="presOf" srcId="{CB508D85-AAC2-455E-9E50-38DB297CADAF}" destId="{258790EC-F920-4F81-B881-B2BA3E28E619}" srcOrd="0" destOrd="2" presId="urn:microsoft.com/office/officeart/2005/8/layout/vList6"/>
    <dgm:cxn modelId="{DCC4E110-0720-4B33-BD9F-8485CE1F6FB2}" type="presOf" srcId="{05FDDFC6-B820-4AA8-AE01-BF8705DA6B38}" destId="{8D73C03D-C4C7-416C-95BB-2DF492707296}" srcOrd="0" destOrd="0" presId="urn:microsoft.com/office/officeart/2005/8/layout/vList6"/>
    <dgm:cxn modelId="{A8F50630-2BA2-4438-BCE3-F8E74157C172}" type="presOf" srcId="{FD518738-4A79-4CC0-8718-3DE88D85BF41}" destId="{258790EC-F920-4F81-B881-B2BA3E28E619}" srcOrd="0" destOrd="3" presId="urn:microsoft.com/office/officeart/2005/8/layout/vList6"/>
    <dgm:cxn modelId="{DAA7EEF6-4A60-4172-91CC-F70E4EEAA8A6}" srcId="{4EEA6ED7-A735-4B9F-BAD5-7704CB2630F3}" destId="{05FDDFC6-B820-4AA8-AE01-BF8705DA6B38}" srcOrd="0" destOrd="0" parTransId="{D78F541B-7C4F-44E0-97EF-F42F01A919F0}" sibTransId="{006CB457-4385-45F9-B9AA-CEC110239E32}"/>
    <dgm:cxn modelId="{6A5A4DD5-57E3-4C07-AC4A-515BFE642922}" srcId="{05FDDFC6-B820-4AA8-AE01-BF8705DA6B38}" destId="{FD518738-4A79-4CC0-8718-3DE88D85BF41}" srcOrd="3" destOrd="0" parTransId="{CE29EC1C-6378-4D97-A80A-E86323A3FC09}" sibTransId="{F4E8C5B7-38D8-4DF8-94BB-82D486992ED6}"/>
    <dgm:cxn modelId="{77667A1A-6812-4F62-9BAE-B72D990ECE2F}" type="presOf" srcId="{4EEA6ED7-A735-4B9F-BAD5-7704CB2630F3}" destId="{0E1481F6-D0FC-435C-80DE-5152DF5942AD}" srcOrd="0" destOrd="0" presId="urn:microsoft.com/office/officeart/2005/8/layout/vList6"/>
    <dgm:cxn modelId="{3EE1300E-CF8F-4E5B-86F0-CF203046A235}" srcId="{05FDDFC6-B820-4AA8-AE01-BF8705DA6B38}" destId="{B34740E5-6FBD-4D79-81DB-597AEA73CBE0}" srcOrd="0" destOrd="0" parTransId="{E5B89477-5E8D-4A4A-87A0-E7C36F68C3EA}" sibTransId="{C9BD3E4B-0C51-4F05-989A-310B5AE35AAC}"/>
    <dgm:cxn modelId="{1E58C4B4-5A83-40D8-8930-0064FF09780B}" srcId="{05FDDFC6-B820-4AA8-AE01-BF8705DA6B38}" destId="{CB508D85-AAC2-455E-9E50-38DB297CADAF}" srcOrd="2" destOrd="0" parTransId="{2C8252D6-718A-4C56-A569-CE4B3F5BAABE}" sibTransId="{FC4A3F13-C8F3-4648-9E0B-4162B7950472}"/>
    <dgm:cxn modelId="{2C845437-4E4A-469B-B55F-9150C7ECF783}" type="presParOf" srcId="{0E1481F6-D0FC-435C-80DE-5152DF5942AD}" destId="{90C38312-A3F4-4819-A266-097F54E79929}" srcOrd="0" destOrd="0" presId="urn:microsoft.com/office/officeart/2005/8/layout/vList6"/>
    <dgm:cxn modelId="{5AC4FE83-E074-4F03-BD4E-60D6E95163B9}" type="presParOf" srcId="{90C38312-A3F4-4819-A266-097F54E79929}" destId="{8D73C03D-C4C7-416C-95BB-2DF492707296}" srcOrd="0" destOrd="0" presId="urn:microsoft.com/office/officeart/2005/8/layout/vList6"/>
    <dgm:cxn modelId="{268A9D43-ECA6-4999-817A-02E82C68A464}" type="presParOf" srcId="{90C38312-A3F4-4819-A266-097F54E79929}" destId="{258790EC-F920-4F81-B881-B2BA3E28E61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23AE70-03B5-415A-A130-090D4C240ED0}" type="doc">
      <dgm:prSet loTypeId="urn:microsoft.com/office/officeart/2005/8/layout/arrow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02686D-A550-4426-A127-5FFB68438E32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1.Изменение федерального и регионального бюджетного законодательства, затрагивающего основные доходные источники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2.Снижение доходной базы бюджета за счет уменьшения количества налоговых агентов и налогоплательщиков  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3.Повышения процентных ставок на стоимость обслуживания муниципального долга</a:t>
          </a:r>
          <a:endParaRPr lang="ru-RU" sz="1600" dirty="0"/>
        </a:p>
      </dgm:t>
    </dgm:pt>
    <dgm:pt modelId="{2B8666A9-BBE4-48D1-AFDB-0716F2AB3A21}" type="parTrans" cxnId="{7296ACE6-3BF3-4D8B-A69B-21CE36BBA1AC}">
      <dgm:prSet/>
      <dgm:spPr/>
      <dgm:t>
        <a:bodyPr/>
        <a:lstStyle/>
        <a:p>
          <a:endParaRPr lang="ru-RU"/>
        </a:p>
      </dgm:t>
    </dgm:pt>
    <dgm:pt modelId="{F97848A5-658F-4EF0-B88D-30CEE05C3961}" type="sibTrans" cxnId="{7296ACE6-3BF3-4D8B-A69B-21CE36BBA1AC}">
      <dgm:prSet/>
      <dgm:spPr/>
      <dgm:t>
        <a:bodyPr/>
        <a:lstStyle/>
        <a:p>
          <a:endParaRPr lang="ru-RU"/>
        </a:p>
      </dgm:t>
    </dgm:pt>
    <dgm:pt modelId="{0FD4D530-5809-4422-BEFC-7015C82F66FE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1.Повышение качества администрированию доходов бюджета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2.Расширение доходной базы, в том числе через сокращение задолженности по платежам в бюджет и усиление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претензионно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-исковой работы с должниками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3.Повышение эффективности бюджетных расходов, в том числе через обзор бюджетных расходов, повышение эффективности планирования, выявление внутренних резервов и перераспределение их в пользу приоритетных расходов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4.Поддержка объема муниципального долга на «безопасном уровне»</a:t>
          </a:r>
          <a:endParaRPr lang="ru-RU" sz="1600" dirty="0"/>
        </a:p>
      </dgm:t>
    </dgm:pt>
    <dgm:pt modelId="{A455EF6E-3CDC-4DD3-87E0-84F6CA6FA115}" type="parTrans" cxnId="{812829AA-7700-4770-AAB8-E94A4DE7B548}">
      <dgm:prSet/>
      <dgm:spPr/>
      <dgm:t>
        <a:bodyPr/>
        <a:lstStyle/>
        <a:p>
          <a:endParaRPr lang="ru-RU"/>
        </a:p>
      </dgm:t>
    </dgm:pt>
    <dgm:pt modelId="{9FB3A072-B69C-46AA-981A-8FF092EEF2E7}" type="sibTrans" cxnId="{812829AA-7700-4770-AAB8-E94A4DE7B548}">
      <dgm:prSet/>
      <dgm:spPr/>
      <dgm:t>
        <a:bodyPr/>
        <a:lstStyle/>
        <a:p>
          <a:endParaRPr lang="ru-RU"/>
        </a:p>
      </dgm:t>
    </dgm:pt>
    <dgm:pt modelId="{F867387A-4313-450D-8CA7-603F3EEE9FC2}" type="pres">
      <dgm:prSet presAssocID="{5F23AE70-03B5-415A-A130-090D4C240ED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6F478F-D45D-4502-8D8F-3C16B411E5BD}" type="pres">
      <dgm:prSet presAssocID="{5F23AE70-03B5-415A-A130-090D4C240ED0}" presName="divider" presStyleLbl="fgShp" presStyleIdx="0" presStyleCnt="1" custLinFactNeighborX="0" custLinFactNeighborY="1030"/>
      <dgm:spPr>
        <a:solidFill>
          <a:schemeClr val="accent2">
            <a:lumMod val="60000"/>
            <a:lumOff val="40000"/>
          </a:schemeClr>
        </a:solidFill>
      </dgm:spPr>
    </dgm:pt>
    <dgm:pt modelId="{4E6EE4A5-1A96-473E-87DC-DEB6C7E26CC5}" type="pres">
      <dgm:prSet presAssocID="{4202686D-A550-4426-A127-5FFB68438E32}" presName="downArrow" presStyleLbl="node1" presStyleIdx="0" presStyleCnt="2" custLinFactNeighborX="1383" custLinFactNeighborY="-1036"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AFBE74D8-90E2-4507-8575-81ED999531C1}" type="pres">
      <dgm:prSet presAssocID="{4202686D-A550-4426-A127-5FFB68438E32}" presName="downArrowText" presStyleLbl="revTx" presStyleIdx="0" presStyleCnt="2" custScaleX="169482" custScaleY="79677" custLinFactNeighborX="4952" custLinFactNeighborY="5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FABA8D-4651-4D63-8292-B4F5E7001825}" type="pres">
      <dgm:prSet presAssocID="{0FD4D530-5809-4422-BEFC-7015C82F66FE}" presName="upArrow" presStyleLbl="node1" presStyleIdx="1" presStyleCnt="2"/>
      <dgm:spPr>
        <a:solidFill>
          <a:srgbClr val="00B0F0"/>
        </a:solidFill>
      </dgm:spPr>
    </dgm:pt>
    <dgm:pt modelId="{11085DC7-A6B1-4942-AB33-5B2F3663336F}" type="pres">
      <dgm:prSet presAssocID="{0FD4D530-5809-4422-BEFC-7015C82F66FE}" presName="upArrowText" presStyleLbl="revTx" presStyleIdx="1" presStyleCnt="2" custScaleX="177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AB5A48-920D-4C55-BE4B-8827169D7DF1}" type="presOf" srcId="{5F23AE70-03B5-415A-A130-090D4C240ED0}" destId="{F867387A-4313-450D-8CA7-603F3EEE9FC2}" srcOrd="0" destOrd="0" presId="urn:microsoft.com/office/officeart/2005/8/layout/arrow3"/>
    <dgm:cxn modelId="{8F1C3CDC-457D-49C5-BA9E-D68A86D8A14F}" type="presOf" srcId="{4202686D-A550-4426-A127-5FFB68438E32}" destId="{AFBE74D8-90E2-4507-8575-81ED999531C1}" srcOrd="0" destOrd="0" presId="urn:microsoft.com/office/officeart/2005/8/layout/arrow3"/>
    <dgm:cxn modelId="{7296ACE6-3BF3-4D8B-A69B-21CE36BBA1AC}" srcId="{5F23AE70-03B5-415A-A130-090D4C240ED0}" destId="{4202686D-A550-4426-A127-5FFB68438E32}" srcOrd="0" destOrd="0" parTransId="{2B8666A9-BBE4-48D1-AFDB-0716F2AB3A21}" sibTransId="{F97848A5-658F-4EF0-B88D-30CEE05C3961}"/>
    <dgm:cxn modelId="{E9CB621C-1B23-448B-A952-9FA73149036E}" type="presOf" srcId="{0FD4D530-5809-4422-BEFC-7015C82F66FE}" destId="{11085DC7-A6B1-4942-AB33-5B2F3663336F}" srcOrd="0" destOrd="0" presId="urn:microsoft.com/office/officeart/2005/8/layout/arrow3"/>
    <dgm:cxn modelId="{812829AA-7700-4770-AAB8-E94A4DE7B548}" srcId="{5F23AE70-03B5-415A-A130-090D4C240ED0}" destId="{0FD4D530-5809-4422-BEFC-7015C82F66FE}" srcOrd="1" destOrd="0" parTransId="{A455EF6E-3CDC-4DD3-87E0-84F6CA6FA115}" sibTransId="{9FB3A072-B69C-46AA-981A-8FF092EEF2E7}"/>
    <dgm:cxn modelId="{DE64DA06-581C-4F20-B385-E33DA8B52320}" type="presParOf" srcId="{F867387A-4313-450D-8CA7-603F3EEE9FC2}" destId="{426F478F-D45D-4502-8D8F-3C16B411E5BD}" srcOrd="0" destOrd="0" presId="urn:microsoft.com/office/officeart/2005/8/layout/arrow3"/>
    <dgm:cxn modelId="{CF430946-A50E-4A5F-88AE-334FDF0A67A1}" type="presParOf" srcId="{F867387A-4313-450D-8CA7-603F3EEE9FC2}" destId="{4E6EE4A5-1A96-473E-87DC-DEB6C7E26CC5}" srcOrd="1" destOrd="0" presId="urn:microsoft.com/office/officeart/2005/8/layout/arrow3"/>
    <dgm:cxn modelId="{63B2CB2B-C3D5-47CA-B945-C080BADE1385}" type="presParOf" srcId="{F867387A-4313-450D-8CA7-603F3EEE9FC2}" destId="{AFBE74D8-90E2-4507-8575-81ED999531C1}" srcOrd="2" destOrd="0" presId="urn:microsoft.com/office/officeart/2005/8/layout/arrow3"/>
    <dgm:cxn modelId="{A39FC482-1364-4876-ABE6-C1EBA8E5347A}" type="presParOf" srcId="{F867387A-4313-450D-8CA7-603F3EEE9FC2}" destId="{05FABA8D-4651-4D63-8292-B4F5E7001825}" srcOrd="3" destOrd="0" presId="urn:microsoft.com/office/officeart/2005/8/layout/arrow3"/>
    <dgm:cxn modelId="{EFB4655D-515C-4719-96D4-ABEBB6AC504E}" type="presParOf" srcId="{F867387A-4313-450D-8CA7-603F3EEE9FC2}" destId="{11085DC7-A6B1-4942-AB33-5B2F3663336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41F906B-2180-4934-91DB-BEE0DFA99076}" type="doc">
      <dgm:prSet loTypeId="urn:microsoft.com/office/officeart/2005/8/layout/lProcess2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D31F1C-B299-4754-9C2A-EB0D9AFD47C7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742 306,2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  <a:p>
          <a:r>
            <a: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нормативу 84,67%</a:t>
          </a:r>
          <a:endParaRPr lang="ru-RU" sz="1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71C184-A303-48BA-9585-5B2F1353584B}" type="parTrans" cxnId="{C35B7007-3F85-4820-9B36-B0218431C19A}">
      <dgm:prSet/>
      <dgm:spPr/>
      <dgm:t>
        <a:bodyPr/>
        <a:lstStyle/>
        <a:p>
          <a:endParaRPr lang="ru-RU"/>
        </a:p>
      </dgm:t>
    </dgm:pt>
    <dgm:pt modelId="{6F5027FC-638A-4AE5-9B5D-806E670420E5}" type="sibTrans" cxnId="{C35B7007-3F85-4820-9B36-B0218431C19A}">
      <dgm:prSet/>
      <dgm:spPr/>
      <dgm:t>
        <a:bodyPr/>
        <a:lstStyle/>
        <a:p>
          <a:endParaRPr lang="ru-RU"/>
        </a:p>
      </dgm:t>
    </dgm:pt>
    <dgm:pt modelId="{A6437EA9-53BD-4EBE-A0AF-1AEF25D6839D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311 234,9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r>
            <a: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общему нормативу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35,5%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38DD3D-D208-47FE-9502-2D0CD9E3A74F}" type="parTrans" cxnId="{95956C72-079F-4F54-BF86-6C1DDFBAEF33}">
      <dgm:prSet/>
      <dgm:spPr/>
      <dgm:t>
        <a:bodyPr/>
        <a:lstStyle/>
        <a:p>
          <a:endParaRPr lang="ru-RU"/>
        </a:p>
      </dgm:t>
    </dgm:pt>
    <dgm:pt modelId="{19BCB306-A15B-434E-A344-51BFDC8318D0}" type="sibTrans" cxnId="{95956C72-079F-4F54-BF86-6C1DDFBAEF33}">
      <dgm:prSet/>
      <dgm:spPr/>
      <dgm:t>
        <a:bodyPr/>
        <a:lstStyle/>
        <a:p>
          <a:endParaRPr lang="ru-RU"/>
        </a:p>
      </dgm:t>
    </dgm:pt>
    <dgm:pt modelId="{EDC366E3-5BC5-4441-AA28-3D6225D91B0B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431 071,3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  <a:p>
          <a:r>
            <a: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доп. нормативу 49,17%</a:t>
          </a:r>
          <a:endParaRPr lang="ru-RU" sz="1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0E11AA-7877-4A40-9791-F5B562B5F938}" type="parTrans" cxnId="{7F5EDCBC-89DB-4276-914B-D66CFA5E544E}">
      <dgm:prSet/>
      <dgm:spPr/>
      <dgm:t>
        <a:bodyPr/>
        <a:lstStyle/>
        <a:p>
          <a:endParaRPr lang="ru-RU"/>
        </a:p>
      </dgm:t>
    </dgm:pt>
    <dgm:pt modelId="{CB34462C-5D59-4B8E-AA7B-0FF1B0E3EEFD}" type="sibTrans" cxnId="{7F5EDCBC-89DB-4276-914B-D66CFA5E544E}">
      <dgm:prSet/>
      <dgm:spPr/>
      <dgm:t>
        <a:bodyPr/>
        <a:lstStyle/>
        <a:p>
          <a:endParaRPr lang="ru-RU"/>
        </a:p>
      </dgm:t>
    </dgm:pt>
    <dgm:pt modelId="{FD816A11-1D6F-4DEC-B7A8-58431BBAEE8D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726 308,4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 </a:t>
          </a:r>
        </a:p>
        <a:p>
          <a:r>
            <a: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нормативу 80,44%</a:t>
          </a:r>
          <a:endParaRPr lang="ru-RU" sz="1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4B9887-6553-40FD-B956-19812684E981}" type="parTrans" cxnId="{2E8C0C13-C7B1-49A7-A995-466E0E6CBAA4}">
      <dgm:prSet/>
      <dgm:spPr/>
      <dgm:t>
        <a:bodyPr/>
        <a:lstStyle/>
        <a:p>
          <a:endParaRPr lang="ru-RU"/>
        </a:p>
      </dgm:t>
    </dgm:pt>
    <dgm:pt modelId="{518CA8D9-B232-4972-B3DD-1A02D800A655}" type="sibTrans" cxnId="{2E8C0C13-C7B1-49A7-A995-466E0E6CBAA4}">
      <dgm:prSet/>
      <dgm:spPr/>
      <dgm:t>
        <a:bodyPr/>
        <a:lstStyle/>
        <a:p>
          <a:endParaRPr lang="ru-RU"/>
        </a:p>
      </dgm:t>
    </dgm:pt>
    <dgm:pt modelId="{82C016AA-59F5-491F-8509-1B00581C0B07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320 553,4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  <a:p>
          <a:r>
            <a: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общему нормативу 35,5%</a:t>
          </a:r>
          <a:endParaRPr lang="ru-RU" sz="1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3759FF-7473-4D09-84BF-E910CD82F4BD}" type="parTrans" cxnId="{2B433887-671E-4DEC-8773-F3F1222126FA}">
      <dgm:prSet/>
      <dgm:spPr/>
      <dgm:t>
        <a:bodyPr/>
        <a:lstStyle/>
        <a:p>
          <a:endParaRPr lang="ru-RU"/>
        </a:p>
      </dgm:t>
    </dgm:pt>
    <dgm:pt modelId="{6714A69B-EE1A-487C-9E8F-2FE561C3EF88}" type="sibTrans" cxnId="{2B433887-671E-4DEC-8773-F3F1222126FA}">
      <dgm:prSet/>
      <dgm:spPr/>
      <dgm:t>
        <a:bodyPr/>
        <a:lstStyle/>
        <a:p>
          <a:endParaRPr lang="ru-RU"/>
        </a:p>
      </dgm:t>
    </dgm:pt>
    <dgm:pt modelId="{61E2593A-80DA-4383-80EA-D162618E256B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405 755,0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  <a:p>
          <a:r>
            <a: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доп. нормативу 44,94%</a:t>
          </a:r>
          <a:endParaRPr lang="ru-RU" sz="1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F9058C-C1E1-420E-A69A-62A97E8D71C9}" type="parTrans" cxnId="{EADD2A68-EF8C-49FC-88A8-E5EEA2712F50}">
      <dgm:prSet/>
      <dgm:spPr/>
      <dgm:t>
        <a:bodyPr/>
        <a:lstStyle/>
        <a:p>
          <a:endParaRPr lang="ru-RU"/>
        </a:p>
      </dgm:t>
    </dgm:pt>
    <dgm:pt modelId="{6B3596F6-C0FB-4966-AB96-55F83EAC356C}" type="sibTrans" cxnId="{EADD2A68-EF8C-49FC-88A8-E5EEA2712F50}">
      <dgm:prSet/>
      <dgm:spPr/>
      <dgm:t>
        <a:bodyPr/>
        <a:lstStyle/>
        <a:p>
          <a:endParaRPr lang="ru-RU"/>
        </a:p>
      </dgm:t>
    </dgm:pt>
    <dgm:pt modelId="{4574EE81-A070-40E5-8054-BEEBA31FB0C5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703 801,9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  <a:p>
          <a:r>
            <a: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нормативу 75,68%</a:t>
          </a:r>
          <a:endParaRPr lang="ru-RU" sz="1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DA3B10-8801-4379-BD90-8B7912B284D1}" type="parTrans" cxnId="{CBEF7660-EA64-42A3-ABDC-E12C465BB7E7}">
      <dgm:prSet/>
      <dgm:spPr/>
      <dgm:t>
        <a:bodyPr/>
        <a:lstStyle/>
        <a:p>
          <a:endParaRPr lang="ru-RU"/>
        </a:p>
      </dgm:t>
    </dgm:pt>
    <dgm:pt modelId="{E2E17AED-4BCB-4347-8092-86E3A2B499CD}" type="sibTrans" cxnId="{CBEF7660-EA64-42A3-ABDC-E12C465BB7E7}">
      <dgm:prSet/>
      <dgm:spPr/>
      <dgm:t>
        <a:bodyPr/>
        <a:lstStyle/>
        <a:p>
          <a:endParaRPr lang="ru-RU"/>
        </a:p>
      </dgm:t>
    </dgm:pt>
    <dgm:pt modelId="{532552AB-122B-45AE-92F7-02679C707536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330 151,2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  <a:p>
          <a:r>
            <a: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общему нормативу 35,5%</a:t>
          </a:r>
          <a:endParaRPr lang="ru-RU" sz="1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CA2A72-8081-4434-BF6C-8D35E0DAF337}" type="parTrans" cxnId="{6091B0BA-7D34-44EC-BB1E-5783E8E0E3F6}">
      <dgm:prSet/>
      <dgm:spPr/>
      <dgm:t>
        <a:bodyPr/>
        <a:lstStyle/>
        <a:p>
          <a:endParaRPr lang="ru-RU"/>
        </a:p>
      </dgm:t>
    </dgm:pt>
    <dgm:pt modelId="{88722AC9-A850-4583-9E27-F9CD4DC3AD37}" type="sibTrans" cxnId="{6091B0BA-7D34-44EC-BB1E-5783E8E0E3F6}">
      <dgm:prSet/>
      <dgm:spPr/>
      <dgm:t>
        <a:bodyPr/>
        <a:lstStyle/>
        <a:p>
          <a:endParaRPr lang="ru-RU"/>
        </a:p>
      </dgm:t>
    </dgm:pt>
    <dgm:pt modelId="{AD8C7A0B-624F-4161-9B4B-B766E55A0C94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373 650,7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  <a:p>
          <a:r>
            <a: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доп. нормативу 40,18%</a:t>
          </a:r>
          <a:endParaRPr lang="ru-RU" sz="1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D5566B-3EAA-4602-BF7D-DCB3DA80F89E}" type="parTrans" cxnId="{8B076721-C455-4B11-867D-7742EA461FC8}">
      <dgm:prSet/>
      <dgm:spPr/>
      <dgm:t>
        <a:bodyPr/>
        <a:lstStyle/>
        <a:p>
          <a:endParaRPr lang="ru-RU"/>
        </a:p>
      </dgm:t>
    </dgm:pt>
    <dgm:pt modelId="{E21CD585-34D8-4527-B103-33FA37865E1E}" type="sibTrans" cxnId="{8B076721-C455-4B11-867D-7742EA461FC8}">
      <dgm:prSet/>
      <dgm:spPr/>
      <dgm:t>
        <a:bodyPr/>
        <a:lstStyle/>
        <a:p>
          <a:endParaRPr lang="ru-RU"/>
        </a:p>
      </dgm:t>
    </dgm:pt>
    <dgm:pt modelId="{10A5FCFD-9EA2-4428-BDB0-8171CC5D0C5B}" type="pres">
      <dgm:prSet presAssocID="{B41F906B-2180-4934-91DB-BEE0DFA9907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F6E06B-05EA-4491-8645-A374427B01E2}" type="pres">
      <dgm:prSet presAssocID="{0DD31F1C-B299-4754-9C2A-EB0D9AFD47C7}" presName="compNode" presStyleCnt="0"/>
      <dgm:spPr/>
      <dgm:t>
        <a:bodyPr/>
        <a:lstStyle/>
        <a:p>
          <a:endParaRPr lang="ru-RU"/>
        </a:p>
      </dgm:t>
    </dgm:pt>
    <dgm:pt modelId="{5B9907AC-DA98-4C77-9D7D-168829CDC6D2}" type="pres">
      <dgm:prSet presAssocID="{0DD31F1C-B299-4754-9C2A-EB0D9AFD47C7}" presName="aNode" presStyleLbl="bgShp" presStyleIdx="0" presStyleCnt="3" custLinFactNeighborX="-5007" custLinFactNeighborY="-1881"/>
      <dgm:spPr/>
      <dgm:t>
        <a:bodyPr/>
        <a:lstStyle/>
        <a:p>
          <a:endParaRPr lang="ru-RU"/>
        </a:p>
      </dgm:t>
    </dgm:pt>
    <dgm:pt modelId="{4C1A739C-2629-43F6-962A-254ABD6844C3}" type="pres">
      <dgm:prSet presAssocID="{0DD31F1C-B299-4754-9C2A-EB0D9AFD47C7}" presName="textNode" presStyleLbl="bgShp" presStyleIdx="0" presStyleCnt="3"/>
      <dgm:spPr/>
      <dgm:t>
        <a:bodyPr/>
        <a:lstStyle/>
        <a:p>
          <a:endParaRPr lang="ru-RU"/>
        </a:p>
      </dgm:t>
    </dgm:pt>
    <dgm:pt modelId="{4CC264A5-B5AD-4F1F-904E-7780573B0AFA}" type="pres">
      <dgm:prSet presAssocID="{0DD31F1C-B299-4754-9C2A-EB0D9AFD47C7}" presName="compChildNode" presStyleCnt="0"/>
      <dgm:spPr/>
      <dgm:t>
        <a:bodyPr/>
        <a:lstStyle/>
        <a:p>
          <a:endParaRPr lang="ru-RU"/>
        </a:p>
      </dgm:t>
    </dgm:pt>
    <dgm:pt modelId="{634FC379-FCFC-40A2-8B0D-F872EE5E7FF1}" type="pres">
      <dgm:prSet presAssocID="{0DD31F1C-B299-4754-9C2A-EB0D9AFD47C7}" presName="theInnerList" presStyleCnt="0"/>
      <dgm:spPr/>
      <dgm:t>
        <a:bodyPr/>
        <a:lstStyle/>
        <a:p>
          <a:endParaRPr lang="ru-RU"/>
        </a:p>
      </dgm:t>
    </dgm:pt>
    <dgm:pt modelId="{545CE22E-9464-4A70-8556-C2079BC1BF0E}" type="pres">
      <dgm:prSet presAssocID="{A6437EA9-53BD-4EBE-A0AF-1AEF25D6839D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DC59F3-1FF4-4075-A324-088BBBF969AE}" type="pres">
      <dgm:prSet presAssocID="{A6437EA9-53BD-4EBE-A0AF-1AEF25D6839D}" presName="aSpace2" presStyleCnt="0"/>
      <dgm:spPr/>
      <dgm:t>
        <a:bodyPr/>
        <a:lstStyle/>
        <a:p>
          <a:endParaRPr lang="ru-RU"/>
        </a:p>
      </dgm:t>
    </dgm:pt>
    <dgm:pt modelId="{F116BD40-999A-4D62-BD8C-3F46F21B7658}" type="pres">
      <dgm:prSet presAssocID="{EDC366E3-5BC5-4441-AA28-3D6225D91B0B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A2DED0-6DCC-4AE5-9705-B2314DBB878B}" type="pres">
      <dgm:prSet presAssocID="{0DD31F1C-B299-4754-9C2A-EB0D9AFD47C7}" presName="aSpace" presStyleCnt="0"/>
      <dgm:spPr/>
      <dgm:t>
        <a:bodyPr/>
        <a:lstStyle/>
        <a:p>
          <a:endParaRPr lang="ru-RU"/>
        </a:p>
      </dgm:t>
    </dgm:pt>
    <dgm:pt modelId="{17137B6F-2ED7-4B42-AEEE-9EDCCF426A31}" type="pres">
      <dgm:prSet presAssocID="{FD816A11-1D6F-4DEC-B7A8-58431BBAEE8D}" presName="compNode" presStyleCnt="0"/>
      <dgm:spPr/>
      <dgm:t>
        <a:bodyPr/>
        <a:lstStyle/>
        <a:p>
          <a:endParaRPr lang="ru-RU"/>
        </a:p>
      </dgm:t>
    </dgm:pt>
    <dgm:pt modelId="{54237295-6676-4686-908C-5BCE1972ABF1}" type="pres">
      <dgm:prSet presAssocID="{FD816A11-1D6F-4DEC-B7A8-58431BBAEE8D}" presName="aNode" presStyleLbl="bgShp" presStyleIdx="1" presStyleCnt="3"/>
      <dgm:spPr/>
      <dgm:t>
        <a:bodyPr/>
        <a:lstStyle/>
        <a:p>
          <a:endParaRPr lang="ru-RU"/>
        </a:p>
      </dgm:t>
    </dgm:pt>
    <dgm:pt modelId="{09B1DFDC-F591-4C83-9967-742D35543E20}" type="pres">
      <dgm:prSet presAssocID="{FD816A11-1D6F-4DEC-B7A8-58431BBAEE8D}" presName="textNode" presStyleLbl="bgShp" presStyleIdx="1" presStyleCnt="3"/>
      <dgm:spPr/>
      <dgm:t>
        <a:bodyPr/>
        <a:lstStyle/>
        <a:p>
          <a:endParaRPr lang="ru-RU"/>
        </a:p>
      </dgm:t>
    </dgm:pt>
    <dgm:pt modelId="{9E01A5E8-0AE3-46E9-8ABE-AF54B53E13EE}" type="pres">
      <dgm:prSet presAssocID="{FD816A11-1D6F-4DEC-B7A8-58431BBAEE8D}" presName="compChildNode" presStyleCnt="0"/>
      <dgm:spPr/>
      <dgm:t>
        <a:bodyPr/>
        <a:lstStyle/>
        <a:p>
          <a:endParaRPr lang="ru-RU"/>
        </a:p>
      </dgm:t>
    </dgm:pt>
    <dgm:pt modelId="{7673AFBA-5EC0-4853-AB5C-5F06A5CBF8F8}" type="pres">
      <dgm:prSet presAssocID="{FD816A11-1D6F-4DEC-B7A8-58431BBAEE8D}" presName="theInnerList" presStyleCnt="0"/>
      <dgm:spPr/>
      <dgm:t>
        <a:bodyPr/>
        <a:lstStyle/>
        <a:p>
          <a:endParaRPr lang="ru-RU"/>
        </a:p>
      </dgm:t>
    </dgm:pt>
    <dgm:pt modelId="{3F7E4A8E-AE2E-4BE8-9A01-077FBEB6C8DD}" type="pres">
      <dgm:prSet presAssocID="{82C016AA-59F5-491F-8509-1B00581C0B07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2FC4B-33AA-4705-A197-B244322C102E}" type="pres">
      <dgm:prSet presAssocID="{82C016AA-59F5-491F-8509-1B00581C0B07}" presName="aSpace2" presStyleCnt="0"/>
      <dgm:spPr/>
      <dgm:t>
        <a:bodyPr/>
        <a:lstStyle/>
        <a:p>
          <a:endParaRPr lang="ru-RU"/>
        </a:p>
      </dgm:t>
    </dgm:pt>
    <dgm:pt modelId="{592960D9-580B-4CFA-B00E-BB25C250086A}" type="pres">
      <dgm:prSet presAssocID="{61E2593A-80DA-4383-80EA-D162618E256B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055BC-9557-4C1B-ACE6-29C04CEA03C6}" type="pres">
      <dgm:prSet presAssocID="{FD816A11-1D6F-4DEC-B7A8-58431BBAEE8D}" presName="aSpace" presStyleCnt="0"/>
      <dgm:spPr/>
      <dgm:t>
        <a:bodyPr/>
        <a:lstStyle/>
        <a:p>
          <a:endParaRPr lang="ru-RU"/>
        </a:p>
      </dgm:t>
    </dgm:pt>
    <dgm:pt modelId="{F48010D7-37AF-446F-83C0-39D2EC7149E2}" type="pres">
      <dgm:prSet presAssocID="{4574EE81-A070-40E5-8054-BEEBA31FB0C5}" presName="compNode" presStyleCnt="0"/>
      <dgm:spPr/>
      <dgm:t>
        <a:bodyPr/>
        <a:lstStyle/>
        <a:p>
          <a:endParaRPr lang="ru-RU"/>
        </a:p>
      </dgm:t>
    </dgm:pt>
    <dgm:pt modelId="{67500791-FBE1-4B39-B29B-968BCB65F551}" type="pres">
      <dgm:prSet presAssocID="{4574EE81-A070-40E5-8054-BEEBA31FB0C5}" presName="aNode" presStyleLbl="bgShp" presStyleIdx="2" presStyleCnt="3" custLinFactX="4488" custLinFactNeighborX="100000" custLinFactNeighborY="-4224"/>
      <dgm:spPr/>
      <dgm:t>
        <a:bodyPr/>
        <a:lstStyle/>
        <a:p>
          <a:endParaRPr lang="ru-RU"/>
        </a:p>
      </dgm:t>
    </dgm:pt>
    <dgm:pt modelId="{BA4357E3-825A-4B66-A58A-A5A47319AA6B}" type="pres">
      <dgm:prSet presAssocID="{4574EE81-A070-40E5-8054-BEEBA31FB0C5}" presName="textNode" presStyleLbl="bgShp" presStyleIdx="2" presStyleCnt="3"/>
      <dgm:spPr/>
      <dgm:t>
        <a:bodyPr/>
        <a:lstStyle/>
        <a:p>
          <a:endParaRPr lang="ru-RU"/>
        </a:p>
      </dgm:t>
    </dgm:pt>
    <dgm:pt modelId="{FED9F71F-A19C-41B8-9C08-85FCED46128D}" type="pres">
      <dgm:prSet presAssocID="{4574EE81-A070-40E5-8054-BEEBA31FB0C5}" presName="compChildNode" presStyleCnt="0"/>
      <dgm:spPr/>
      <dgm:t>
        <a:bodyPr/>
        <a:lstStyle/>
        <a:p>
          <a:endParaRPr lang="ru-RU"/>
        </a:p>
      </dgm:t>
    </dgm:pt>
    <dgm:pt modelId="{7B63D5F0-6210-4D8F-8DD8-C54A4828825A}" type="pres">
      <dgm:prSet presAssocID="{4574EE81-A070-40E5-8054-BEEBA31FB0C5}" presName="theInnerList" presStyleCnt="0"/>
      <dgm:spPr/>
      <dgm:t>
        <a:bodyPr/>
        <a:lstStyle/>
        <a:p>
          <a:endParaRPr lang="ru-RU"/>
        </a:p>
      </dgm:t>
    </dgm:pt>
    <dgm:pt modelId="{AF011572-8BDD-49BB-B319-AB35530A4FE7}" type="pres">
      <dgm:prSet presAssocID="{532552AB-122B-45AE-92F7-02679C707536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101C8A-8D4A-45D6-A17A-747075CC5C31}" type="pres">
      <dgm:prSet presAssocID="{532552AB-122B-45AE-92F7-02679C707536}" presName="aSpace2" presStyleCnt="0"/>
      <dgm:spPr/>
      <dgm:t>
        <a:bodyPr/>
        <a:lstStyle/>
        <a:p>
          <a:endParaRPr lang="ru-RU"/>
        </a:p>
      </dgm:t>
    </dgm:pt>
    <dgm:pt modelId="{2D67BB7F-FE30-4072-A5F6-BDC0E7D7305C}" type="pres">
      <dgm:prSet presAssocID="{AD8C7A0B-624F-4161-9B4B-B766E55A0C94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66C673-1C38-4A22-A32E-688D0AD93616}" type="presOf" srcId="{EDC366E3-5BC5-4441-AA28-3D6225D91B0B}" destId="{F116BD40-999A-4D62-BD8C-3F46F21B7658}" srcOrd="0" destOrd="0" presId="urn:microsoft.com/office/officeart/2005/8/layout/lProcess2"/>
    <dgm:cxn modelId="{2E8C0C13-C7B1-49A7-A995-466E0E6CBAA4}" srcId="{B41F906B-2180-4934-91DB-BEE0DFA99076}" destId="{FD816A11-1D6F-4DEC-B7A8-58431BBAEE8D}" srcOrd="1" destOrd="0" parTransId="{7A4B9887-6553-40FD-B956-19812684E981}" sibTransId="{518CA8D9-B232-4972-B3DD-1A02D800A655}"/>
    <dgm:cxn modelId="{95956C72-079F-4F54-BF86-6C1DDFBAEF33}" srcId="{0DD31F1C-B299-4754-9C2A-EB0D9AFD47C7}" destId="{A6437EA9-53BD-4EBE-A0AF-1AEF25D6839D}" srcOrd="0" destOrd="0" parTransId="{8F38DD3D-D208-47FE-9502-2D0CD9E3A74F}" sibTransId="{19BCB306-A15B-434E-A344-51BFDC8318D0}"/>
    <dgm:cxn modelId="{C35B7007-3F85-4820-9B36-B0218431C19A}" srcId="{B41F906B-2180-4934-91DB-BEE0DFA99076}" destId="{0DD31F1C-B299-4754-9C2A-EB0D9AFD47C7}" srcOrd="0" destOrd="0" parTransId="{5971C184-A303-48BA-9585-5B2F1353584B}" sibTransId="{6F5027FC-638A-4AE5-9B5D-806E670420E5}"/>
    <dgm:cxn modelId="{6ED915ED-CA40-4A5B-BD8A-CDF4FF349F28}" type="presOf" srcId="{82C016AA-59F5-491F-8509-1B00581C0B07}" destId="{3F7E4A8E-AE2E-4BE8-9A01-077FBEB6C8DD}" srcOrd="0" destOrd="0" presId="urn:microsoft.com/office/officeart/2005/8/layout/lProcess2"/>
    <dgm:cxn modelId="{355C7934-60DC-4941-AAB9-EC83E154FDA8}" type="presOf" srcId="{4574EE81-A070-40E5-8054-BEEBA31FB0C5}" destId="{BA4357E3-825A-4B66-A58A-A5A47319AA6B}" srcOrd="1" destOrd="0" presId="urn:microsoft.com/office/officeart/2005/8/layout/lProcess2"/>
    <dgm:cxn modelId="{77D8537D-DDCB-49CD-A332-23E2A84B3A74}" type="presOf" srcId="{AD8C7A0B-624F-4161-9B4B-B766E55A0C94}" destId="{2D67BB7F-FE30-4072-A5F6-BDC0E7D7305C}" srcOrd="0" destOrd="0" presId="urn:microsoft.com/office/officeart/2005/8/layout/lProcess2"/>
    <dgm:cxn modelId="{EADD2A68-EF8C-49FC-88A8-E5EEA2712F50}" srcId="{FD816A11-1D6F-4DEC-B7A8-58431BBAEE8D}" destId="{61E2593A-80DA-4383-80EA-D162618E256B}" srcOrd="1" destOrd="0" parTransId="{E8F9058C-C1E1-420E-A69A-62A97E8D71C9}" sibTransId="{6B3596F6-C0FB-4966-AB96-55F83EAC356C}"/>
    <dgm:cxn modelId="{38ABBB56-F9DD-424E-A9EE-2CA386BFE0D1}" type="presOf" srcId="{4574EE81-A070-40E5-8054-BEEBA31FB0C5}" destId="{67500791-FBE1-4B39-B29B-968BCB65F551}" srcOrd="0" destOrd="0" presId="urn:microsoft.com/office/officeart/2005/8/layout/lProcess2"/>
    <dgm:cxn modelId="{7F42C26C-498A-41C5-8262-C6E6931779E9}" type="presOf" srcId="{A6437EA9-53BD-4EBE-A0AF-1AEF25D6839D}" destId="{545CE22E-9464-4A70-8556-C2079BC1BF0E}" srcOrd="0" destOrd="0" presId="urn:microsoft.com/office/officeart/2005/8/layout/lProcess2"/>
    <dgm:cxn modelId="{0D84440C-F6BA-4953-8589-84795D17DC84}" type="presOf" srcId="{B41F906B-2180-4934-91DB-BEE0DFA99076}" destId="{10A5FCFD-9EA2-4428-BDB0-8171CC5D0C5B}" srcOrd="0" destOrd="0" presId="urn:microsoft.com/office/officeart/2005/8/layout/lProcess2"/>
    <dgm:cxn modelId="{7F5EDCBC-89DB-4276-914B-D66CFA5E544E}" srcId="{0DD31F1C-B299-4754-9C2A-EB0D9AFD47C7}" destId="{EDC366E3-5BC5-4441-AA28-3D6225D91B0B}" srcOrd="1" destOrd="0" parTransId="{CA0E11AA-7877-4A40-9791-F5B562B5F938}" sibTransId="{CB34462C-5D59-4B8E-AA7B-0FF1B0E3EEFD}"/>
    <dgm:cxn modelId="{8B076721-C455-4B11-867D-7742EA461FC8}" srcId="{4574EE81-A070-40E5-8054-BEEBA31FB0C5}" destId="{AD8C7A0B-624F-4161-9B4B-B766E55A0C94}" srcOrd="1" destOrd="0" parTransId="{A4D5566B-3EAA-4602-BF7D-DCB3DA80F89E}" sibTransId="{E21CD585-34D8-4527-B103-33FA37865E1E}"/>
    <dgm:cxn modelId="{2ED01ABA-8F84-4861-A486-EA6927130AD1}" type="presOf" srcId="{532552AB-122B-45AE-92F7-02679C707536}" destId="{AF011572-8BDD-49BB-B319-AB35530A4FE7}" srcOrd="0" destOrd="0" presId="urn:microsoft.com/office/officeart/2005/8/layout/lProcess2"/>
    <dgm:cxn modelId="{CBEF7660-EA64-42A3-ABDC-E12C465BB7E7}" srcId="{B41F906B-2180-4934-91DB-BEE0DFA99076}" destId="{4574EE81-A070-40E5-8054-BEEBA31FB0C5}" srcOrd="2" destOrd="0" parTransId="{A8DA3B10-8801-4379-BD90-8B7912B284D1}" sibTransId="{E2E17AED-4BCB-4347-8092-86E3A2B499CD}"/>
    <dgm:cxn modelId="{2B0D8996-1B17-421E-83B5-83ED50B544B9}" type="presOf" srcId="{61E2593A-80DA-4383-80EA-D162618E256B}" destId="{592960D9-580B-4CFA-B00E-BB25C250086A}" srcOrd="0" destOrd="0" presId="urn:microsoft.com/office/officeart/2005/8/layout/lProcess2"/>
    <dgm:cxn modelId="{6091B0BA-7D34-44EC-BB1E-5783E8E0E3F6}" srcId="{4574EE81-A070-40E5-8054-BEEBA31FB0C5}" destId="{532552AB-122B-45AE-92F7-02679C707536}" srcOrd="0" destOrd="0" parTransId="{49CA2A72-8081-4434-BF6C-8D35E0DAF337}" sibTransId="{88722AC9-A850-4583-9E27-F9CD4DC3AD37}"/>
    <dgm:cxn modelId="{2B433887-671E-4DEC-8773-F3F1222126FA}" srcId="{FD816A11-1D6F-4DEC-B7A8-58431BBAEE8D}" destId="{82C016AA-59F5-491F-8509-1B00581C0B07}" srcOrd="0" destOrd="0" parTransId="{4B3759FF-7473-4D09-84BF-E910CD82F4BD}" sibTransId="{6714A69B-EE1A-487C-9E8F-2FE561C3EF88}"/>
    <dgm:cxn modelId="{57CE575F-1CD4-4050-BA3E-10561D148298}" type="presOf" srcId="{0DD31F1C-B299-4754-9C2A-EB0D9AFD47C7}" destId="{5B9907AC-DA98-4C77-9D7D-168829CDC6D2}" srcOrd="0" destOrd="0" presId="urn:microsoft.com/office/officeart/2005/8/layout/lProcess2"/>
    <dgm:cxn modelId="{F1C5F827-8384-4E86-B6CE-08EB593E8F67}" type="presOf" srcId="{FD816A11-1D6F-4DEC-B7A8-58431BBAEE8D}" destId="{09B1DFDC-F591-4C83-9967-742D35543E20}" srcOrd="1" destOrd="0" presId="urn:microsoft.com/office/officeart/2005/8/layout/lProcess2"/>
    <dgm:cxn modelId="{E09C6202-0693-4505-8FFF-562CC8AE23DF}" type="presOf" srcId="{0DD31F1C-B299-4754-9C2A-EB0D9AFD47C7}" destId="{4C1A739C-2629-43F6-962A-254ABD6844C3}" srcOrd="1" destOrd="0" presId="urn:microsoft.com/office/officeart/2005/8/layout/lProcess2"/>
    <dgm:cxn modelId="{8DC8BCAF-4FA2-4B1D-ABDA-4BAED39C9C0D}" type="presOf" srcId="{FD816A11-1D6F-4DEC-B7A8-58431BBAEE8D}" destId="{54237295-6676-4686-908C-5BCE1972ABF1}" srcOrd="0" destOrd="0" presId="urn:microsoft.com/office/officeart/2005/8/layout/lProcess2"/>
    <dgm:cxn modelId="{44B15A21-688C-414A-9C44-9CEFB07C61D3}" type="presParOf" srcId="{10A5FCFD-9EA2-4428-BDB0-8171CC5D0C5B}" destId="{20F6E06B-05EA-4491-8645-A374427B01E2}" srcOrd="0" destOrd="0" presId="urn:microsoft.com/office/officeart/2005/8/layout/lProcess2"/>
    <dgm:cxn modelId="{1658F9B5-08BF-452D-8986-074B8E4E5A78}" type="presParOf" srcId="{20F6E06B-05EA-4491-8645-A374427B01E2}" destId="{5B9907AC-DA98-4C77-9D7D-168829CDC6D2}" srcOrd="0" destOrd="0" presId="urn:microsoft.com/office/officeart/2005/8/layout/lProcess2"/>
    <dgm:cxn modelId="{7690BDDD-3559-4DC3-AC66-C1C2D64AEED0}" type="presParOf" srcId="{20F6E06B-05EA-4491-8645-A374427B01E2}" destId="{4C1A739C-2629-43F6-962A-254ABD6844C3}" srcOrd="1" destOrd="0" presId="urn:microsoft.com/office/officeart/2005/8/layout/lProcess2"/>
    <dgm:cxn modelId="{D3C08495-86EF-4379-8AD6-41463CD2BCF9}" type="presParOf" srcId="{20F6E06B-05EA-4491-8645-A374427B01E2}" destId="{4CC264A5-B5AD-4F1F-904E-7780573B0AFA}" srcOrd="2" destOrd="0" presId="urn:microsoft.com/office/officeart/2005/8/layout/lProcess2"/>
    <dgm:cxn modelId="{C0314C95-D415-40A1-B217-56900CC33C89}" type="presParOf" srcId="{4CC264A5-B5AD-4F1F-904E-7780573B0AFA}" destId="{634FC379-FCFC-40A2-8B0D-F872EE5E7FF1}" srcOrd="0" destOrd="0" presId="urn:microsoft.com/office/officeart/2005/8/layout/lProcess2"/>
    <dgm:cxn modelId="{E6AD83F0-35B1-4DB0-ADE6-541F278C4198}" type="presParOf" srcId="{634FC379-FCFC-40A2-8B0D-F872EE5E7FF1}" destId="{545CE22E-9464-4A70-8556-C2079BC1BF0E}" srcOrd="0" destOrd="0" presId="urn:microsoft.com/office/officeart/2005/8/layout/lProcess2"/>
    <dgm:cxn modelId="{C8F215A0-CE53-4FA2-9B12-F4C6DF5BA73F}" type="presParOf" srcId="{634FC379-FCFC-40A2-8B0D-F872EE5E7FF1}" destId="{DBDC59F3-1FF4-4075-A324-088BBBF969AE}" srcOrd="1" destOrd="0" presId="urn:microsoft.com/office/officeart/2005/8/layout/lProcess2"/>
    <dgm:cxn modelId="{E237F0F9-19F0-4EE9-8572-23B035A60E16}" type="presParOf" srcId="{634FC379-FCFC-40A2-8B0D-F872EE5E7FF1}" destId="{F116BD40-999A-4D62-BD8C-3F46F21B7658}" srcOrd="2" destOrd="0" presId="urn:microsoft.com/office/officeart/2005/8/layout/lProcess2"/>
    <dgm:cxn modelId="{435DE8B7-A938-4033-8D84-FE99174B1F38}" type="presParOf" srcId="{10A5FCFD-9EA2-4428-BDB0-8171CC5D0C5B}" destId="{9CA2DED0-6DCC-4AE5-9705-B2314DBB878B}" srcOrd="1" destOrd="0" presId="urn:microsoft.com/office/officeart/2005/8/layout/lProcess2"/>
    <dgm:cxn modelId="{3D8167C0-E4C9-48E8-A5CD-3FE3A94E4242}" type="presParOf" srcId="{10A5FCFD-9EA2-4428-BDB0-8171CC5D0C5B}" destId="{17137B6F-2ED7-4B42-AEEE-9EDCCF426A31}" srcOrd="2" destOrd="0" presId="urn:microsoft.com/office/officeart/2005/8/layout/lProcess2"/>
    <dgm:cxn modelId="{62069E59-CA39-4543-BA82-96B451B195FE}" type="presParOf" srcId="{17137B6F-2ED7-4B42-AEEE-9EDCCF426A31}" destId="{54237295-6676-4686-908C-5BCE1972ABF1}" srcOrd="0" destOrd="0" presId="urn:microsoft.com/office/officeart/2005/8/layout/lProcess2"/>
    <dgm:cxn modelId="{330ACA56-8E24-4080-A8A1-9E736DE949F9}" type="presParOf" srcId="{17137B6F-2ED7-4B42-AEEE-9EDCCF426A31}" destId="{09B1DFDC-F591-4C83-9967-742D35543E20}" srcOrd="1" destOrd="0" presId="urn:microsoft.com/office/officeart/2005/8/layout/lProcess2"/>
    <dgm:cxn modelId="{B17B0AD5-C380-4769-AC97-D77ED0F1F926}" type="presParOf" srcId="{17137B6F-2ED7-4B42-AEEE-9EDCCF426A31}" destId="{9E01A5E8-0AE3-46E9-8ABE-AF54B53E13EE}" srcOrd="2" destOrd="0" presId="urn:microsoft.com/office/officeart/2005/8/layout/lProcess2"/>
    <dgm:cxn modelId="{814318FF-6AC4-4C73-AB51-954F52D560FC}" type="presParOf" srcId="{9E01A5E8-0AE3-46E9-8ABE-AF54B53E13EE}" destId="{7673AFBA-5EC0-4853-AB5C-5F06A5CBF8F8}" srcOrd="0" destOrd="0" presId="urn:microsoft.com/office/officeart/2005/8/layout/lProcess2"/>
    <dgm:cxn modelId="{603A5DD2-65DA-4901-998F-DF4F24B27F05}" type="presParOf" srcId="{7673AFBA-5EC0-4853-AB5C-5F06A5CBF8F8}" destId="{3F7E4A8E-AE2E-4BE8-9A01-077FBEB6C8DD}" srcOrd="0" destOrd="0" presId="urn:microsoft.com/office/officeart/2005/8/layout/lProcess2"/>
    <dgm:cxn modelId="{B872F597-8A3C-4361-9548-7DBD9B4C04F8}" type="presParOf" srcId="{7673AFBA-5EC0-4853-AB5C-5F06A5CBF8F8}" destId="{3222FC4B-33AA-4705-A197-B244322C102E}" srcOrd="1" destOrd="0" presId="urn:microsoft.com/office/officeart/2005/8/layout/lProcess2"/>
    <dgm:cxn modelId="{E018D813-F2EB-4F6A-AABA-77284B5C56FA}" type="presParOf" srcId="{7673AFBA-5EC0-4853-AB5C-5F06A5CBF8F8}" destId="{592960D9-580B-4CFA-B00E-BB25C250086A}" srcOrd="2" destOrd="0" presId="urn:microsoft.com/office/officeart/2005/8/layout/lProcess2"/>
    <dgm:cxn modelId="{01C3211F-733E-42CA-9C15-3EAC6B90E6F5}" type="presParOf" srcId="{10A5FCFD-9EA2-4428-BDB0-8171CC5D0C5B}" destId="{67A055BC-9557-4C1B-ACE6-29C04CEA03C6}" srcOrd="3" destOrd="0" presId="urn:microsoft.com/office/officeart/2005/8/layout/lProcess2"/>
    <dgm:cxn modelId="{1593A88D-0FE7-40F0-91E3-EC6470863D1F}" type="presParOf" srcId="{10A5FCFD-9EA2-4428-BDB0-8171CC5D0C5B}" destId="{F48010D7-37AF-446F-83C0-39D2EC7149E2}" srcOrd="4" destOrd="0" presId="urn:microsoft.com/office/officeart/2005/8/layout/lProcess2"/>
    <dgm:cxn modelId="{40A237F0-5F69-4F35-B105-DF030A0B33AC}" type="presParOf" srcId="{F48010D7-37AF-446F-83C0-39D2EC7149E2}" destId="{67500791-FBE1-4B39-B29B-968BCB65F551}" srcOrd="0" destOrd="0" presId="urn:microsoft.com/office/officeart/2005/8/layout/lProcess2"/>
    <dgm:cxn modelId="{3E9F1262-84C5-4B2D-BF61-87466FFAA84A}" type="presParOf" srcId="{F48010D7-37AF-446F-83C0-39D2EC7149E2}" destId="{BA4357E3-825A-4B66-A58A-A5A47319AA6B}" srcOrd="1" destOrd="0" presId="urn:microsoft.com/office/officeart/2005/8/layout/lProcess2"/>
    <dgm:cxn modelId="{3C1C1482-C765-4DBB-AEF4-1902A18A39CD}" type="presParOf" srcId="{F48010D7-37AF-446F-83C0-39D2EC7149E2}" destId="{FED9F71F-A19C-41B8-9C08-85FCED46128D}" srcOrd="2" destOrd="0" presId="urn:microsoft.com/office/officeart/2005/8/layout/lProcess2"/>
    <dgm:cxn modelId="{F2582E90-B109-4D3F-AE8A-0B3837A83D75}" type="presParOf" srcId="{FED9F71F-A19C-41B8-9C08-85FCED46128D}" destId="{7B63D5F0-6210-4D8F-8DD8-C54A4828825A}" srcOrd="0" destOrd="0" presId="urn:microsoft.com/office/officeart/2005/8/layout/lProcess2"/>
    <dgm:cxn modelId="{734FD0D9-8470-492F-AE5B-5AAEC4C48D2F}" type="presParOf" srcId="{7B63D5F0-6210-4D8F-8DD8-C54A4828825A}" destId="{AF011572-8BDD-49BB-B319-AB35530A4FE7}" srcOrd="0" destOrd="0" presId="urn:microsoft.com/office/officeart/2005/8/layout/lProcess2"/>
    <dgm:cxn modelId="{0D0D6555-D8F1-4EA9-AEDD-C4C8AE5908DF}" type="presParOf" srcId="{7B63D5F0-6210-4D8F-8DD8-C54A4828825A}" destId="{61101C8A-8D4A-45D6-A17A-747075CC5C31}" srcOrd="1" destOrd="0" presId="urn:microsoft.com/office/officeart/2005/8/layout/lProcess2"/>
    <dgm:cxn modelId="{098927A0-CBDE-4221-B7AF-6DCEE58051CD}" type="presParOf" srcId="{7B63D5F0-6210-4D8F-8DD8-C54A4828825A}" destId="{2D67BB7F-FE30-4072-A5F6-BDC0E7D7305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2E48CEB-9BD8-4762-A57F-9C7760AB1095}" type="doc">
      <dgm:prSet loTypeId="urn:microsoft.com/office/officeart/2005/8/layout/hierarchy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E0B071-C44E-425C-B87B-3CC84ED7A266}">
      <dgm:prSet phldrT="[Текст]" custT="1"/>
      <dgm:spPr/>
      <dgm:t>
        <a:bodyPr/>
        <a:lstStyle/>
        <a:p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НДФЛ </a:t>
          </a:r>
        </a:p>
        <a:p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+дотация на ВБО</a:t>
          </a:r>
          <a:endParaRPr lang="ru-RU" sz="1500" b="1" dirty="0">
            <a:latin typeface="Times New Roman" pitchFamily="18" charset="0"/>
            <a:cs typeface="Times New Roman" pitchFamily="18" charset="0"/>
          </a:endParaRPr>
        </a:p>
      </dgm:t>
    </dgm:pt>
    <dgm:pt modelId="{94D85D00-D3F4-4BA3-BA80-7446BADB60EC}" type="parTrans" cxnId="{B4CFF542-D0D3-4E28-8A85-8B934AD308A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93BBCCE-1B90-40C9-9135-DF28DAB7A939}" type="sibTrans" cxnId="{B4CFF542-D0D3-4E28-8A85-8B934AD308A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85DFD4C-BBF9-4AD2-B9AC-76897A15583C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2022 год (факт)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714 036,6 тыс. руб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0AD9606B-3118-4E26-BCC7-7841F41376D1}" type="parTrans" cxnId="{DEF2A973-07FC-4116-A79B-76B8FBCE9C5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23C4FEA-D4CD-4E90-9BD2-B3F9807197A6}" type="sibTrans" cxnId="{DEF2A973-07FC-4116-A79B-76B8FBCE9C5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829E5CE-F3E6-4723-B4D6-CA9359B35E21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2023 год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(план на 01.10.23)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751 760,3 тыс. руб.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105,3%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FF8E69A-4CFC-41FD-B093-9C64B6C42255}" type="parTrans" cxnId="{6B37218E-059B-482E-AED1-F2CA271FD24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B94D47A-11A2-48E0-B883-1602101EAA59}" type="sibTrans" cxnId="{6B37218E-059B-482E-AED1-F2CA271FD24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F296DE3-574A-4C32-8AF0-FE36FE173A65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2022 год (факт)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2 607,4 тыс. руб.</a:t>
          </a:r>
        </a:p>
        <a:p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BC46FD2E-533B-42DD-BF33-9DA8E9FADB53}" type="parTrans" cxnId="{44D8AA6D-4903-4978-BB86-DAB54E3D4C7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94C3ECD-9838-4CA9-B6FB-C9929671A3DC}" type="sibTrans" cxnId="{44D8AA6D-4903-4978-BB86-DAB54E3D4C7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2D3F14C-30BB-4088-894B-E1EA1CD947C0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2023 год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(план на 01.10.23)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2 415,0 тыс. руб.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92,6%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63FC7B0-BEB2-4719-8175-D7DC9DF34D51}" type="parTrans" cxnId="{09B8197A-1A15-4785-85E3-87D14A10FCC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FB64911-19AA-4A6C-BAD9-CFF9BF8F63F1}" type="sibTrans" cxnId="{09B8197A-1A15-4785-85E3-87D14A10FCC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A7D05C8-0C4D-4EBE-A410-AA299D14C4D4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2026 год (прогноз)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703 801,9 тыс. руб.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96,91%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90A2B001-68E9-4093-9015-73B18EC73B17}" type="parTrans" cxnId="{D706A6F0-DD02-4E97-862E-02F29C70D6C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89D95D2-ED59-44C9-8636-456C29F91D8F}" type="sibTrans" cxnId="{D706A6F0-DD02-4E97-862E-02F29C70D6C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6954C61-565A-4D4E-AB45-B7959B487F2D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2026 год (прогноз)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2 123,0 тыс. руб.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100,0%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9A019245-493E-4E69-9466-85F0C9212B6C}" type="parTrans" cxnId="{47C9996E-C763-417F-931F-EA8D5ADB79F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15BF678-A594-4174-A4CB-1BB77F89CB85}" type="sibTrans" cxnId="{47C9996E-C763-417F-931F-EA8D5ADB79F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8505634-AB9A-4D57-B03F-965F2E688AE3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2024 год (прогноз)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742 306,2 тыс. руб.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98,75%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1C72008-C68F-4797-B538-B4ED2A47863B}" type="parTrans" cxnId="{D5BC772D-1964-449F-AA48-D74CC90599C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B791585-6F0D-4FA9-B371-BA7215C41D5A}" type="sibTrans" cxnId="{D5BC772D-1964-449F-AA48-D74CC90599C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E9A428D-9ED3-4DE1-8E8E-3E7641727C0A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2025 год (прогноз)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726 308,4 тыс. руб.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97,85%</a:t>
          </a:r>
        </a:p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92F1AFA-A387-4C06-AEE3-CE4ADBC0C40E}" type="parTrans" cxnId="{5E584667-9B15-41B6-8471-B731E120241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8B3921A-BE94-445F-B4F9-A070B7E1A7A0}" type="sibTrans" cxnId="{5E584667-9B15-41B6-8471-B731E120241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149673A-4F98-413F-A05E-1AA9D96C0D59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2024 год (прогноз)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2 123,0 тыс. руб.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87,9%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2EB1112-04C3-4B78-99F2-FA2D38778345}" type="parTrans" cxnId="{82CCF732-5508-4181-8FF1-2D73FDF8F8B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5B63FC7-79A6-4D38-B582-7E553861C834}" type="sibTrans" cxnId="{82CCF732-5508-4181-8FF1-2D73FDF8F8B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1199A3C-4583-4FFE-A89E-403869C132C2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2025 год (прогноз)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2 123,0 тыс. руб.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100,0%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BEBA612-EFB4-41C6-BB57-2189236CB68C}" type="parTrans" cxnId="{BA9C74D9-AB73-4652-9073-81AD80AA8A3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25617DD-CC20-4CA9-A1D3-222F55F55069}" type="sibTrans" cxnId="{BA9C74D9-AB73-4652-9073-81AD80AA8A3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7F1A925-CBEB-4B5F-A171-F4EA7981053C}">
      <dgm:prSet phldrT="[Текст]" custT="1"/>
      <dgm:spPr/>
      <dgm:t>
        <a:bodyPr/>
        <a:lstStyle/>
        <a:p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Государственная пошлина</a:t>
          </a:r>
          <a:endParaRPr lang="ru-RU" sz="1500" b="1" dirty="0">
            <a:latin typeface="Times New Roman" pitchFamily="18" charset="0"/>
            <a:cs typeface="Times New Roman" pitchFamily="18" charset="0"/>
          </a:endParaRPr>
        </a:p>
      </dgm:t>
    </dgm:pt>
    <dgm:pt modelId="{0C1D9353-8722-4863-AE24-32808B583F45}" type="parTrans" cxnId="{9BCD1104-EC27-4A17-BAA7-976CEE4520C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6021C06-AAFD-4525-8D61-E7D8F1D9D00E}" type="sibTrans" cxnId="{9BCD1104-EC27-4A17-BAA7-976CEE4520C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B7B1F87-AFEF-42E1-BE91-FF0375AA62F2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Налоги на имущество 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47C21704-268C-4A0E-B5AC-97984FA411D0}" type="parTrans" cxnId="{4EF28506-2184-4679-A28B-243AF4232DD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B1E4B3B-18D7-4AB3-A944-2541065533C2}" type="sibTrans" cxnId="{4EF28506-2184-4679-A28B-243AF4232DD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D2D7E8A-894A-4079-9DF5-7F4637BFC22C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2026 год (прогноз)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26 335,0 тыс. руб.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100,8%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0668F3EE-44D6-43A8-8D8A-162E3CB70710}" type="parTrans" cxnId="{78B93EAF-7AAE-49F3-9584-09885AAC9DE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FE82411-6E25-49E2-8DBF-FECF13692FDF}" type="sibTrans" cxnId="{78B93EAF-7AAE-49F3-9584-09885AAC9DE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C105A92-8118-4188-8AEA-AEBDC776C811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2022 год (факт)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23 082,0 тыс. руб.</a:t>
          </a:r>
        </a:p>
        <a:p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504F0D7-A84B-4289-AEA3-71DF10DB46E0}" type="parTrans" cxnId="{3CB307BA-58E0-4D28-8A47-7516DAE9FCE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0934E72-476F-4FFF-A1BB-E4F402F015F3}" type="sibTrans" cxnId="{3CB307BA-58E0-4D28-8A47-7516DAE9FCE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2FDE70C-7B2F-48AC-B7A2-022CFDD2E175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2023 год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(план на 01.10.23)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 23 235,9 тыс. руб.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100,7%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B7CA1E8B-A857-4524-95F9-275B433E78BE}" type="parTrans" cxnId="{0B2105F5-5B32-4DB1-BE45-B7EAE2CC4BD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CE71ED8-797D-4FC0-B5C5-B9552A4F3CE1}" type="sibTrans" cxnId="{0B2105F5-5B32-4DB1-BE45-B7EAE2CC4BD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81B6BC1-C23D-4AD2-AA82-49D620D149F4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2024 год (прогноз)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25 855,0 тыс. руб.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111,3%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E3F3862D-33E8-4BC0-8359-933ECBBE0916}" type="parTrans" cxnId="{626D5417-C0D9-489A-A00C-052FEDB1311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9461BC2-3CAC-45A6-A2CD-B4E91063C56A}" type="sibTrans" cxnId="{626D5417-C0D9-489A-A00C-052FEDB1311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2068A61-FA1A-4010-8496-EDDA14171042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2025 год (прогноз)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26 125,0 тыс. руб.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101,1%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FA59FF0A-EE76-47AB-B3E6-D7E108AC7ABA}" type="parTrans" cxnId="{D6382A60-6BD9-4B14-87E7-356BBB33ED2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D20ACAC-A31C-4687-8A4B-62D7BC7C400B}" type="sibTrans" cxnId="{D6382A60-6BD9-4B14-87E7-356BBB33ED2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005C669-1D1A-49A2-B45F-F31336C5F810}">
      <dgm:prSet phldrT="[Текст]" custT="1"/>
      <dgm:spPr/>
      <dgm:t>
        <a:bodyPr/>
        <a:lstStyle/>
        <a:p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УСН, </a:t>
          </a:r>
        </a:p>
        <a:p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Патент</a:t>
          </a:r>
          <a:endParaRPr lang="ru-RU" sz="1300" b="1" dirty="0">
            <a:latin typeface="Times New Roman" pitchFamily="18" charset="0"/>
            <a:cs typeface="Times New Roman" pitchFamily="18" charset="0"/>
          </a:endParaRPr>
        </a:p>
      </dgm:t>
    </dgm:pt>
    <dgm:pt modelId="{847FD8B0-3381-4E9E-B521-99434B801146}" type="parTrans" cxnId="{70039ACA-6442-4881-B920-7323C95251E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F9993A6-5BE7-4275-BCC2-86428C881A34}" type="sibTrans" cxnId="{70039ACA-6442-4881-B920-7323C95251E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CCD87E1-79EC-4C36-8CAA-315F88A96FB4}">
      <dgm:prSet phldrT="[Текст]" custT="1"/>
      <dgm:spPr/>
      <dgm:t>
        <a:bodyPr/>
        <a:lstStyle/>
        <a:p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Акцизы</a:t>
          </a:r>
          <a:endParaRPr lang="ru-RU" sz="1500" b="1" dirty="0">
            <a:latin typeface="Times New Roman" pitchFamily="18" charset="0"/>
            <a:cs typeface="Times New Roman" pitchFamily="18" charset="0"/>
          </a:endParaRPr>
        </a:p>
      </dgm:t>
    </dgm:pt>
    <dgm:pt modelId="{1AD642A0-E114-4E2A-A3AD-0A027B60F46E}" type="parTrans" cxnId="{D0719422-D26A-471F-85A7-65D28ECFA4B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5EEF3C8-2B3A-4548-B47F-A4201852D0B1}" type="sibTrans" cxnId="{D0719422-D26A-471F-85A7-65D28ECFA4B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15C91F3-F02B-447A-AEB9-4C47E7F76329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2022 год (факт)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7 429,7 тыс. руб.</a:t>
          </a:r>
        </a:p>
        <a:p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36983FA-B3F5-469B-8D03-D678177F3A60}" type="parTrans" cxnId="{53DC3118-7F23-4D76-B046-4F52ADD0483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CF2F1EF-3026-4428-B2EE-933BB484BDAA}" type="sibTrans" cxnId="{53DC3118-7F23-4D76-B046-4F52ADD0483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559FCC9-27FA-4ABF-B5B6-2E294273C429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2023 год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(план на 01.10.23)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6 874,1тыс. руб.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92,5%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894360F2-6A5E-470B-A00D-CF0B3841DA26}" type="parTrans" cxnId="{760750C8-DD48-42FD-9D4F-72DEB2259E5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1AF9869-B08A-483D-B33F-510F2FB267BB}" type="sibTrans" cxnId="{760750C8-DD48-42FD-9D4F-72DEB2259E5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9636843-AE85-48B7-84DC-7F623E690EC1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2024 год (прогноз)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7 755,2 тыс. руб.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112,8%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576DFB5-4BD3-46F6-915B-6F8CC5B21B46}" type="parTrans" cxnId="{339F4119-23E2-4A78-91AB-4B732F97495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85FD8C4-BA4B-4647-A97A-CC388016AE42}" type="sibTrans" cxnId="{339F4119-23E2-4A78-91AB-4B732F97495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C93746D-0D12-4485-ABD4-27F2DE6E0C3B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2025 год (прогноз)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8 128,3 тыс. руб.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104,8%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FA386107-6D99-4B56-81E0-F62AE1905BA8}" type="parTrans" cxnId="{1129F998-F17C-4EC4-AFE2-E97FBACA95A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F129951-3858-451B-97E0-48ACB4773347}" type="sibTrans" cxnId="{1129F998-F17C-4EC4-AFE2-E97FBACA95A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1F1232E-C288-492E-8324-44949989EDCA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2026 год (прогноз)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10 962,0 тыс. руб.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134,9%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627BA6DF-27D0-47A8-AABA-E923F7828B8A}" type="parTrans" cxnId="{0CEFE16C-FB42-4DB5-8537-E1A3239D5C7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125CDA6-2AB4-4494-84C9-07931388D79A}" type="sibTrans" cxnId="{0CEFE16C-FB42-4DB5-8537-E1A3239D5C7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C9DA1D1-1858-4A4B-9164-A0E95D5CE621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2022 год (факт)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37 463,4 тыс. руб.</a:t>
          </a:r>
        </a:p>
        <a:p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880063A2-3636-4B49-89F0-2DACCA2B8484}" type="parTrans" cxnId="{C56AC8B2-59DC-4713-A8BC-F5917BE18C6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A1737B2-CFE0-47EC-90E8-0F46828ABFF1}" type="sibTrans" cxnId="{C56AC8B2-59DC-4713-A8BC-F5917BE18C6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41FD7DB-C701-4287-B652-8FB77715808C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2023 год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(план на 01.10.23)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38 861,0 тыс. руб.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103,7%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3E59BE23-324F-4FD0-9858-FFE5490726A8}" type="parTrans" cxnId="{E28DD116-F2F6-4DD6-984E-81022E33FC3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E5E1770-A25C-4614-8A9C-6EFEE64045D9}" type="sibTrans" cxnId="{E28DD116-F2F6-4DD6-984E-81022E33FC3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5AE3E60-952A-47F1-8699-AEC6A9852830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2024 год (прогноз)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38 002,0 тыс. руб.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97,8%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80284BF-5AAD-490F-A614-67B36D7D9DAD}" type="parTrans" cxnId="{DBF500CA-1CCF-4F79-9A52-BF7456D2B44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E8E8B57-0B3C-442B-B717-FA8E64E42931}" type="sibTrans" cxnId="{DBF500CA-1CCF-4F79-9A52-BF7456D2B44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22E74CB-5291-47D1-B4DA-BF450F84B838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2025 год (прогноз)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38 523,0 тыс. руб.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101,4%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0955F4BF-C245-48A6-ABD9-17721FDFE798}" type="parTrans" cxnId="{A2DEDBB1-0BE4-4402-B032-400A6C9588B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1EA66F6-FB0B-46A3-80BE-17844FEC7D5A}" type="sibTrans" cxnId="{A2DEDBB1-0BE4-4402-B032-400A6C9588B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ABD2110-0CAE-40AE-B6C4-CB23538A995A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2026 год (прогноз)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39 065,0 тыс. руб.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101,4%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B2DAD127-1B1C-4A2B-9D65-E7552A662364}" type="parTrans" cxnId="{AEE7493F-1E17-45EB-A64D-B475C41632F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5B2266B-FC46-47D1-AD4E-6B2966F464FA}" type="sibTrans" cxnId="{AEE7493F-1E17-45EB-A64D-B475C41632F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68B0D24-6F87-482B-A82D-83EBCEF40F75}" type="pres">
      <dgm:prSet presAssocID="{F2E48CEB-9BD8-4762-A57F-9C7760AB109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ECAB884-8012-4098-8C78-ED25CF626E53}" type="pres">
      <dgm:prSet presAssocID="{45E0B071-C44E-425C-B87B-3CC84ED7A266}" presName="root" presStyleCnt="0"/>
      <dgm:spPr/>
      <dgm:t>
        <a:bodyPr/>
        <a:lstStyle/>
        <a:p>
          <a:endParaRPr lang="ru-RU"/>
        </a:p>
      </dgm:t>
    </dgm:pt>
    <dgm:pt modelId="{0C47B367-AAA0-4E78-9ACD-49B9936A9A7C}" type="pres">
      <dgm:prSet presAssocID="{45E0B071-C44E-425C-B87B-3CC84ED7A266}" presName="rootComposite" presStyleCnt="0"/>
      <dgm:spPr/>
      <dgm:t>
        <a:bodyPr/>
        <a:lstStyle/>
        <a:p>
          <a:endParaRPr lang="ru-RU"/>
        </a:p>
      </dgm:t>
    </dgm:pt>
    <dgm:pt modelId="{9E7C1755-53CE-4811-ACCE-898627F97789}" type="pres">
      <dgm:prSet presAssocID="{45E0B071-C44E-425C-B87B-3CC84ED7A266}" presName="rootText" presStyleLbl="node1" presStyleIdx="0" presStyleCnt="5"/>
      <dgm:spPr/>
      <dgm:t>
        <a:bodyPr/>
        <a:lstStyle/>
        <a:p>
          <a:endParaRPr lang="ru-RU"/>
        </a:p>
      </dgm:t>
    </dgm:pt>
    <dgm:pt modelId="{9A542CA8-2554-437C-B260-A2CBC752B98E}" type="pres">
      <dgm:prSet presAssocID="{45E0B071-C44E-425C-B87B-3CC84ED7A266}" presName="rootConnector" presStyleLbl="node1" presStyleIdx="0" presStyleCnt="5"/>
      <dgm:spPr/>
      <dgm:t>
        <a:bodyPr/>
        <a:lstStyle/>
        <a:p>
          <a:endParaRPr lang="ru-RU"/>
        </a:p>
      </dgm:t>
    </dgm:pt>
    <dgm:pt modelId="{309C289F-FB4F-4F2E-8684-1E3246B6444E}" type="pres">
      <dgm:prSet presAssocID="{45E0B071-C44E-425C-B87B-3CC84ED7A266}" presName="childShape" presStyleCnt="0"/>
      <dgm:spPr/>
      <dgm:t>
        <a:bodyPr/>
        <a:lstStyle/>
        <a:p>
          <a:endParaRPr lang="ru-RU"/>
        </a:p>
      </dgm:t>
    </dgm:pt>
    <dgm:pt modelId="{04A40041-15BA-47EA-B4A5-449A3E5D7781}" type="pres">
      <dgm:prSet presAssocID="{0AD9606B-3118-4E26-BCC7-7841F41376D1}" presName="Name13" presStyleLbl="parChTrans1D2" presStyleIdx="0" presStyleCnt="25"/>
      <dgm:spPr/>
      <dgm:t>
        <a:bodyPr/>
        <a:lstStyle/>
        <a:p>
          <a:endParaRPr lang="ru-RU"/>
        </a:p>
      </dgm:t>
    </dgm:pt>
    <dgm:pt modelId="{95320DA7-79F6-424B-BB82-E052AF969CDF}" type="pres">
      <dgm:prSet presAssocID="{A85DFD4C-BBF9-4AD2-B9AC-76897A15583C}" presName="childText" presStyleLbl="bgAcc1" presStyleIdx="0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F084D9-D922-4CB8-9D88-0602A9876423}" type="pres">
      <dgm:prSet presAssocID="{DFF8E69A-4CFC-41FD-B093-9C64B6C42255}" presName="Name13" presStyleLbl="parChTrans1D2" presStyleIdx="1" presStyleCnt="25"/>
      <dgm:spPr/>
      <dgm:t>
        <a:bodyPr/>
        <a:lstStyle/>
        <a:p>
          <a:endParaRPr lang="ru-RU"/>
        </a:p>
      </dgm:t>
    </dgm:pt>
    <dgm:pt modelId="{1A65B8BC-F08C-422C-8A0E-B05D0B15FE11}" type="pres">
      <dgm:prSet presAssocID="{B829E5CE-F3E6-4723-B4D6-CA9359B35E21}" presName="childText" presStyleLbl="bgAcc1" presStyleIdx="1" presStyleCnt="25" custScaleX="101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2140F-6C07-4EF6-8CF8-5CE7A2644351}" type="pres">
      <dgm:prSet presAssocID="{71C72008-C68F-4797-B538-B4ED2A47863B}" presName="Name13" presStyleLbl="parChTrans1D2" presStyleIdx="2" presStyleCnt="25"/>
      <dgm:spPr/>
      <dgm:t>
        <a:bodyPr/>
        <a:lstStyle/>
        <a:p>
          <a:endParaRPr lang="ru-RU"/>
        </a:p>
      </dgm:t>
    </dgm:pt>
    <dgm:pt modelId="{36A88C23-6901-460E-A3FB-64BA2FB9E88D}" type="pres">
      <dgm:prSet presAssocID="{A8505634-AB9A-4D57-B03F-965F2E688AE3}" presName="childText" presStyleLbl="bgAcc1" presStyleIdx="2" presStyleCnt="25" custScaleX="100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0A87A-71A0-4AA8-953F-0CD5D1B1B1BB}" type="pres">
      <dgm:prSet presAssocID="{B92F1AFA-A387-4C06-AEE3-CE4ADBC0C40E}" presName="Name13" presStyleLbl="parChTrans1D2" presStyleIdx="3" presStyleCnt="25"/>
      <dgm:spPr/>
      <dgm:t>
        <a:bodyPr/>
        <a:lstStyle/>
        <a:p>
          <a:endParaRPr lang="ru-RU"/>
        </a:p>
      </dgm:t>
    </dgm:pt>
    <dgm:pt modelId="{103713C7-BEFC-49D4-ACD5-5BE8D2F7239A}" type="pres">
      <dgm:prSet presAssocID="{CE9A428D-9ED3-4DE1-8E8E-3E7641727C0A}" presName="childText" presStyleLbl="bgAcc1" presStyleIdx="3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F8DC4B-2CCD-42EE-B826-44FAA62DACFF}" type="pres">
      <dgm:prSet presAssocID="{90A2B001-68E9-4093-9015-73B18EC73B17}" presName="Name13" presStyleLbl="parChTrans1D2" presStyleIdx="4" presStyleCnt="25"/>
      <dgm:spPr/>
      <dgm:t>
        <a:bodyPr/>
        <a:lstStyle/>
        <a:p>
          <a:endParaRPr lang="ru-RU"/>
        </a:p>
      </dgm:t>
    </dgm:pt>
    <dgm:pt modelId="{C837D67B-45DC-49A9-9857-4F00F7D5E383}" type="pres">
      <dgm:prSet presAssocID="{FA7D05C8-0C4D-4EBE-A410-AA299D14C4D4}" presName="childText" presStyleLbl="bgAcc1" presStyleIdx="4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010CD-BBAB-4E3A-9552-8DC0489142ED}" type="pres">
      <dgm:prSet presAssocID="{9CCD87E1-79EC-4C36-8CAA-315F88A96FB4}" presName="root" presStyleCnt="0"/>
      <dgm:spPr/>
      <dgm:t>
        <a:bodyPr/>
        <a:lstStyle/>
        <a:p>
          <a:endParaRPr lang="ru-RU"/>
        </a:p>
      </dgm:t>
    </dgm:pt>
    <dgm:pt modelId="{48A92E7F-4C2C-49E6-91CC-6A2FC952F668}" type="pres">
      <dgm:prSet presAssocID="{9CCD87E1-79EC-4C36-8CAA-315F88A96FB4}" presName="rootComposite" presStyleCnt="0"/>
      <dgm:spPr/>
      <dgm:t>
        <a:bodyPr/>
        <a:lstStyle/>
        <a:p>
          <a:endParaRPr lang="ru-RU"/>
        </a:p>
      </dgm:t>
    </dgm:pt>
    <dgm:pt modelId="{BD7DA21A-8B02-4DE1-8237-F278F743281F}" type="pres">
      <dgm:prSet presAssocID="{9CCD87E1-79EC-4C36-8CAA-315F88A96FB4}" presName="rootText" presStyleLbl="node1" presStyleIdx="1" presStyleCnt="5"/>
      <dgm:spPr/>
      <dgm:t>
        <a:bodyPr/>
        <a:lstStyle/>
        <a:p>
          <a:endParaRPr lang="ru-RU"/>
        </a:p>
      </dgm:t>
    </dgm:pt>
    <dgm:pt modelId="{1F79094D-90B4-4C0A-97F6-425D8F5C3CB7}" type="pres">
      <dgm:prSet presAssocID="{9CCD87E1-79EC-4C36-8CAA-315F88A96FB4}" presName="rootConnector" presStyleLbl="node1" presStyleIdx="1" presStyleCnt="5"/>
      <dgm:spPr/>
      <dgm:t>
        <a:bodyPr/>
        <a:lstStyle/>
        <a:p>
          <a:endParaRPr lang="ru-RU"/>
        </a:p>
      </dgm:t>
    </dgm:pt>
    <dgm:pt modelId="{E4831746-912A-403A-A377-901F6456B98C}" type="pres">
      <dgm:prSet presAssocID="{9CCD87E1-79EC-4C36-8CAA-315F88A96FB4}" presName="childShape" presStyleCnt="0"/>
      <dgm:spPr/>
      <dgm:t>
        <a:bodyPr/>
        <a:lstStyle/>
        <a:p>
          <a:endParaRPr lang="ru-RU"/>
        </a:p>
      </dgm:t>
    </dgm:pt>
    <dgm:pt modelId="{7AC0E5F1-D303-4D23-809C-61A77A802063}" type="pres">
      <dgm:prSet presAssocID="{136983FA-B3F5-469B-8D03-D678177F3A60}" presName="Name13" presStyleLbl="parChTrans1D2" presStyleIdx="5" presStyleCnt="25"/>
      <dgm:spPr/>
      <dgm:t>
        <a:bodyPr/>
        <a:lstStyle/>
        <a:p>
          <a:endParaRPr lang="ru-RU"/>
        </a:p>
      </dgm:t>
    </dgm:pt>
    <dgm:pt modelId="{FB091C17-E545-4781-AB57-AB5287EC2B34}" type="pres">
      <dgm:prSet presAssocID="{115C91F3-F02B-447A-AEB9-4C47E7F76329}" presName="childText" presStyleLbl="bgAcc1" presStyleIdx="5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4534B-AF03-49F7-A139-626C60E6314C}" type="pres">
      <dgm:prSet presAssocID="{894360F2-6A5E-470B-A00D-CF0B3841DA26}" presName="Name13" presStyleLbl="parChTrans1D2" presStyleIdx="6" presStyleCnt="25"/>
      <dgm:spPr/>
      <dgm:t>
        <a:bodyPr/>
        <a:lstStyle/>
        <a:p>
          <a:endParaRPr lang="ru-RU"/>
        </a:p>
      </dgm:t>
    </dgm:pt>
    <dgm:pt modelId="{6B262A72-B2A9-42CA-BBB5-7B8CA3E8BF0B}" type="pres">
      <dgm:prSet presAssocID="{4559FCC9-27FA-4ABF-B5B6-2E294273C429}" presName="childText" presStyleLbl="bgAcc1" presStyleIdx="6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B9A73-CC34-4413-9025-AD9BCB8B04F3}" type="pres">
      <dgm:prSet presAssocID="{1576DFB5-4BD3-46F6-915B-6F8CC5B21B46}" presName="Name13" presStyleLbl="parChTrans1D2" presStyleIdx="7" presStyleCnt="25"/>
      <dgm:spPr/>
      <dgm:t>
        <a:bodyPr/>
        <a:lstStyle/>
        <a:p>
          <a:endParaRPr lang="ru-RU"/>
        </a:p>
      </dgm:t>
    </dgm:pt>
    <dgm:pt modelId="{BB09A24E-1749-4B4C-8633-ED775E2CED3F}" type="pres">
      <dgm:prSet presAssocID="{39636843-AE85-48B7-84DC-7F623E690EC1}" presName="childText" presStyleLbl="bgAcc1" presStyleIdx="7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99F5E-7069-45C7-B81C-DA56C7C9E450}" type="pres">
      <dgm:prSet presAssocID="{FA386107-6D99-4B56-81E0-F62AE1905BA8}" presName="Name13" presStyleLbl="parChTrans1D2" presStyleIdx="8" presStyleCnt="25"/>
      <dgm:spPr/>
      <dgm:t>
        <a:bodyPr/>
        <a:lstStyle/>
        <a:p>
          <a:endParaRPr lang="ru-RU"/>
        </a:p>
      </dgm:t>
    </dgm:pt>
    <dgm:pt modelId="{90DDD14A-8A80-40AF-ADB9-AD597A6A2A3D}" type="pres">
      <dgm:prSet presAssocID="{7C93746D-0D12-4485-ABD4-27F2DE6E0C3B}" presName="childText" presStyleLbl="bgAcc1" presStyleIdx="8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C8BB01-8E03-406E-9F6E-7AA4A16317AF}" type="pres">
      <dgm:prSet presAssocID="{627BA6DF-27D0-47A8-AABA-E923F7828B8A}" presName="Name13" presStyleLbl="parChTrans1D2" presStyleIdx="9" presStyleCnt="25"/>
      <dgm:spPr/>
      <dgm:t>
        <a:bodyPr/>
        <a:lstStyle/>
        <a:p>
          <a:endParaRPr lang="ru-RU"/>
        </a:p>
      </dgm:t>
    </dgm:pt>
    <dgm:pt modelId="{390022AB-2A48-45DF-B968-FB93E857C640}" type="pres">
      <dgm:prSet presAssocID="{91F1232E-C288-492E-8324-44949989EDCA}" presName="childText" presStyleLbl="bgAcc1" presStyleIdx="9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CA3AC-F62B-4B96-858D-AB28E3936C25}" type="pres">
      <dgm:prSet presAssocID="{4005C669-1D1A-49A2-B45F-F31336C5F810}" presName="root" presStyleCnt="0"/>
      <dgm:spPr/>
      <dgm:t>
        <a:bodyPr/>
        <a:lstStyle/>
        <a:p>
          <a:endParaRPr lang="ru-RU"/>
        </a:p>
      </dgm:t>
    </dgm:pt>
    <dgm:pt modelId="{1D1A0E8B-459D-4830-ADEB-1E47E5F9AFF7}" type="pres">
      <dgm:prSet presAssocID="{4005C669-1D1A-49A2-B45F-F31336C5F810}" presName="rootComposite" presStyleCnt="0"/>
      <dgm:spPr/>
      <dgm:t>
        <a:bodyPr/>
        <a:lstStyle/>
        <a:p>
          <a:endParaRPr lang="ru-RU"/>
        </a:p>
      </dgm:t>
    </dgm:pt>
    <dgm:pt modelId="{9D8FD467-FF76-41A1-96EC-72DEDC6C34FC}" type="pres">
      <dgm:prSet presAssocID="{4005C669-1D1A-49A2-B45F-F31336C5F810}" presName="rootText" presStyleLbl="node1" presStyleIdx="2" presStyleCnt="5"/>
      <dgm:spPr/>
      <dgm:t>
        <a:bodyPr/>
        <a:lstStyle/>
        <a:p>
          <a:endParaRPr lang="ru-RU"/>
        </a:p>
      </dgm:t>
    </dgm:pt>
    <dgm:pt modelId="{9F9D7765-5DAF-4C1F-A8FF-736810D0372F}" type="pres">
      <dgm:prSet presAssocID="{4005C669-1D1A-49A2-B45F-F31336C5F810}" presName="rootConnector" presStyleLbl="node1" presStyleIdx="2" presStyleCnt="5"/>
      <dgm:spPr/>
      <dgm:t>
        <a:bodyPr/>
        <a:lstStyle/>
        <a:p>
          <a:endParaRPr lang="ru-RU"/>
        </a:p>
      </dgm:t>
    </dgm:pt>
    <dgm:pt modelId="{E338AD19-ABA7-44B8-84EB-59680AAF8B8D}" type="pres">
      <dgm:prSet presAssocID="{4005C669-1D1A-49A2-B45F-F31336C5F810}" presName="childShape" presStyleCnt="0"/>
      <dgm:spPr/>
      <dgm:t>
        <a:bodyPr/>
        <a:lstStyle/>
        <a:p>
          <a:endParaRPr lang="ru-RU"/>
        </a:p>
      </dgm:t>
    </dgm:pt>
    <dgm:pt modelId="{E587977E-471F-4D01-85B0-929A98DE1CB4}" type="pres">
      <dgm:prSet presAssocID="{880063A2-3636-4B49-89F0-2DACCA2B8484}" presName="Name13" presStyleLbl="parChTrans1D2" presStyleIdx="10" presStyleCnt="25"/>
      <dgm:spPr/>
      <dgm:t>
        <a:bodyPr/>
        <a:lstStyle/>
        <a:p>
          <a:endParaRPr lang="ru-RU"/>
        </a:p>
      </dgm:t>
    </dgm:pt>
    <dgm:pt modelId="{C2855878-A18C-4058-8472-7248012BE37F}" type="pres">
      <dgm:prSet presAssocID="{8C9DA1D1-1858-4A4B-9164-A0E95D5CE621}" presName="childText" presStyleLbl="bgAcc1" presStyleIdx="10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3C0998-145C-4B5C-823D-9BE66E7042A9}" type="pres">
      <dgm:prSet presAssocID="{3E59BE23-324F-4FD0-9858-FFE5490726A8}" presName="Name13" presStyleLbl="parChTrans1D2" presStyleIdx="11" presStyleCnt="25"/>
      <dgm:spPr/>
      <dgm:t>
        <a:bodyPr/>
        <a:lstStyle/>
        <a:p>
          <a:endParaRPr lang="ru-RU"/>
        </a:p>
      </dgm:t>
    </dgm:pt>
    <dgm:pt modelId="{5260B68A-A628-4FA0-832B-DB647575A797}" type="pres">
      <dgm:prSet presAssocID="{641FD7DB-C701-4287-B652-8FB77715808C}" presName="childText" presStyleLbl="bgAcc1" presStyleIdx="11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1F951-DFBA-4131-A7C8-E1B6652706C9}" type="pres">
      <dgm:prSet presAssocID="{180284BF-5AAD-490F-A614-67B36D7D9DAD}" presName="Name13" presStyleLbl="parChTrans1D2" presStyleIdx="12" presStyleCnt="25"/>
      <dgm:spPr/>
      <dgm:t>
        <a:bodyPr/>
        <a:lstStyle/>
        <a:p>
          <a:endParaRPr lang="ru-RU"/>
        </a:p>
      </dgm:t>
    </dgm:pt>
    <dgm:pt modelId="{C9D3CDBA-6C8B-4CB8-8F18-0A14CEEF6EBA}" type="pres">
      <dgm:prSet presAssocID="{65AE3E60-952A-47F1-8699-AEC6A9852830}" presName="childText" presStyleLbl="bgAcc1" presStyleIdx="12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1E1D2A-A804-44F3-B9DF-F315A82D8F65}" type="pres">
      <dgm:prSet presAssocID="{0955F4BF-C245-48A6-ABD9-17721FDFE798}" presName="Name13" presStyleLbl="parChTrans1D2" presStyleIdx="13" presStyleCnt="25"/>
      <dgm:spPr/>
      <dgm:t>
        <a:bodyPr/>
        <a:lstStyle/>
        <a:p>
          <a:endParaRPr lang="ru-RU"/>
        </a:p>
      </dgm:t>
    </dgm:pt>
    <dgm:pt modelId="{F99D6BC9-681B-4170-93F2-804D69B25648}" type="pres">
      <dgm:prSet presAssocID="{422E74CB-5291-47D1-B4DA-BF450F84B838}" presName="childText" presStyleLbl="bgAcc1" presStyleIdx="13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021A6B-FD6E-45EB-8047-7B87FF80FD61}" type="pres">
      <dgm:prSet presAssocID="{B2DAD127-1B1C-4A2B-9D65-E7552A662364}" presName="Name13" presStyleLbl="parChTrans1D2" presStyleIdx="14" presStyleCnt="25"/>
      <dgm:spPr/>
      <dgm:t>
        <a:bodyPr/>
        <a:lstStyle/>
        <a:p>
          <a:endParaRPr lang="ru-RU"/>
        </a:p>
      </dgm:t>
    </dgm:pt>
    <dgm:pt modelId="{095ABB1F-3DF3-49B2-AFDB-0B3CBA3D357E}" type="pres">
      <dgm:prSet presAssocID="{0ABD2110-0CAE-40AE-B6C4-CB23538A995A}" presName="childText" presStyleLbl="bgAcc1" presStyleIdx="14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017B2D-33A4-4668-9411-19DC01B3973D}" type="pres">
      <dgm:prSet presAssocID="{EB7B1F87-AFEF-42E1-BE91-FF0375AA62F2}" presName="root" presStyleCnt="0"/>
      <dgm:spPr/>
      <dgm:t>
        <a:bodyPr/>
        <a:lstStyle/>
        <a:p>
          <a:endParaRPr lang="ru-RU"/>
        </a:p>
      </dgm:t>
    </dgm:pt>
    <dgm:pt modelId="{C54BBBB2-509A-4D8F-98B7-7103E563285D}" type="pres">
      <dgm:prSet presAssocID="{EB7B1F87-AFEF-42E1-BE91-FF0375AA62F2}" presName="rootComposite" presStyleCnt="0"/>
      <dgm:spPr/>
      <dgm:t>
        <a:bodyPr/>
        <a:lstStyle/>
        <a:p>
          <a:endParaRPr lang="ru-RU"/>
        </a:p>
      </dgm:t>
    </dgm:pt>
    <dgm:pt modelId="{E910793E-C5DB-4638-A4F2-80070E68CA62}" type="pres">
      <dgm:prSet presAssocID="{EB7B1F87-AFEF-42E1-BE91-FF0375AA62F2}" presName="rootText" presStyleLbl="node1" presStyleIdx="3" presStyleCnt="5"/>
      <dgm:spPr/>
      <dgm:t>
        <a:bodyPr/>
        <a:lstStyle/>
        <a:p>
          <a:endParaRPr lang="ru-RU"/>
        </a:p>
      </dgm:t>
    </dgm:pt>
    <dgm:pt modelId="{CE8F08E6-D5DE-4B5A-9C11-30AA4757C419}" type="pres">
      <dgm:prSet presAssocID="{EB7B1F87-AFEF-42E1-BE91-FF0375AA62F2}" presName="rootConnector" presStyleLbl="node1" presStyleIdx="3" presStyleCnt="5"/>
      <dgm:spPr/>
      <dgm:t>
        <a:bodyPr/>
        <a:lstStyle/>
        <a:p>
          <a:endParaRPr lang="ru-RU"/>
        </a:p>
      </dgm:t>
    </dgm:pt>
    <dgm:pt modelId="{907F6C81-053E-4645-9996-073F85097CC9}" type="pres">
      <dgm:prSet presAssocID="{EB7B1F87-AFEF-42E1-BE91-FF0375AA62F2}" presName="childShape" presStyleCnt="0"/>
      <dgm:spPr/>
      <dgm:t>
        <a:bodyPr/>
        <a:lstStyle/>
        <a:p>
          <a:endParaRPr lang="ru-RU"/>
        </a:p>
      </dgm:t>
    </dgm:pt>
    <dgm:pt modelId="{03D031D4-74F2-44AB-A89A-F37F6489074F}" type="pres">
      <dgm:prSet presAssocID="{7504F0D7-A84B-4289-AEA3-71DF10DB46E0}" presName="Name13" presStyleLbl="parChTrans1D2" presStyleIdx="15" presStyleCnt="25"/>
      <dgm:spPr/>
      <dgm:t>
        <a:bodyPr/>
        <a:lstStyle/>
        <a:p>
          <a:endParaRPr lang="ru-RU"/>
        </a:p>
      </dgm:t>
    </dgm:pt>
    <dgm:pt modelId="{B5D43079-9BD3-4932-8C07-8DC3E3E7B1BF}" type="pres">
      <dgm:prSet presAssocID="{FC105A92-8118-4188-8AEA-AEBDC776C811}" presName="childText" presStyleLbl="bgAcc1" presStyleIdx="15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A62B73-E6BC-4A17-BE50-6A30DD633581}" type="pres">
      <dgm:prSet presAssocID="{B7CA1E8B-A857-4524-95F9-275B433E78BE}" presName="Name13" presStyleLbl="parChTrans1D2" presStyleIdx="16" presStyleCnt="25"/>
      <dgm:spPr/>
      <dgm:t>
        <a:bodyPr/>
        <a:lstStyle/>
        <a:p>
          <a:endParaRPr lang="ru-RU"/>
        </a:p>
      </dgm:t>
    </dgm:pt>
    <dgm:pt modelId="{C7216FA7-4C58-4042-9037-3FC3DFEADD40}" type="pres">
      <dgm:prSet presAssocID="{22FDE70C-7B2F-48AC-B7A2-022CFDD2E175}" presName="childText" presStyleLbl="bgAcc1" presStyleIdx="16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42F4D-2E30-4E27-8F2C-32AB8C699B48}" type="pres">
      <dgm:prSet presAssocID="{E3F3862D-33E8-4BC0-8359-933ECBBE0916}" presName="Name13" presStyleLbl="parChTrans1D2" presStyleIdx="17" presStyleCnt="25"/>
      <dgm:spPr/>
      <dgm:t>
        <a:bodyPr/>
        <a:lstStyle/>
        <a:p>
          <a:endParaRPr lang="ru-RU"/>
        </a:p>
      </dgm:t>
    </dgm:pt>
    <dgm:pt modelId="{B0FAD586-5E46-4081-BC8D-A0E1064B7297}" type="pres">
      <dgm:prSet presAssocID="{F81B6BC1-C23D-4AD2-AA82-49D620D149F4}" presName="childText" presStyleLbl="bgAcc1" presStyleIdx="17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5D8D12-D769-4BF4-9019-C6F973B3983B}" type="pres">
      <dgm:prSet presAssocID="{FA59FF0A-EE76-47AB-B3E6-D7E108AC7ABA}" presName="Name13" presStyleLbl="parChTrans1D2" presStyleIdx="18" presStyleCnt="25"/>
      <dgm:spPr/>
      <dgm:t>
        <a:bodyPr/>
        <a:lstStyle/>
        <a:p>
          <a:endParaRPr lang="ru-RU"/>
        </a:p>
      </dgm:t>
    </dgm:pt>
    <dgm:pt modelId="{F44D6A6B-CC68-40C7-A90D-69F84BED36A1}" type="pres">
      <dgm:prSet presAssocID="{B2068A61-FA1A-4010-8496-EDDA14171042}" presName="childText" presStyleLbl="bgAcc1" presStyleIdx="18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1C2A2-A52B-492E-8710-5B001EB948A5}" type="pres">
      <dgm:prSet presAssocID="{0668F3EE-44D6-43A8-8D8A-162E3CB70710}" presName="Name13" presStyleLbl="parChTrans1D2" presStyleIdx="19" presStyleCnt="25"/>
      <dgm:spPr/>
      <dgm:t>
        <a:bodyPr/>
        <a:lstStyle/>
        <a:p>
          <a:endParaRPr lang="ru-RU"/>
        </a:p>
      </dgm:t>
    </dgm:pt>
    <dgm:pt modelId="{E83DD010-44A7-4736-B29D-6E2B87DA421F}" type="pres">
      <dgm:prSet presAssocID="{5D2D7E8A-894A-4079-9DF5-7F4637BFC22C}" presName="childText" presStyleLbl="bgAcc1" presStyleIdx="19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8F0F1B-05A3-4064-A2DA-846875F7EE8E}" type="pres">
      <dgm:prSet presAssocID="{87F1A925-CBEB-4B5F-A171-F4EA7981053C}" presName="root" presStyleCnt="0"/>
      <dgm:spPr/>
      <dgm:t>
        <a:bodyPr/>
        <a:lstStyle/>
        <a:p>
          <a:endParaRPr lang="ru-RU"/>
        </a:p>
      </dgm:t>
    </dgm:pt>
    <dgm:pt modelId="{CA8AB79F-763F-4770-8587-34438DDF5CE8}" type="pres">
      <dgm:prSet presAssocID="{87F1A925-CBEB-4B5F-A171-F4EA7981053C}" presName="rootComposite" presStyleCnt="0"/>
      <dgm:spPr/>
      <dgm:t>
        <a:bodyPr/>
        <a:lstStyle/>
        <a:p>
          <a:endParaRPr lang="ru-RU"/>
        </a:p>
      </dgm:t>
    </dgm:pt>
    <dgm:pt modelId="{42F940BB-46BC-48E2-AD31-102343C9B634}" type="pres">
      <dgm:prSet presAssocID="{87F1A925-CBEB-4B5F-A171-F4EA7981053C}" presName="rootText" presStyleLbl="node1" presStyleIdx="4" presStyleCnt="5"/>
      <dgm:spPr/>
      <dgm:t>
        <a:bodyPr/>
        <a:lstStyle/>
        <a:p>
          <a:endParaRPr lang="ru-RU"/>
        </a:p>
      </dgm:t>
    </dgm:pt>
    <dgm:pt modelId="{E673BAEE-B006-4BC2-BB8C-C1E44A659F81}" type="pres">
      <dgm:prSet presAssocID="{87F1A925-CBEB-4B5F-A171-F4EA7981053C}" presName="rootConnector" presStyleLbl="node1" presStyleIdx="4" presStyleCnt="5"/>
      <dgm:spPr/>
      <dgm:t>
        <a:bodyPr/>
        <a:lstStyle/>
        <a:p>
          <a:endParaRPr lang="ru-RU"/>
        </a:p>
      </dgm:t>
    </dgm:pt>
    <dgm:pt modelId="{2CD00DF1-2904-4556-A37C-535AC0C9680D}" type="pres">
      <dgm:prSet presAssocID="{87F1A925-CBEB-4B5F-A171-F4EA7981053C}" presName="childShape" presStyleCnt="0"/>
      <dgm:spPr/>
      <dgm:t>
        <a:bodyPr/>
        <a:lstStyle/>
        <a:p>
          <a:endParaRPr lang="ru-RU"/>
        </a:p>
      </dgm:t>
    </dgm:pt>
    <dgm:pt modelId="{3F7D82CC-1D0B-416F-9149-2AADAB865208}" type="pres">
      <dgm:prSet presAssocID="{BC46FD2E-533B-42DD-BF33-9DA8E9FADB53}" presName="Name13" presStyleLbl="parChTrans1D2" presStyleIdx="20" presStyleCnt="25"/>
      <dgm:spPr/>
      <dgm:t>
        <a:bodyPr/>
        <a:lstStyle/>
        <a:p>
          <a:endParaRPr lang="ru-RU"/>
        </a:p>
      </dgm:t>
    </dgm:pt>
    <dgm:pt modelId="{6AFA97CA-FC83-4428-8291-E947DA07E96D}" type="pres">
      <dgm:prSet presAssocID="{CF296DE3-574A-4C32-8AF0-FE36FE173A65}" presName="childText" presStyleLbl="bgAcc1" presStyleIdx="20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49D86E-4220-43BD-A96F-343DF2157EFA}" type="pres">
      <dgm:prSet presAssocID="{C63FC7B0-BEB2-4719-8175-D7DC9DF34D51}" presName="Name13" presStyleLbl="parChTrans1D2" presStyleIdx="21" presStyleCnt="25"/>
      <dgm:spPr/>
      <dgm:t>
        <a:bodyPr/>
        <a:lstStyle/>
        <a:p>
          <a:endParaRPr lang="ru-RU"/>
        </a:p>
      </dgm:t>
    </dgm:pt>
    <dgm:pt modelId="{06FD89B4-BB2A-4060-AC70-29226BFFC9DC}" type="pres">
      <dgm:prSet presAssocID="{92D3F14C-30BB-4088-894B-E1EA1CD947C0}" presName="childText" presStyleLbl="bgAcc1" presStyleIdx="21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5EA94-CD98-467A-8C99-395E5952D0C2}" type="pres">
      <dgm:prSet presAssocID="{52EB1112-04C3-4B78-99F2-FA2D38778345}" presName="Name13" presStyleLbl="parChTrans1D2" presStyleIdx="22" presStyleCnt="25"/>
      <dgm:spPr/>
      <dgm:t>
        <a:bodyPr/>
        <a:lstStyle/>
        <a:p>
          <a:endParaRPr lang="ru-RU"/>
        </a:p>
      </dgm:t>
    </dgm:pt>
    <dgm:pt modelId="{90B69056-7D06-432F-A103-A12B039B6AF8}" type="pres">
      <dgm:prSet presAssocID="{6149673A-4F98-413F-A05E-1AA9D96C0D59}" presName="childText" presStyleLbl="bgAcc1" presStyleIdx="22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59705-E6A2-46A9-A161-BE52EE74050F}" type="pres">
      <dgm:prSet presAssocID="{DBEBA612-EFB4-41C6-BB57-2189236CB68C}" presName="Name13" presStyleLbl="parChTrans1D2" presStyleIdx="23" presStyleCnt="25"/>
      <dgm:spPr/>
      <dgm:t>
        <a:bodyPr/>
        <a:lstStyle/>
        <a:p>
          <a:endParaRPr lang="ru-RU"/>
        </a:p>
      </dgm:t>
    </dgm:pt>
    <dgm:pt modelId="{3A011CC0-470B-4E51-9C07-65226DA75841}" type="pres">
      <dgm:prSet presAssocID="{11199A3C-4583-4FFE-A89E-403869C132C2}" presName="childText" presStyleLbl="bgAcc1" presStyleIdx="23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2D5BD-08B1-426B-ABB7-9D85C78600A0}" type="pres">
      <dgm:prSet presAssocID="{9A019245-493E-4E69-9466-85F0C9212B6C}" presName="Name13" presStyleLbl="parChTrans1D2" presStyleIdx="24" presStyleCnt="25"/>
      <dgm:spPr/>
      <dgm:t>
        <a:bodyPr/>
        <a:lstStyle/>
        <a:p>
          <a:endParaRPr lang="ru-RU"/>
        </a:p>
      </dgm:t>
    </dgm:pt>
    <dgm:pt modelId="{F7A3A7B1-E868-4412-AE43-CB6C84F2F2F1}" type="pres">
      <dgm:prSet presAssocID="{B6954C61-565A-4D4E-AB45-B7959B487F2D}" presName="childText" presStyleLbl="bgAcc1" presStyleIdx="24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DEDBB1-0BE4-4402-B032-400A6C9588BC}" srcId="{4005C669-1D1A-49A2-B45F-F31336C5F810}" destId="{422E74CB-5291-47D1-B4DA-BF450F84B838}" srcOrd="3" destOrd="0" parTransId="{0955F4BF-C245-48A6-ABD9-17721FDFE798}" sibTransId="{91EA66F6-FB0B-46A3-80BE-17844FEC7D5A}"/>
    <dgm:cxn modelId="{15B10146-4A0F-4468-8687-66E64B034F9F}" type="presOf" srcId="{C63FC7B0-BEB2-4719-8175-D7DC9DF34D51}" destId="{2049D86E-4220-43BD-A96F-343DF2157EFA}" srcOrd="0" destOrd="0" presId="urn:microsoft.com/office/officeart/2005/8/layout/hierarchy3"/>
    <dgm:cxn modelId="{F12E236B-5EDA-4FA4-8A61-2DBE6904243C}" type="presOf" srcId="{EB7B1F87-AFEF-42E1-BE91-FF0375AA62F2}" destId="{E910793E-C5DB-4638-A4F2-80070E68CA62}" srcOrd="0" destOrd="0" presId="urn:microsoft.com/office/officeart/2005/8/layout/hierarchy3"/>
    <dgm:cxn modelId="{E28DD116-F2F6-4DD6-984E-81022E33FC32}" srcId="{4005C669-1D1A-49A2-B45F-F31336C5F810}" destId="{641FD7DB-C701-4287-B652-8FB77715808C}" srcOrd="1" destOrd="0" parTransId="{3E59BE23-324F-4FD0-9858-FFE5490726A8}" sibTransId="{BE5E1770-A25C-4614-8A9C-6EFEE64045D9}"/>
    <dgm:cxn modelId="{12AFF566-E20A-4BF8-878B-B8F4C7365FE3}" type="presOf" srcId="{4005C669-1D1A-49A2-B45F-F31336C5F810}" destId="{9F9D7765-5DAF-4C1F-A8FF-736810D0372F}" srcOrd="1" destOrd="0" presId="urn:microsoft.com/office/officeart/2005/8/layout/hierarchy3"/>
    <dgm:cxn modelId="{C0A875EC-680A-496B-846B-1712611412D5}" type="presOf" srcId="{0668F3EE-44D6-43A8-8D8A-162E3CB70710}" destId="{F051C2A2-A52B-492E-8710-5B001EB948A5}" srcOrd="0" destOrd="0" presId="urn:microsoft.com/office/officeart/2005/8/layout/hierarchy3"/>
    <dgm:cxn modelId="{C56AC8B2-59DC-4713-A8BC-F5917BE18C68}" srcId="{4005C669-1D1A-49A2-B45F-F31336C5F810}" destId="{8C9DA1D1-1858-4A4B-9164-A0E95D5CE621}" srcOrd="0" destOrd="0" parTransId="{880063A2-3636-4B49-89F0-2DACCA2B8484}" sibTransId="{DA1737B2-CFE0-47EC-90E8-0F46828ABFF1}"/>
    <dgm:cxn modelId="{74C4072E-FD23-4324-9CE1-2548634296C3}" type="presOf" srcId="{4559FCC9-27FA-4ABF-B5B6-2E294273C429}" destId="{6B262A72-B2A9-42CA-BBB5-7B8CA3E8BF0B}" srcOrd="0" destOrd="0" presId="urn:microsoft.com/office/officeart/2005/8/layout/hierarchy3"/>
    <dgm:cxn modelId="{826522E1-4201-4B19-97F7-479760497225}" type="presOf" srcId="{DBEBA612-EFB4-41C6-BB57-2189236CB68C}" destId="{5A959705-E6A2-46A9-A161-BE52EE74050F}" srcOrd="0" destOrd="0" presId="urn:microsoft.com/office/officeart/2005/8/layout/hierarchy3"/>
    <dgm:cxn modelId="{9979860B-DFD9-41AD-9D73-66038726BDDC}" type="presOf" srcId="{22FDE70C-7B2F-48AC-B7A2-022CFDD2E175}" destId="{C7216FA7-4C58-4042-9037-3FC3DFEADD40}" srcOrd="0" destOrd="0" presId="urn:microsoft.com/office/officeart/2005/8/layout/hierarchy3"/>
    <dgm:cxn modelId="{5A09075F-2453-457B-B78C-6B7B38B49FF0}" type="presOf" srcId="{B92F1AFA-A387-4C06-AEE3-CE4ADBC0C40E}" destId="{61A0A87A-71A0-4AA8-953F-0CD5D1B1B1BB}" srcOrd="0" destOrd="0" presId="urn:microsoft.com/office/officeart/2005/8/layout/hierarchy3"/>
    <dgm:cxn modelId="{ABBD9A45-ED32-42D6-995E-9FBB4D4C1632}" type="presOf" srcId="{8C9DA1D1-1858-4A4B-9164-A0E95D5CE621}" destId="{C2855878-A18C-4058-8472-7248012BE37F}" srcOrd="0" destOrd="0" presId="urn:microsoft.com/office/officeart/2005/8/layout/hierarchy3"/>
    <dgm:cxn modelId="{3CB307BA-58E0-4D28-8A47-7516DAE9FCEA}" srcId="{EB7B1F87-AFEF-42E1-BE91-FF0375AA62F2}" destId="{FC105A92-8118-4188-8AEA-AEBDC776C811}" srcOrd="0" destOrd="0" parTransId="{7504F0D7-A84B-4289-AEA3-71DF10DB46E0}" sibTransId="{E0934E72-476F-4FFF-A1BB-E4F402F015F3}"/>
    <dgm:cxn modelId="{DEF2A973-07FC-4116-A79B-76B8FBCE9C5A}" srcId="{45E0B071-C44E-425C-B87B-3CC84ED7A266}" destId="{A85DFD4C-BBF9-4AD2-B9AC-76897A15583C}" srcOrd="0" destOrd="0" parTransId="{0AD9606B-3118-4E26-BCC7-7841F41376D1}" sibTransId="{A23C4FEA-D4CD-4E90-9BD2-B3F9807197A6}"/>
    <dgm:cxn modelId="{09B8197A-1A15-4785-85E3-87D14A10FCCC}" srcId="{87F1A925-CBEB-4B5F-A171-F4EA7981053C}" destId="{92D3F14C-30BB-4088-894B-E1EA1CD947C0}" srcOrd="1" destOrd="0" parTransId="{C63FC7B0-BEB2-4719-8175-D7DC9DF34D51}" sibTransId="{BFB64911-19AA-4A6C-BAD9-CFF9BF8F63F1}"/>
    <dgm:cxn modelId="{FB334214-4420-4EEC-8307-E8D89CE38A44}" type="presOf" srcId="{180284BF-5AAD-490F-A614-67B36D7D9DAD}" destId="{24C1F951-DFBA-4131-A7C8-E1B6652706C9}" srcOrd="0" destOrd="0" presId="urn:microsoft.com/office/officeart/2005/8/layout/hierarchy3"/>
    <dgm:cxn modelId="{DF82B2E2-6851-4689-A6F6-A01F57319055}" type="presOf" srcId="{71C72008-C68F-4797-B538-B4ED2A47863B}" destId="{A122140F-6C07-4EF6-8CF8-5CE7A2644351}" srcOrd="0" destOrd="0" presId="urn:microsoft.com/office/officeart/2005/8/layout/hierarchy3"/>
    <dgm:cxn modelId="{F0B3A968-5A4B-48C1-9E87-CA60F758F5D0}" type="presOf" srcId="{9CCD87E1-79EC-4C36-8CAA-315F88A96FB4}" destId="{1F79094D-90B4-4C0A-97F6-425D8F5C3CB7}" srcOrd="1" destOrd="0" presId="urn:microsoft.com/office/officeart/2005/8/layout/hierarchy3"/>
    <dgm:cxn modelId="{98FAA768-2DC3-46C9-9269-BFC61B3928B6}" type="presOf" srcId="{87F1A925-CBEB-4B5F-A171-F4EA7981053C}" destId="{42F940BB-46BC-48E2-AD31-102343C9B634}" srcOrd="0" destOrd="0" presId="urn:microsoft.com/office/officeart/2005/8/layout/hierarchy3"/>
    <dgm:cxn modelId="{FDC20AAC-C9DF-44EE-B8D4-36DBF045388D}" type="presOf" srcId="{CF296DE3-574A-4C32-8AF0-FE36FE173A65}" destId="{6AFA97CA-FC83-4428-8291-E947DA07E96D}" srcOrd="0" destOrd="0" presId="urn:microsoft.com/office/officeart/2005/8/layout/hierarchy3"/>
    <dgm:cxn modelId="{E442AD79-C59A-4652-82AE-1DD6D4439689}" type="presOf" srcId="{65AE3E60-952A-47F1-8699-AEC6A9852830}" destId="{C9D3CDBA-6C8B-4CB8-8F18-0A14CEEF6EBA}" srcOrd="0" destOrd="0" presId="urn:microsoft.com/office/officeart/2005/8/layout/hierarchy3"/>
    <dgm:cxn modelId="{CB9FE32F-2C14-420A-975B-71E5E8E96146}" type="presOf" srcId="{DFF8E69A-4CFC-41FD-B093-9C64B6C42255}" destId="{65F084D9-D922-4CB8-9D88-0602A9876423}" srcOrd="0" destOrd="0" presId="urn:microsoft.com/office/officeart/2005/8/layout/hierarchy3"/>
    <dgm:cxn modelId="{902BFE9E-722C-41E4-90D0-A968F74DDDDE}" type="presOf" srcId="{A85DFD4C-BBF9-4AD2-B9AC-76897A15583C}" destId="{95320DA7-79F6-424B-BB82-E052AF969CDF}" srcOrd="0" destOrd="0" presId="urn:microsoft.com/office/officeart/2005/8/layout/hierarchy3"/>
    <dgm:cxn modelId="{C3B9FE6E-71D3-4DFF-91C2-BB7E70C12E55}" type="presOf" srcId="{9CCD87E1-79EC-4C36-8CAA-315F88A96FB4}" destId="{BD7DA21A-8B02-4DE1-8237-F278F743281F}" srcOrd="0" destOrd="0" presId="urn:microsoft.com/office/officeart/2005/8/layout/hierarchy3"/>
    <dgm:cxn modelId="{DCE0D2A6-83E5-4FA3-BA43-1AC3BB5C720A}" type="presOf" srcId="{894360F2-6A5E-470B-A00D-CF0B3841DA26}" destId="{B2E4534B-AF03-49F7-A139-626C60E6314C}" srcOrd="0" destOrd="0" presId="urn:microsoft.com/office/officeart/2005/8/layout/hierarchy3"/>
    <dgm:cxn modelId="{C2280BA0-35E6-4846-AD44-CE52B2FFFE0A}" type="presOf" srcId="{1576DFB5-4BD3-46F6-915B-6F8CC5B21B46}" destId="{615B9A73-CC34-4413-9025-AD9BCB8B04F3}" srcOrd="0" destOrd="0" presId="urn:microsoft.com/office/officeart/2005/8/layout/hierarchy3"/>
    <dgm:cxn modelId="{9BCD1104-EC27-4A17-BAA7-976CEE4520CD}" srcId="{F2E48CEB-9BD8-4762-A57F-9C7760AB1095}" destId="{87F1A925-CBEB-4B5F-A171-F4EA7981053C}" srcOrd="4" destOrd="0" parTransId="{0C1D9353-8722-4863-AE24-32808B583F45}" sibTransId="{56021C06-AAFD-4525-8D61-E7D8F1D9D00E}"/>
    <dgm:cxn modelId="{33D57186-9579-4C2E-BE24-5F01BD5E9F64}" type="presOf" srcId="{880063A2-3636-4B49-89F0-2DACCA2B8484}" destId="{E587977E-471F-4D01-85B0-929A98DE1CB4}" srcOrd="0" destOrd="0" presId="urn:microsoft.com/office/officeart/2005/8/layout/hierarchy3"/>
    <dgm:cxn modelId="{1B66ED02-E1D3-4488-A9A7-82DC174506EA}" type="presOf" srcId="{641FD7DB-C701-4287-B652-8FB77715808C}" destId="{5260B68A-A628-4FA0-832B-DB647575A797}" srcOrd="0" destOrd="0" presId="urn:microsoft.com/office/officeart/2005/8/layout/hierarchy3"/>
    <dgm:cxn modelId="{BA9C74D9-AB73-4652-9073-81AD80AA8A38}" srcId="{87F1A925-CBEB-4B5F-A171-F4EA7981053C}" destId="{11199A3C-4583-4FFE-A89E-403869C132C2}" srcOrd="3" destOrd="0" parTransId="{DBEBA612-EFB4-41C6-BB57-2189236CB68C}" sibTransId="{525617DD-CC20-4CA9-A1D3-222F55F55069}"/>
    <dgm:cxn modelId="{1129F998-F17C-4EC4-AFE2-E97FBACA95A1}" srcId="{9CCD87E1-79EC-4C36-8CAA-315F88A96FB4}" destId="{7C93746D-0D12-4485-ABD4-27F2DE6E0C3B}" srcOrd="3" destOrd="0" parTransId="{FA386107-6D99-4B56-81E0-F62AE1905BA8}" sibTransId="{1F129951-3858-451B-97E0-48ACB4773347}"/>
    <dgm:cxn modelId="{F5C9F289-0E84-4CBC-A578-F4B772324DB6}" type="presOf" srcId="{90A2B001-68E9-4093-9015-73B18EC73B17}" destId="{EDF8DC4B-2CCD-42EE-B826-44FAA62DACFF}" srcOrd="0" destOrd="0" presId="urn:microsoft.com/office/officeart/2005/8/layout/hierarchy3"/>
    <dgm:cxn modelId="{53DC3118-7F23-4D76-B046-4F52ADD04833}" srcId="{9CCD87E1-79EC-4C36-8CAA-315F88A96FB4}" destId="{115C91F3-F02B-447A-AEB9-4C47E7F76329}" srcOrd="0" destOrd="0" parTransId="{136983FA-B3F5-469B-8D03-D678177F3A60}" sibTransId="{BCF2F1EF-3026-4428-B2EE-933BB484BDAA}"/>
    <dgm:cxn modelId="{D5BC772D-1964-449F-AA48-D74CC90599C4}" srcId="{45E0B071-C44E-425C-B87B-3CC84ED7A266}" destId="{A8505634-AB9A-4D57-B03F-965F2E688AE3}" srcOrd="2" destOrd="0" parTransId="{71C72008-C68F-4797-B538-B4ED2A47863B}" sibTransId="{6B791585-6F0D-4FA9-B371-BA7215C41D5A}"/>
    <dgm:cxn modelId="{AC9C1C2C-9E02-4A5F-B1C2-A88B2FE8351C}" type="presOf" srcId="{FC105A92-8118-4188-8AEA-AEBDC776C811}" destId="{B5D43079-9BD3-4932-8C07-8DC3E3E7B1BF}" srcOrd="0" destOrd="0" presId="urn:microsoft.com/office/officeart/2005/8/layout/hierarchy3"/>
    <dgm:cxn modelId="{4EF28506-2184-4679-A28B-243AF4232DD4}" srcId="{F2E48CEB-9BD8-4762-A57F-9C7760AB1095}" destId="{EB7B1F87-AFEF-42E1-BE91-FF0375AA62F2}" srcOrd="3" destOrd="0" parTransId="{47C21704-268C-4A0E-B5AC-97984FA411D0}" sibTransId="{BB1E4B3B-18D7-4AB3-A944-2541065533C2}"/>
    <dgm:cxn modelId="{4EDBBA72-1A5F-4EA3-809C-F038E7F83776}" type="presOf" srcId="{0955F4BF-C245-48A6-ABD9-17721FDFE798}" destId="{DA1E1D2A-A804-44F3-B9DF-F315A82D8F65}" srcOrd="0" destOrd="0" presId="urn:microsoft.com/office/officeart/2005/8/layout/hierarchy3"/>
    <dgm:cxn modelId="{54167AF6-88B9-4A78-A397-3B84CCD0E3E5}" type="presOf" srcId="{7C93746D-0D12-4485-ABD4-27F2DE6E0C3B}" destId="{90DDD14A-8A80-40AF-ADB9-AD597A6A2A3D}" srcOrd="0" destOrd="0" presId="urn:microsoft.com/office/officeart/2005/8/layout/hierarchy3"/>
    <dgm:cxn modelId="{FE7250FD-9E87-47DB-9AB3-CB41063D7651}" type="presOf" srcId="{B6954C61-565A-4D4E-AB45-B7959B487F2D}" destId="{F7A3A7B1-E868-4412-AE43-CB6C84F2F2F1}" srcOrd="0" destOrd="0" presId="urn:microsoft.com/office/officeart/2005/8/layout/hierarchy3"/>
    <dgm:cxn modelId="{FF057AED-B9DC-421F-AE5E-1254876F0E1E}" type="presOf" srcId="{7504F0D7-A84B-4289-AEA3-71DF10DB46E0}" destId="{03D031D4-74F2-44AB-A89A-F37F6489074F}" srcOrd="0" destOrd="0" presId="urn:microsoft.com/office/officeart/2005/8/layout/hierarchy3"/>
    <dgm:cxn modelId="{01C0F1DB-C429-4D45-9BCD-579429118316}" type="presOf" srcId="{BC46FD2E-533B-42DD-BF33-9DA8E9FADB53}" destId="{3F7D82CC-1D0B-416F-9149-2AADAB865208}" srcOrd="0" destOrd="0" presId="urn:microsoft.com/office/officeart/2005/8/layout/hierarchy3"/>
    <dgm:cxn modelId="{FFD669D3-5B93-4AC0-A0C6-203067A84733}" type="presOf" srcId="{A8505634-AB9A-4D57-B03F-965F2E688AE3}" destId="{36A88C23-6901-460E-A3FB-64BA2FB9E88D}" srcOrd="0" destOrd="0" presId="urn:microsoft.com/office/officeart/2005/8/layout/hierarchy3"/>
    <dgm:cxn modelId="{70039ACA-6442-4881-B920-7323C95251E9}" srcId="{F2E48CEB-9BD8-4762-A57F-9C7760AB1095}" destId="{4005C669-1D1A-49A2-B45F-F31336C5F810}" srcOrd="2" destOrd="0" parTransId="{847FD8B0-3381-4E9E-B521-99434B801146}" sibTransId="{3F9993A6-5BE7-4275-BCC2-86428C881A34}"/>
    <dgm:cxn modelId="{6B37218E-059B-482E-AED1-F2CA271FD246}" srcId="{45E0B071-C44E-425C-B87B-3CC84ED7A266}" destId="{B829E5CE-F3E6-4723-B4D6-CA9359B35E21}" srcOrd="1" destOrd="0" parTransId="{DFF8E69A-4CFC-41FD-B093-9C64B6C42255}" sibTransId="{5B94D47A-11A2-48E0-B883-1602101EAA59}"/>
    <dgm:cxn modelId="{5BEC6EB7-7851-47BB-A5B8-938F0E9F6147}" type="presOf" srcId="{136983FA-B3F5-469B-8D03-D678177F3A60}" destId="{7AC0E5F1-D303-4D23-809C-61A77A802063}" srcOrd="0" destOrd="0" presId="urn:microsoft.com/office/officeart/2005/8/layout/hierarchy3"/>
    <dgm:cxn modelId="{79C7BA9B-57C7-49EC-9CA4-56CBDEC7115E}" type="presOf" srcId="{11199A3C-4583-4FFE-A89E-403869C132C2}" destId="{3A011CC0-470B-4E51-9C07-65226DA75841}" srcOrd="0" destOrd="0" presId="urn:microsoft.com/office/officeart/2005/8/layout/hierarchy3"/>
    <dgm:cxn modelId="{84AC1009-B96B-4F8A-A13B-A0429491156D}" type="presOf" srcId="{F81B6BC1-C23D-4AD2-AA82-49D620D149F4}" destId="{B0FAD586-5E46-4081-BC8D-A0E1064B7297}" srcOrd="0" destOrd="0" presId="urn:microsoft.com/office/officeart/2005/8/layout/hierarchy3"/>
    <dgm:cxn modelId="{F72B5A74-547C-4267-9748-E96D7CAC24C1}" type="presOf" srcId="{F2E48CEB-9BD8-4762-A57F-9C7760AB1095}" destId="{C68B0D24-6F87-482B-A82D-83EBCEF40F75}" srcOrd="0" destOrd="0" presId="urn:microsoft.com/office/officeart/2005/8/layout/hierarchy3"/>
    <dgm:cxn modelId="{2107D22D-546E-41A1-AD78-3DE589BC910E}" type="presOf" srcId="{FA59FF0A-EE76-47AB-B3E6-D7E108AC7ABA}" destId="{ED5D8D12-D769-4BF4-9019-C6F973B3983B}" srcOrd="0" destOrd="0" presId="urn:microsoft.com/office/officeart/2005/8/layout/hierarchy3"/>
    <dgm:cxn modelId="{7EA5CB70-D6D1-4D1A-8679-AC8FA0617C9E}" type="presOf" srcId="{B2068A61-FA1A-4010-8496-EDDA14171042}" destId="{F44D6A6B-CC68-40C7-A90D-69F84BED36A1}" srcOrd="0" destOrd="0" presId="urn:microsoft.com/office/officeart/2005/8/layout/hierarchy3"/>
    <dgm:cxn modelId="{47C9996E-C763-417F-931F-EA8D5ADB79F7}" srcId="{87F1A925-CBEB-4B5F-A171-F4EA7981053C}" destId="{B6954C61-565A-4D4E-AB45-B7959B487F2D}" srcOrd="4" destOrd="0" parTransId="{9A019245-493E-4E69-9466-85F0C9212B6C}" sibTransId="{E15BF678-A594-4174-A4CB-1BB77F89CB85}"/>
    <dgm:cxn modelId="{C182F87F-793B-430F-9DDE-9ADEB8CA063F}" type="presOf" srcId="{FA386107-6D99-4B56-81E0-F62AE1905BA8}" destId="{78C99F5E-7069-45C7-B81C-DA56C7C9E450}" srcOrd="0" destOrd="0" presId="urn:microsoft.com/office/officeart/2005/8/layout/hierarchy3"/>
    <dgm:cxn modelId="{A2352ABD-AA85-4B82-8C9F-BEED741E587C}" type="presOf" srcId="{EB7B1F87-AFEF-42E1-BE91-FF0375AA62F2}" destId="{CE8F08E6-D5DE-4B5A-9C11-30AA4757C419}" srcOrd="1" destOrd="0" presId="urn:microsoft.com/office/officeart/2005/8/layout/hierarchy3"/>
    <dgm:cxn modelId="{D0719422-D26A-471F-85A7-65D28ECFA4BB}" srcId="{F2E48CEB-9BD8-4762-A57F-9C7760AB1095}" destId="{9CCD87E1-79EC-4C36-8CAA-315F88A96FB4}" srcOrd="1" destOrd="0" parTransId="{1AD642A0-E114-4E2A-A3AD-0A027B60F46E}" sibTransId="{E5EEF3C8-2B3A-4548-B47F-A4201852D0B1}"/>
    <dgm:cxn modelId="{22CBF4D9-C1F7-440D-AFD3-68FBABA57618}" type="presOf" srcId="{3E59BE23-324F-4FD0-9858-FFE5490726A8}" destId="{A03C0998-145C-4B5C-823D-9BE66E7042A9}" srcOrd="0" destOrd="0" presId="urn:microsoft.com/office/officeart/2005/8/layout/hierarchy3"/>
    <dgm:cxn modelId="{CC091640-A265-4A7F-9540-B42A2DA4493D}" type="presOf" srcId="{92D3F14C-30BB-4088-894B-E1EA1CD947C0}" destId="{06FD89B4-BB2A-4060-AC70-29226BFFC9DC}" srcOrd="0" destOrd="0" presId="urn:microsoft.com/office/officeart/2005/8/layout/hierarchy3"/>
    <dgm:cxn modelId="{075D76CB-5304-4AC5-856C-EBF8784B8B17}" type="presOf" srcId="{FA7D05C8-0C4D-4EBE-A410-AA299D14C4D4}" destId="{C837D67B-45DC-49A9-9857-4F00F7D5E383}" srcOrd="0" destOrd="0" presId="urn:microsoft.com/office/officeart/2005/8/layout/hierarchy3"/>
    <dgm:cxn modelId="{AD329DB8-E361-4348-AD59-286D6BE82FDF}" type="presOf" srcId="{0ABD2110-0CAE-40AE-B6C4-CB23538A995A}" destId="{095ABB1F-3DF3-49B2-AFDB-0B3CBA3D357E}" srcOrd="0" destOrd="0" presId="urn:microsoft.com/office/officeart/2005/8/layout/hierarchy3"/>
    <dgm:cxn modelId="{B14F413B-15C0-4E1A-A3CD-ECB7B41AFF94}" type="presOf" srcId="{5D2D7E8A-894A-4079-9DF5-7F4637BFC22C}" destId="{E83DD010-44A7-4736-B29D-6E2B87DA421F}" srcOrd="0" destOrd="0" presId="urn:microsoft.com/office/officeart/2005/8/layout/hierarchy3"/>
    <dgm:cxn modelId="{0B2105F5-5B32-4DB1-BE45-B7EAE2CC4BD8}" srcId="{EB7B1F87-AFEF-42E1-BE91-FF0375AA62F2}" destId="{22FDE70C-7B2F-48AC-B7A2-022CFDD2E175}" srcOrd="1" destOrd="0" parTransId="{B7CA1E8B-A857-4524-95F9-275B433E78BE}" sibTransId="{ECE71ED8-797D-4FC0-B5C5-B9552A4F3CE1}"/>
    <dgm:cxn modelId="{AEE7493F-1E17-45EB-A64D-B475C41632F5}" srcId="{4005C669-1D1A-49A2-B45F-F31336C5F810}" destId="{0ABD2110-0CAE-40AE-B6C4-CB23538A995A}" srcOrd="4" destOrd="0" parTransId="{B2DAD127-1B1C-4A2B-9D65-E7552A662364}" sibTransId="{F5B2266B-FC46-47D1-AD4E-6B2966F464FA}"/>
    <dgm:cxn modelId="{78B93EAF-7AAE-49F3-9584-09885AAC9DEA}" srcId="{EB7B1F87-AFEF-42E1-BE91-FF0375AA62F2}" destId="{5D2D7E8A-894A-4079-9DF5-7F4637BFC22C}" srcOrd="4" destOrd="0" parTransId="{0668F3EE-44D6-43A8-8D8A-162E3CB70710}" sibTransId="{0FE82411-6E25-49E2-8DBF-FECF13692FDF}"/>
    <dgm:cxn modelId="{E75B3FA9-41C9-4B42-B214-B546B52039CE}" type="presOf" srcId="{4005C669-1D1A-49A2-B45F-F31336C5F810}" destId="{9D8FD467-FF76-41A1-96EC-72DEDC6C34FC}" srcOrd="0" destOrd="0" presId="urn:microsoft.com/office/officeart/2005/8/layout/hierarchy3"/>
    <dgm:cxn modelId="{64B68BF6-6456-462C-B188-03C0045733ED}" type="presOf" srcId="{91F1232E-C288-492E-8324-44949989EDCA}" destId="{390022AB-2A48-45DF-B968-FB93E857C640}" srcOrd="0" destOrd="0" presId="urn:microsoft.com/office/officeart/2005/8/layout/hierarchy3"/>
    <dgm:cxn modelId="{ABA4BBF4-D4C2-46A9-9C2F-037FE5C0DD0A}" type="presOf" srcId="{115C91F3-F02B-447A-AEB9-4C47E7F76329}" destId="{FB091C17-E545-4781-AB57-AB5287EC2B34}" srcOrd="0" destOrd="0" presId="urn:microsoft.com/office/officeart/2005/8/layout/hierarchy3"/>
    <dgm:cxn modelId="{D706A6F0-DD02-4E97-862E-02F29C70D6CE}" srcId="{45E0B071-C44E-425C-B87B-3CC84ED7A266}" destId="{FA7D05C8-0C4D-4EBE-A410-AA299D14C4D4}" srcOrd="4" destOrd="0" parTransId="{90A2B001-68E9-4093-9015-73B18EC73B17}" sibTransId="{C89D95D2-ED59-44C9-8636-456C29F91D8F}"/>
    <dgm:cxn modelId="{05303146-CF07-4092-AE00-59BD24170722}" type="presOf" srcId="{B2DAD127-1B1C-4A2B-9D65-E7552A662364}" destId="{3A021A6B-FD6E-45EB-8047-7B87FF80FD61}" srcOrd="0" destOrd="0" presId="urn:microsoft.com/office/officeart/2005/8/layout/hierarchy3"/>
    <dgm:cxn modelId="{DBF500CA-1CCF-4F79-9A52-BF7456D2B44D}" srcId="{4005C669-1D1A-49A2-B45F-F31336C5F810}" destId="{65AE3E60-952A-47F1-8699-AEC6A9852830}" srcOrd="2" destOrd="0" parTransId="{180284BF-5AAD-490F-A614-67B36D7D9DAD}" sibTransId="{3E8E8B57-0B3C-442B-B717-FA8E64E42931}"/>
    <dgm:cxn modelId="{0CEFE16C-FB42-4DB5-8537-E1A3239D5C7B}" srcId="{9CCD87E1-79EC-4C36-8CAA-315F88A96FB4}" destId="{91F1232E-C288-492E-8324-44949989EDCA}" srcOrd="4" destOrd="0" parTransId="{627BA6DF-27D0-47A8-AABA-E923F7828B8A}" sibTransId="{1125CDA6-2AB4-4494-84C9-07931388D79A}"/>
    <dgm:cxn modelId="{D6382A60-6BD9-4B14-87E7-356BBB33ED29}" srcId="{EB7B1F87-AFEF-42E1-BE91-FF0375AA62F2}" destId="{B2068A61-FA1A-4010-8496-EDDA14171042}" srcOrd="3" destOrd="0" parTransId="{FA59FF0A-EE76-47AB-B3E6-D7E108AC7ABA}" sibTransId="{9D20ACAC-A31C-4687-8A4B-62D7BC7C400B}"/>
    <dgm:cxn modelId="{B41BA6C9-9DA8-4B08-A22A-7B9E1BEA1506}" type="presOf" srcId="{52EB1112-04C3-4B78-99F2-FA2D38778345}" destId="{2CE5EA94-CD98-467A-8C99-395E5952D0C2}" srcOrd="0" destOrd="0" presId="urn:microsoft.com/office/officeart/2005/8/layout/hierarchy3"/>
    <dgm:cxn modelId="{626D5417-C0D9-489A-A00C-052FEDB13112}" srcId="{EB7B1F87-AFEF-42E1-BE91-FF0375AA62F2}" destId="{F81B6BC1-C23D-4AD2-AA82-49D620D149F4}" srcOrd="2" destOrd="0" parTransId="{E3F3862D-33E8-4BC0-8359-933ECBBE0916}" sibTransId="{79461BC2-3CAC-45A6-A2CD-B4E91063C56A}"/>
    <dgm:cxn modelId="{863A345D-9E7E-4F72-9BDB-F1F4356DA35E}" type="presOf" srcId="{422E74CB-5291-47D1-B4DA-BF450F84B838}" destId="{F99D6BC9-681B-4170-93F2-804D69B25648}" srcOrd="0" destOrd="0" presId="urn:microsoft.com/office/officeart/2005/8/layout/hierarchy3"/>
    <dgm:cxn modelId="{82CCF732-5508-4181-8FF1-2D73FDF8F8B4}" srcId="{87F1A925-CBEB-4B5F-A171-F4EA7981053C}" destId="{6149673A-4F98-413F-A05E-1AA9D96C0D59}" srcOrd="2" destOrd="0" parTransId="{52EB1112-04C3-4B78-99F2-FA2D38778345}" sibTransId="{25B63FC7-79A6-4D38-B582-7E553861C834}"/>
    <dgm:cxn modelId="{695A929A-C13A-49BC-966A-0D7657C831EE}" type="presOf" srcId="{E3F3862D-33E8-4BC0-8359-933ECBBE0916}" destId="{0D942F4D-2E30-4E27-8F2C-32AB8C699B48}" srcOrd="0" destOrd="0" presId="urn:microsoft.com/office/officeart/2005/8/layout/hierarchy3"/>
    <dgm:cxn modelId="{A14F963E-E613-438D-BAB1-9B681CB00C9C}" type="presOf" srcId="{627BA6DF-27D0-47A8-AABA-E923F7828B8A}" destId="{37C8BB01-8E03-406E-9F6E-7AA4A16317AF}" srcOrd="0" destOrd="0" presId="urn:microsoft.com/office/officeart/2005/8/layout/hierarchy3"/>
    <dgm:cxn modelId="{44D8AA6D-4903-4978-BB86-DAB54E3D4C7F}" srcId="{87F1A925-CBEB-4B5F-A171-F4EA7981053C}" destId="{CF296DE3-574A-4C32-8AF0-FE36FE173A65}" srcOrd="0" destOrd="0" parTransId="{BC46FD2E-533B-42DD-BF33-9DA8E9FADB53}" sibTransId="{094C3ECD-9838-4CA9-B6FB-C9929671A3DC}"/>
    <dgm:cxn modelId="{B422B125-E0F1-4B2E-A724-DEF53E680E2A}" type="presOf" srcId="{CE9A428D-9ED3-4DE1-8E8E-3E7641727C0A}" destId="{103713C7-BEFC-49D4-ACD5-5BE8D2F7239A}" srcOrd="0" destOrd="0" presId="urn:microsoft.com/office/officeart/2005/8/layout/hierarchy3"/>
    <dgm:cxn modelId="{B4CFF542-D0D3-4E28-8A85-8B934AD308A6}" srcId="{F2E48CEB-9BD8-4762-A57F-9C7760AB1095}" destId="{45E0B071-C44E-425C-B87B-3CC84ED7A266}" srcOrd="0" destOrd="0" parTransId="{94D85D00-D3F4-4BA3-BA80-7446BADB60EC}" sibTransId="{893BBCCE-1B90-40C9-9135-DF28DAB7A939}"/>
    <dgm:cxn modelId="{5E584667-9B15-41B6-8471-B731E1202412}" srcId="{45E0B071-C44E-425C-B87B-3CC84ED7A266}" destId="{CE9A428D-9ED3-4DE1-8E8E-3E7641727C0A}" srcOrd="3" destOrd="0" parTransId="{B92F1AFA-A387-4C06-AEE3-CE4ADBC0C40E}" sibTransId="{D8B3921A-BE94-445F-B4F9-A070B7E1A7A0}"/>
    <dgm:cxn modelId="{0569E032-A095-415A-B3CE-28BBEAB09899}" type="presOf" srcId="{0AD9606B-3118-4E26-BCC7-7841F41376D1}" destId="{04A40041-15BA-47EA-B4A5-449A3E5D7781}" srcOrd="0" destOrd="0" presId="urn:microsoft.com/office/officeart/2005/8/layout/hierarchy3"/>
    <dgm:cxn modelId="{21C59BC9-7E97-41C1-8092-FF652613A2E3}" type="presOf" srcId="{B829E5CE-F3E6-4723-B4D6-CA9359B35E21}" destId="{1A65B8BC-F08C-422C-8A0E-B05D0B15FE11}" srcOrd="0" destOrd="0" presId="urn:microsoft.com/office/officeart/2005/8/layout/hierarchy3"/>
    <dgm:cxn modelId="{511F188A-69C0-4D36-A9E8-891E5AB55FDF}" type="presOf" srcId="{87F1A925-CBEB-4B5F-A171-F4EA7981053C}" destId="{E673BAEE-B006-4BC2-BB8C-C1E44A659F81}" srcOrd="1" destOrd="0" presId="urn:microsoft.com/office/officeart/2005/8/layout/hierarchy3"/>
    <dgm:cxn modelId="{760750C8-DD48-42FD-9D4F-72DEB2259E5C}" srcId="{9CCD87E1-79EC-4C36-8CAA-315F88A96FB4}" destId="{4559FCC9-27FA-4ABF-B5B6-2E294273C429}" srcOrd="1" destOrd="0" parTransId="{894360F2-6A5E-470B-A00D-CF0B3841DA26}" sibTransId="{B1AF9869-B08A-483D-B33F-510F2FB267BB}"/>
    <dgm:cxn modelId="{0B9FAC49-FFAE-4BF4-B999-D5E8004390AE}" type="presOf" srcId="{45E0B071-C44E-425C-B87B-3CC84ED7A266}" destId="{9E7C1755-53CE-4811-ACCE-898627F97789}" srcOrd="0" destOrd="0" presId="urn:microsoft.com/office/officeart/2005/8/layout/hierarchy3"/>
    <dgm:cxn modelId="{6E4616EE-FB6D-4616-B954-1EACB33CA245}" type="presOf" srcId="{45E0B071-C44E-425C-B87B-3CC84ED7A266}" destId="{9A542CA8-2554-437C-B260-A2CBC752B98E}" srcOrd="1" destOrd="0" presId="urn:microsoft.com/office/officeart/2005/8/layout/hierarchy3"/>
    <dgm:cxn modelId="{F37B09C9-FCEC-441B-8C17-457CF19E706A}" type="presOf" srcId="{6149673A-4F98-413F-A05E-1AA9D96C0D59}" destId="{90B69056-7D06-432F-A103-A12B039B6AF8}" srcOrd="0" destOrd="0" presId="urn:microsoft.com/office/officeart/2005/8/layout/hierarchy3"/>
    <dgm:cxn modelId="{E47AF89E-0A66-4307-AA9F-5C9F8C43CCDB}" type="presOf" srcId="{39636843-AE85-48B7-84DC-7F623E690EC1}" destId="{BB09A24E-1749-4B4C-8633-ED775E2CED3F}" srcOrd="0" destOrd="0" presId="urn:microsoft.com/office/officeart/2005/8/layout/hierarchy3"/>
    <dgm:cxn modelId="{9933BF43-7252-47AE-BA42-9761CAD7F70D}" type="presOf" srcId="{9A019245-493E-4E69-9466-85F0C9212B6C}" destId="{8602D5BD-08B1-426B-ABB7-9D85C78600A0}" srcOrd="0" destOrd="0" presId="urn:microsoft.com/office/officeart/2005/8/layout/hierarchy3"/>
    <dgm:cxn modelId="{339F4119-23E2-4A78-91AB-4B732F974950}" srcId="{9CCD87E1-79EC-4C36-8CAA-315F88A96FB4}" destId="{39636843-AE85-48B7-84DC-7F623E690EC1}" srcOrd="2" destOrd="0" parTransId="{1576DFB5-4BD3-46F6-915B-6F8CC5B21B46}" sibTransId="{285FD8C4-BA4B-4647-A97A-CC388016AE42}"/>
    <dgm:cxn modelId="{95C158A7-27AC-4F70-ABEA-F88AD38B08EE}" type="presOf" srcId="{B7CA1E8B-A857-4524-95F9-275B433E78BE}" destId="{6EA62B73-E6BC-4A17-BE50-6A30DD633581}" srcOrd="0" destOrd="0" presId="urn:microsoft.com/office/officeart/2005/8/layout/hierarchy3"/>
    <dgm:cxn modelId="{3AF37EF5-672E-4FDC-A3A2-5B4F1C019E22}" type="presParOf" srcId="{C68B0D24-6F87-482B-A82D-83EBCEF40F75}" destId="{0ECAB884-8012-4098-8C78-ED25CF626E53}" srcOrd="0" destOrd="0" presId="urn:microsoft.com/office/officeart/2005/8/layout/hierarchy3"/>
    <dgm:cxn modelId="{F27A1811-8E38-4381-9EC8-1D4145382527}" type="presParOf" srcId="{0ECAB884-8012-4098-8C78-ED25CF626E53}" destId="{0C47B367-AAA0-4E78-9ACD-49B9936A9A7C}" srcOrd="0" destOrd="0" presId="urn:microsoft.com/office/officeart/2005/8/layout/hierarchy3"/>
    <dgm:cxn modelId="{6B6D81C2-2061-46B6-A2AF-DD666B6D04AA}" type="presParOf" srcId="{0C47B367-AAA0-4E78-9ACD-49B9936A9A7C}" destId="{9E7C1755-53CE-4811-ACCE-898627F97789}" srcOrd="0" destOrd="0" presId="urn:microsoft.com/office/officeart/2005/8/layout/hierarchy3"/>
    <dgm:cxn modelId="{6238A944-2626-4E97-B481-4B146194C3CA}" type="presParOf" srcId="{0C47B367-AAA0-4E78-9ACD-49B9936A9A7C}" destId="{9A542CA8-2554-437C-B260-A2CBC752B98E}" srcOrd="1" destOrd="0" presId="urn:microsoft.com/office/officeart/2005/8/layout/hierarchy3"/>
    <dgm:cxn modelId="{9AE14BAB-C1E7-4E09-916E-E0A32AF28741}" type="presParOf" srcId="{0ECAB884-8012-4098-8C78-ED25CF626E53}" destId="{309C289F-FB4F-4F2E-8684-1E3246B6444E}" srcOrd="1" destOrd="0" presId="urn:microsoft.com/office/officeart/2005/8/layout/hierarchy3"/>
    <dgm:cxn modelId="{1DE45754-0AF4-43A1-9BE0-278EF9A3FC44}" type="presParOf" srcId="{309C289F-FB4F-4F2E-8684-1E3246B6444E}" destId="{04A40041-15BA-47EA-B4A5-449A3E5D7781}" srcOrd="0" destOrd="0" presId="urn:microsoft.com/office/officeart/2005/8/layout/hierarchy3"/>
    <dgm:cxn modelId="{B0998E50-69BD-4C1D-8E95-A46385486644}" type="presParOf" srcId="{309C289F-FB4F-4F2E-8684-1E3246B6444E}" destId="{95320DA7-79F6-424B-BB82-E052AF969CDF}" srcOrd="1" destOrd="0" presId="urn:microsoft.com/office/officeart/2005/8/layout/hierarchy3"/>
    <dgm:cxn modelId="{F487BBA5-FFDC-48A7-B7FA-B71EA3707AF2}" type="presParOf" srcId="{309C289F-FB4F-4F2E-8684-1E3246B6444E}" destId="{65F084D9-D922-4CB8-9D88-0602A9876423}" srcOrd="2" destOrd="0" presId="urn:microsoft.com/office/officeart/2005/8/layout/hierarchy3"/>
    <dgm:cxn modelId="{56032D64-31D4-4610-92FA-B2BA1436C92B}" type="presParOf" srcId="{309C289F-FB4F-4F2E-8684-1E3246B6444E}" destId="{1A65B8BC-F08C-422C-8A0E-B05D0B15FE11}" srcOrd="3" destOrd="0" presId="urn:microsoft.com/office/officeart/2005/8/layout/hierarchy3"/>
    <dgm:cxn modelId="{F26F00B8-402B-4BAB-A70E-377602FF84D1}" type="presParOf" srcId="{309C289F-FB4F-4F2E-8684-1E3246B6444E}" destId="{A122140F-6C07-4EF6-8CF8-5CE7A2644351}" srcOrd="4" destOrd="0" presId="urn:microsoft.com/office/officeart/2005/8/layout/hierarchy3"/>
    <dgm:cxn modelId="{66245DF1-1CE7-4384-9096-0327E9B89B57}" type="presParOf" srcId="{309C289F-FB4F-4F2E-8684-1E3246B6444E}" destId="{36A88C23-6901-460E-A3FB-64BA2FB9E88D}" srcOrd="5" destOrd="0" presId="urn:microsoft.com/office/officeart/2005/8/layout/hierarchy3"/>
    <dgm:cxn modelId="{7050361B-721E-40C2-9CF7-2CF652902912}" type="presParOf" srcId="{309C289F-FB4F-4F2E-8684-1E3246B6444E}" destId="{61A0A87A-71A0-4AA8-953F-0CD5D1B1B1BB}" srcOrd="6" destOrd="0" presId="urn:microsoft.com/office/officeart/2005/8/layout/hierarchy3"/>
    <dgm:cxn modelId="{EDF5131B-5907-4069-A82C-4E31C159DB1C}" type="presParOf" srcId="{309C289F-FB4F-4F2E-8684-1E3246B6444E}" destId="{103713C7-BEFC-49D4-ACD5-5BE8D2F7239A}" srcOrd="7" destOrd="0" presId="urn:microsoft.com/office/officeart/2005/8/layout/hierarchy3"/>
    <dgm:cxn modelId="{B2BF3B8A-01EB-4ABB-935C-E8D2C1E89789}" type="presParOf" srcId="{309C289F-FB4F-4F2E-8684-1E3246B6444E}" destId="{EDF8DC4B-2CCD-42EE-B826-44FAA62DACFF}" srcOrd="8" destOrd="0" presId="urn:microsoft.com/office/officeart/2005/8/layout/hierarchy3"/>
    <dgm:cxn modelId="{AB2980EA-CCA5-440C-A462-3DC160033D03}" type="presParOf" srcId="{309C289F-FB4F-4F2E-8684-1E3246B6444E}" destId="{C837D67B-45DC-49A9-9857-4F00F7D5E383}" srcOrd="9" destOrd="0" presId="urn:microsoft.com/office/officeart/2005/8/layout/hierarchy3"/>
    <dgm:cxn modelId="{ABB008CA-8B61-4498-AA64-3C8222218D48}" type="presParOf" srcId="{C68B0D24-6F87-482B-A82D-83EBCEF40F75}" destId="{E63010CD-BBAB-4E3A-9552-8DC0489142ED}" srcOrd="1" destOrd="0" presId="urn:microsoft.com/office/officeart/2005/8/layout/hierarchy3"/>
    <dgm:cxn modelId="{65E755C2-CA4D-4C7B-9864-E24F8A9E53FE}" type="presParOf" srcId="{E63010CD-BBAB-4E3A-9552-8DC0489142ED}" destId="{48A92E7F-4C2C-49E6-91CC-6A2FC952F668}" srcOrd="0" destOrd="0" presId="urn:microsoft.com/office/officeart/2005/8/layout/hierarchy3"/>
    <dgm:cxn modelId="{C20C4B10-7B9B-4F67-B5EE-0D295091C175}" type="presParOf" srcId="{48A92E7F-4C2C-49E6-91CC-6A2FC952F668}" destId="{BD7DA21A-8B02-4DE1-8237-F278F743281F}" srcOrd="0" destOrd="0" presId="urn:microsoft.com/office/officeart/2005/8/layout/hierarchy3"/>
    <dgm:cxn modelId="{CEA05ABD-820E-45DD-BEF7-ECC7A87C30F6}" type="presParOf" srcId="{48A92E7F-4C2C-49E6-91CC-6A2FC952F668}" destId="{1F79094D-90B4-4C0A-97F6-425D8F5C3CB7}" srcOrd="1" destOrd="0" presId="urn:microsoft.com/office/officeart/2005/8/layout/hierarchy3"/>
    <dgm:cxn modelId="{680CD350-76C1-4557-9465-CCD7062D2522}" type="presParOf" srcId="{E63010CD-BBAB-4E3A-9552-8DC0489142ED}" destId="{E4831746-912A-403A-A377-901F6456B98C}" srcOrd="1" destOrd="0" presId="urn:microsoft.com/office/officeart/2005/8/layout/hierarchy3"/>
    <dgm:cxn modelId="{377E9906-2DAF-4DFF-B893-BEEE7551F1E8}" type="presParOf" srcId="{E4831746-912A-403A-A377-901F6456B98C}" destId="{7AC0E5F1-D303-4D23-809C-61A77A802063}" srcOrd="0" destOrd="0" presId="urn:microsoft.com/office/officeart/2005/8/layout/hierarchy3"/>
    <dgm:cxn modelId="{1A001E38-CF75-4E25-B92E-FF603AB551CF}" type="presParOf" srcId="{E4831746-912A-403A-A377-901F6456B98C}" destId="{FB091C17-E545-4781-AB57-AB5287EC2B34}" srcOrd="1" destOrd="0" presId="urn:microsoft.com/office/officeart/2005/8/layout/hierarchy3"/>
    <dgm:cxn modelId="{250FD35E-8B45-46EF-88CF-FAF0E5B2D350}" type="presParOf" srcId="{E4831746-912A-403A-A377-901F6456B98C}" destId="{B2E4534B-AF03-49F7-A139-626C60E6314C}" srcOrd="2" destOrd="0" presId="urn:microsoft.com/office/officeart/2005/8/layout/hierarchy3"/>
    <dgm:cxn modelId="{0309BE9B-AEAF-47EC-8212-061CE4473424}" type="presParOf" srcId="{E4831746-912A-403A-A377-901F6456B98C}" destId="{6B262A72-B2A9-42CA-BBB5-7B8CA3E8BF0B}" srcOrd="3" destOrd="0" presId="urn:microsoft.com/office/officeart/2005/8/layout/hierarchy3"/>
    <dgm:cxn modelId="{CECF747D-5235-4971-AB36-6CE858A09C98}" type="presParOf" srcId="{E4831746-912A-403A-A377-901F6456B98C}" destId="{615B9A73-CC34-4413-9025-AD9BCB8B04F3}" srcOrd="4" destOrd="0" presId="urn:microsoft.com/office/officeart/2005/8/layout/hierarchy3"/>
    <dgm:cxn modelId="{FC1BE0B1-8A97-4190-A009-84D4D9474BE3}" type="presParOf" srcId="{E4831746-912A-403A-A377-901F6456B98C}" destId="{BB09A24E-1749-4B4C-8633-ED775E2CED3F}" srcOrd="5" destOrd="0" presId="urn:microsoft.com/office/officeart/2005/8/layout/hierarchy3"/>
    <dgm:cxn modelId="{57F71D33-1E78-4007-BF32-393D1F8FDA68}" type="presParOf" srcId="{E4831746-912A-403A-A377-901F6456B98C}" destId="{78C99F5E-7069-45C7-B81C-DA56C7C9E450}" srcOrd="6" destOrd="0" presId="urn:microsoft.com/office/officeart/2005/8/layout/hierarchy3"/>
    <dgm:cxn modelId="{5BF89139-DB57-4070-90F9-84BB45072210}" type="presParOf" srcId="{E4831746-912A-403A-A377-901F6456B98C}" destId="{90DDD14A-8A80-40AF-ADB9-AD597A6A2A3D}" srcOrd="7" destOrd="0" presId="urn:microsoft.com/office/officeart/2005/8/layout/hierarchy3"/>
    <dgm:cxn modelId="{756FDF9D-9F10-4205-96C8-FD23F85EC1BE}" type="presParOf" srcId="{E4831746-912A-403A-A377-901F6456B98C}" destId="{37C8BB01-8E03-406E-9F6E-7AA4A16317AF}" srcOrd="8" destOrd="0" presId="urn:microsoft.com/office/officeart/2005/8/layout/hierarchy3"/>
    <dgm:cxn modelId="{4603A5F9-C06D-4119-BF74-4F962572EF0E}" type="presParOf" srcId="{E4831746-912A-403A-A377-901F6456B98C}" destId="{390022AB-2A48-45DF-B968-FB93E857C640}" srcOrd="9" destOrd="0" presId="urn:microsoft.com/office/officeart/2005/8/layout/hierarchy3"/>
    <dgm:cxn modelId="{FA63A648-077B-4325-8895-5F1EF18C6C6F}" type="presParOf" srcId="{C68B0D24-6F87-482B-A82D-83EBCEF40F75}" destId="{45ACA3AC-F62B-4B96-858D-AB28E3936C25}" srcOrd="2" destOrd="0" presId="urn:microsoft.com/office/officeart/2005/8/layout/hierarchy3"/>
    <dgm:cxn modelId="{3F6EEECA-85A7-429C-BA7E-25DB80E88EC9}" type="presParOf" srcId="{45ACA3AC-F62B-4B96-858D-AB28E3936C25}" destId="{1D1A0E8B-459D-4830-ADEB-1E47E5F9AFF7}" srcOrd="0" destOrd="0" presId="urn:microsoft.com/office/officeart/2005/8/layout/hierarchy3"/>
    <dgm:cxn modelId="{342971C5-8927-46A1-9576-980E33EAF4E0}" type="presParOf" srcId="{1D1A0E8B-459D-4830-ADEB-1E47E5F9AFF7}" destId="{9D8FD467-FF76-41A1-96EC-72DEDC6C34FC}" srcOrd="0" destOrd="0" presId="urn:microsoft.com/office/officeart/2005/8/layout/hierarchy3"/>
    <dgm:cxn modelId="{367640C9-DA09-4C84-9D7A-5EE750C2A33F}" type="presParOf" srcId="{1D1A0E8B-459D-4830-ADEB-1E47E5F9AFF7}" destId="{9F9D7765-5DAF-4C1F-A8FF-736810D0372F}" srcOrd="1" destOrd="0" presId="urn:microsoft.com/office/officeart/2005/8/layout/hierarchy3"/>
    <dgm:cxn modelId="{1486D493-6B23-4C39-AFE5-6E30747402AD}" type="presParOf" srcId="{45ACA3AC-F62B-4B96-858D-AB28E3936C25}" destId="{E338AD19-ABA7-44B8-84EB-59680AAF8B8D}" srcOrd="1" destOrd="0" presId="urn:microsoft.com/office/officeart/2005/8/layout/hierarchy3"/>
    <dgm:cxn modelId="{8EC68A2A-FC09-417F-807A-52C5533B8591}" type="presParOf" srcId="{E338AD19-ABA7-44B8-84EB-59680AAF8B8D}" destId="{E587977E-471F-4D01-85B0-929A98DE1CB4}" srcOrd="0" destOrd="0" presId="urn:microsoft.com/office/officeart/2005/8/layout/hierarchy3"/>
    <dgm:cxn modelId="{C5DCDB80-D87F-4142-BF5B-787199302690}" type="presParOf" srcId="{E338AD19-ABA7-44B8-84EB-59680AAF8B8D}" destId="{C2855878-A18C-4058-8472-7248012BE37F}" srcOrd="1" destOrd="0" presId="urn:microsoft.com/office/officeart/2005/8/layout/hierarchy3"/>
    <dgm:cxn modelId="{C44E24C5-7288-4AA6-9D76-A18A723D9349}" type="presParOf" srcId="{E338AD19-ABA7-44B8-84EB-59680AAF8B8D}" destId="{A03C0998-145C-4B5C-823D-9BE66E7042A9}" srcOrd="2" destOrd="0" presId="urn:microsoft.com/office/officeart/2005/8/layout/hierarchy3"/>
    <dgm:cxn modelId="{FAFFAAF3-8C77-4C45-BE80-4ECF8398DCC5}" type="presParOf" srcId="{E338AD19-ABA7-44B8-84EB-59680AAF8B8D}" destId="{5260B68A-A628-4FA0-832B-DB647575A797}" srcOrd="3" destOrd="0" presId="urn:microsoft.com/office/officeart/2005/8/layout/hierarchy3"/>
    <dgm:cxn modelId="{DF922039-DD10-43F5-B6D9-13D35012D242}" type="presParOf" srcId="{E338AD19-ABA7-44B8-84EB-59680AAF8B8D}" destId="{24C1F951-DFBA-4131-A7C8-E1B6652706C9}" srcOrd="4" destOrd="0" presId="urn:microsoft.com/office/officeart/2005/8/layout/hierarchy3"/>
    <dgm:cxn modelId="{E7185F1F-58B0-4AA2-A34A-B0CA62D7A5E7}" type="presParOf" srcId="{E338AD19-ABA7-44B8-84EB-59680AAF8B8D}" destId="{C9D3CDBA-6C8B-4CB8-8F18-0A14CEEF6EBA}" srcOrd="5" destOrd="0" presId="urn:microsoft.com/office/officeart/2005/8/layout/hierarchy3"/>
    <dgm:cxn modelId="{5D46CF68-17EC-45DD-9CAD-AAC9DB28DDA9}" type="presParOf" srcId="{E338AD19-ABA7-44B8-84EB-59680AAF8B8D}" destId="{DA1E1D2A-A804-44F3-B9DF-F315A82D8F65}" srcOrd="6" destOrd="0" presId="urn:microsoft.com/office/officeart/2005/8/layout/hierarchy3"/>
    <dgm:cxn modelId="{79A86B6A-9D29-40F0-93EA-C1C31A40D24B}" type="presParOf" srcId="{E338AD19-ABA7-44B8-84EB-59680AAF8B8D}" destId="{F99D6BC9-681B-4170-93F2-804D69B25648}" srcOrd="7" destOrd="0" presId="urn:microsoft.com/office/officeart/2005/8/layout/hierarchy3"/>
    <dgm:cxn modelId="{FDDE032C-85E0-4868-8BF6-69D37002582F}" type="presParOf" srcId="{E338AD19-ABA7-44B8-84EB-59680AAF8B8D}" destId="{3A021A6B-FD6E-45EB-8047-7B87FF80FD61}" srcOrd="8" destOrd="0" presId="urn:microsoft.com/office/officeart/2005/8/layout/hierarchy3"/>
    <dgm:cxn modelId="{040B3925-6214-4C1D-ACEB-81F91E04BB56}" type="presParOf" srcId="{E338AD19-ABA7-44B8-84EB-59680AAF8B8D}" destId="{095ABB1F-3DF3-49B2-AFDB-0B3CBA3D357E}" srcOrd="9" destOrd="0" presId="urn:microsoft.com/office/officeart/2005/8/layout/hierarchy3"/>
    <dgm:cxn modelId="{40960A25-3F17-4BB8-8D2C-920CF42A6EAF}" type="presParOf" srcId="{C68B0D24-6F87-482B-A82D-83EBCEF40F75}" destId="{85017B2D-33A4-4668-9411-19DC01B3973D}" srcOrd="3" destOrd="0" presId="urn:microsoft.com/office/officeart/2005/8/layout/hierarchy3"/>
    <dgm:cxn modelId="{1960446E-37B5-4E18-93F3-5FA0FFB2DC88}" type="presParOf" srcId="{85017B2D-33A4-4668-9411-19DC01B3973D}" destId="{C54BBBB2-509A-4D8F-98B7-7103E563285D}" srcOrd="0" destOrd="0" presId="urn:microsoft.com/office/officeart/2005/8/layout/hierarchy3"/>
    <dgm:cxn modelId="{B59350F9-0358-4DC4-B177-E0B1F8E7D589}" type="presParOf" srcId="{C54BBBB2-509A-4D8F-98B7-7103E563285D}" destId="{E910793E-C5DB-4638-A4F2-80070E68CA62}" srcOrd="0" destOrd="0" presId="urn:microsoft.com/office/officeart/2005/8/layout/hierarchy3"/>
    <dgm:cxn modelId="{60076613-7391-45C3-8002-B179ED91A7BF}" type="presParOf" srcId="{C54BBBB2-509A-4D8F-98B7-7103E563285D}" destId="{CE8F08E6-D5DE-4B5A-9C11-30AA4757C419}" srcOrd="1" destOrd="0" presId="urn:microsoft.com/office/officeart/2005/8/layout/hierarchy3"/>
    <dgm:cxn modelId="{0B09C511-5EA0-4C47-B81F-C401E88EE91D}" type="presParOf" srcId="{85017B2D-33A4-4668-9411-19DC01B3973D}" destId="{907F6C81-053E-4645-9996-073F85097CC9}" srcOrd="1" destOrd="0" presId="urn:microsoft.com/office/officeart/2005/8/layout/hierarchy3"/>
    <dgm:cxn modelId="{09D74146-C5EF-4613-A473-373E5252B595}" type="presParOf" srcId="{907F6C81-053E-4645-9996-073F85097CC9}" destId="{03D031D4-74F2-44AB-A89A-F37F6489074F}" srcOrd="0" destOrd="0" presId="urn:microsoft.com/office/officeart/2005/8/layout/hierarchy3"/>
    <dgm:cxn modelId="{C11BCCFF-AFAA-4AAE-A94A-AA48357D2591}" type="presParOf" srcId="{907F6C81-053E-4645-9996-073F85097CC9}" destId="{B5D43079-9BD3-4932-8C07-8DC3E3E7B1BF}" srcOrd="1" destOrd="0" presId="urn:microsoft.com/office/officeart/2005/8/layout/hierarchy3"/>
    <dgm:cxn modelId="{B595685C-2632-44A6-8342-AC7B0F67FB0E}" type="presParOf" srcId="{907F6C81-053E-4645-9996-073F85097CC9}" destId="{6EA62B73-E6BC-4A17-BE50-6A30DD633581}" srcOrd="2" destOrd="0" presId="urn:microsoft.com/office/officeart/2005/8/layout/hierarchy3"/>
    <dgm:cxn modelId="{8EBB6680-966B-4E97-8D51-E4E588A00216}" type="presParOf" srcId="{907F6C81-053E-4645-9996-073F85097CC9}" destId="{C7216FA7-4C58-4042-9037-3FC3DFEADD40}" srcOrd="3" destOrd="0" presId="urn:microsoft.com/office/officeart/2005/8/layout/hierarchy3"/>
    <dgm:cxn modelId="{B1B5664F-F62E-4AA3-9AF4-74B66BCC4922}" type="presParOf" srcId="{907F6C81-053E-4645-9996-073F85097CC9}" destId="{0D942F4D-2E30-4E27-8F2C-32AB8C699B48}" srcOrd="4" destOrd="0" presId="urn:microsoft.com/office/officeart/2005/8/layout/hierarchy3"/>
    <dgm:cxn modelId="{D7D42776-C39A-4DB4-A86D-EAA093ECC0B3}" type="presParOf" srcId="{907F6C81-053E-4645-9996-073F85097CC9}" destId="{B0FAD586-5E46-4081-BC8D-A0E1064B7297}" srcOrd="5" destOrd="0" presId="urn:microsoft.com/office/officeart/2005/8/layout/hierarchy3"/>
    <dgm:cxn modelId="{77BFCC55-40E2-4021-A9B8-81E61752E10B}" type="presParOf" srcId="{907F6C81-053E-4645-9996-073F85097CC9}" destId="{ED5D8D12-D769-4BF4-9019-C6F973B3983B}" srcOrd="6" destOrd="0" presId="urn:microsoft.com/office/officeart/2005/8/layout/hierarchy3"/>
    <dgm:cxn modelId="{D54CF336-3617-4567-9209-E146885EBD41}" type="presParOf" srcId="{907F6C81-053E-4645-9996-073F85097CC9}" destId="{F44D6A6B-CC68-40C7-A90D-69F84BED36A1}" srcOrd="7" destOrd="0" presId="urn:microsoft.com/office/officeart/2005/8/layout/hierarchy3"/>
    <dgm:cxn modelId="{AC1BC4CB-CAE1-40F2-89F0-4BEDF104237B}" type="presParOf" srcId="{907F6C81-053E-4645-9996-073F85097CC9}" destId="{F051C2A2-A52B-492E-8710-5B001EB948A5}" srcOrd="8" destOrd="0" presId="urn:microsoft.com/office/officeart/2005/8/layout/hierarchy3"/>
    <dgm:cxn modelId="{5C041768-69A3-483C-BA6F-0162F636B8D8}" type="presParOf" srcId="{907F6C81-053E-4645-9996-073F85097CC9}" destId="{E83DD010-44A7-4736-B29D-6E2B87DA421F}" srcOrd="9" destOrd="0" presId="urn:microsoft.com/office/officeart/2005/8/layout/hierarchy3"/>
    <dgm:cxn modelId="{2887DC41-36B8-4BBA-AB76-4D64EF64E0C6}" type="presParOf" srcId="{C68B0D24-6F87-482B-A82D-83EBCEF40F75}" destId="{598F0F1B-05A3-4064-A2DA-846875F7EE8E}" srcOrd="4" destOrd="0" presId="urn:microsoft.com/office/officeart/2005/8/layout/hierarchy3"/>
    <dgm:cxn modelId="{5BC94FFC-27ED-47BD-9F68-5EC97C32EB32}" type="presParOf" srcId="{598F0F1B-05A3-4064-A2DA-846875F7EE8E}" destId="{CA8AB79F-763F-4770-8587-34438DDF5CE8}" srcOrd="0" destOrd="0" presId="urn:microsoft.com/office/officeart/2005/8/layout/hierarchy3"/>
    <dgm:cxn modelId="{160AFA18-4C3E-4D8F-93F3-B5E35FF35DBC}" type="presParOf" srcId="{CA8AB79F-763F-4770-8587-34438DDF5CE8}" destId="{42F940BB-46BC-48E2-AD31-102343C9B634}" srcOrd="0" destOrd="0" presId="urn:microsoft.com/office/officeart/2005/8/layout/hierarchy3"/>
    <dgm:cxn modelId="{584AC09E-FF54-4FE3-9313-55AF659F7646}" type="presParOf" srcId="{CA8AB79F-763F-4770-8587-34438DDF5CE8}" destId="{E673BAEE-B006-4BC2-BB8C-C1E44A659F81}" srcOrd="1" destOrd="0" presId="urn:microsoft.com/office/officeart/2005/8/layout/hierarchy3"/>
    <dgm:cxn modelId="{74A16CB2-38D1-43F8-BC0C-9A5A2F6B7823}" type="presParOf" srcId="{598F0F1B-05A3-4064-A2DA-846875F7EE8E}" destId="{2CD00DF1-2904-4556-A37C-535AC0C9680D}" srcOrd="1" destOrd="0" presId="urn:microsoft.com/office/officeart/2005/8/layout/hierarchy3"/>
    <dgm:cxn modelId="{6D35D3AF-DA55-4976-966E-A841E615DACD}" type="presParOf" srcId="{2CD00DF1-2904-4556-A37C-535AC0C9680D}" destId="{3F7D82CC-1D0B-416F-9149-2AADAB865208}" srcOrd="0" destOrd="0" presId="urn:microsoft.com/office/officeart/2005/8/layout/hierarchy3"/>
    <dgm:cxn modelId="{0DD51734-1FD2-4350-8257-2D41E2C6B7B5}" type="presParOf" srcId="{2CD00DF1-2904-4556-A37C-535AC0C9680D}" destId="{6AFA97CA-FC83-4428-8291-E947DA07E96D}" srcOrd="1" destOrd="0" presId="urn:microsoft.com/office/officeart/2005/8/layout/hierarchy3"/>
    <dgm:cxn modelId="{B8B74E6C-542D-4C4F-8939-A3F72F98E56D}" type="presParOf" srcId="{2CD00DF1-2904-4556-A37C-535AC0C9680D}" destId="{2049D86E-4220-43BD-A96F-343DF2157EFA}" srcOrd="2" destOrd="0" presId="urn:microsoft.com/office/officeart/2005/8/layout/hierarchy3"/>
    <dgm:cxn modelId="{141F1321-403D-4C2E-82F8-A5575E6C1EF8}" type="presParOf" srcId="{2CD00DF1-2904-4556-A37C-535AC0C9680D}" destId="{06FD89B4-BB2A-4060-AC70-29226BFFC9DC}" srcOrd="3" destOrd="0" presId="urn:microsoft.com/office/officeart/2005/8/layout/hierarchy3"/>
    <dgm:cxn modelId="{985583D6-B463-4F6D-977D-962B1B60CCA4}" type="presParOf" srcId="{2CD00DF1-2904-4556-A37C-535AC0C9680D}" destId="{2CE5EA94-CD98-467A-8C99-395E5952D0C2}" srcOrd="4" destOrd="0" presId="urn:microsoft.com/office/officeart/2005/8/layout/hierarchy3"/>
    <dgm:cxn modelId="{73057E67-2E2C-4A3A-968D-3487CC9AF364}" type="presParOf" srcId="{2CD00DF1-2904-4556-A37C-535AC0C9680D}" destId="{90B69056-7D06-432F-A103-A12B039B6AF8}" srcOrd="5" destOrd="0" presId="urn:microsoft.com/office/officeart/2005/8/layout/hierarchy3"/>
    <dgm:cxn modelId="{32D8DDDA-FC73-475E-8A85-41B3CB0256CF}" type="presParOf" srcId="{2CD00DF1-2904-4556-A37C-535AC0C9680D}" destId="{5A959705-E6A2-46A9-A161-BE52EE74050F}" srcOrd="6" destOrd="0" presId="urn:microsoft.com/office/officeart/2005/8/layout/hierarchy3"/>
    <dgm:cxn modelId="{F60E2B02-AA1C-4667-BA0F-01832529C352}" type="presParOf" srcId="{2CD00DF1-2904-4556-A37C-535AC0C9680D}" destId="{3A011CC0-470B-4E51-9C07-65226DA75841}" srcOrd="7" destOrd="0" presId="urn:microsoft.com/office/officeart/2005/8/layout/hierarchy3"/>
    <dgm:cxn modelId="{6B8A54FF-750B-4BB1-BA24-FC88644C2728}" type="presParOf" srcId="{2CD00DF1-2904-4556-A37C-535AC0C9680D}" destId="{8602D5BD-08B1-426B-ABB7-9D85C78600A0}" srcOrd="8" destOrd="0" presId="urn:microsoft.com/office/officeart/2005/8/layout/hierarchy3"/>
    <dgm:cxn modelId="{140CB1E1-75C9-4EF1-A22B-67B48CCB96CD}" type="presParOf" srcId="{2CD00DF1-2904-4556-A37C-535AC0C9680D}" destId="{F7A3A7B1-E868-4412-AE43-CB6C84F2F2F1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80800B4-1FBF-40B5-ADFC-7EA2C7FBB8A3}" type="doc">
      <dgm:prSet loTypeId="urn:microsoft.com/office/officeart/2005/8/layout/lProcess2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47AABE2-E506-47B1-9FDC-5350F096957E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2600" b="1" dirty="0" smtClean="0">
              <a:latin typeface="Times New Roman" pitchFamily="18" charset="0"/>
              <a:cs typeface="Times New Roman" pitchFamily="18" charset="0"/>
            </a:rPr>
            <a:t>Налоговые льготы в 2024 году</a:t>
          </a:r>
          <a:endParaRPr lang="ru-RU" sz="2600" b="1" dirty="0">
            <a:latin typeface="Times New Roman" pitchFamily="18" charset="0"/>
            <a:cs typeface="Times New Roman" pitchFamily="18" charset="0"/>
          </a:endParaRPr>
        </a:p>
      </dgm:t>
    </dgm:pt>
    <dgm:pt modelId="{7797A275-30DB-46CF-A4CA-C401EF7EEEAB}" type="parTrans" cxnId="{BBE16854-AD03-45EC-AAAC-83B9723A6FA2}">
      <dgm:prSet/>
      <dgm:spPr/>
      <dgm:t>
        <a:bodyPr/>
        <a:lstStyle/>
        <a:p>
          <a:endParaRPr lang="ru-RU"/>
        </a:p>
      </dgm:t>
    </dgm:pt>
    <dgm:pt modelId="{8662599B-CEF9-4173-962B-9FC23F510BD3}" type="sibTrans" cxnId="{BBE16854-AD03-45EC-AAAC-83B9723A6FA2}">
      <dgm:prSet/>
      <dgm:spPr/>
      <dgm:t>
        <a:bodyPr/>
        <a:lstStyle/>
        <a:p>
          <a:endParaRPr lang="ru-RU"/>
        </a:p>
      </dgm:t>
    </dgm:pt>
    <dgm:pt modelId="{C27BA36C-6C52-4E76-BCB0-0800A35A5B75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16 611,0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FD1E97F-4295-4F27-A09E-2407A5DD6121}" type="parTrans" cxnId="{20F15BAB-C580-470A-A059-43B496AD3ECD}">
      <dgm:prSet/>
      <dgm:spPr/>
      <dgm:t>
        <a:bodyPr/>
        <a:lstStyle/>
        <a:p>
          <a:endParaRPr lang="ru-RU"/>
        </a:p>
      </dgm:t>
    </dgm:pt>
    <dgm:pt modelId="{E696BE0D-DA1A-4203-A967-12E6218DAF2B}" type="sibTrans" cxnId="{20F15BAB-C580-470A-A059-43B496AD3ECD}">
      <dgm:prSet/>
      <dgm:spPr/>
      <dgm:t>
        <a:bodyPr/>
        <a:lstStyle/>
        <a:p>
          <a:endParaRPr lang="ru-RU"/>
        </a:p>
      </dgm:t>
    </dgm:pt>
    <dgm:pt modelId="{5EFA18A8-9488-4FC8-B82B-F8516982031C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Налог на имущество физических лиц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5 908,0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45DC7E2-3065-4BD8-9882-E301F9C2869D}" type="parTrans" cxnId="{550136E8-3D87-49C2-9D99-AD8F75DBBBFD}">
      <dgm:prSet/>
      <dgm:spPr/>
      <dgm:t>
        <a:bodyPr/>
        <a:lstStyle/>
        <a:p>
          <a:endParaRPr lang="ru-RU"/>
        </a:p>
      </dgm:t>
    </dgm:pt>
    <dgm:pt modelId="{E00C4835-4FC5-4228-9C1F-F3732483A264}" type="sibTrans" cxnId="{550136E8-3D87-49C2-9D99-AD8F75DBBBFD}">
      <dgm:prSet/>
      <dgm:spPr/>
      <dgm:t>
        <a:bodyPr/>
        <a:lstStyle/>
        <a:p>
          <a:endParaRPr lang="ru-RU"/>
        </a:p>
      </dgm:t>
    </dgm:pt>
    <dgm:pt modelId="{F4879898-4025-4FB5-B81F-91DEAECC91D6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2600" b="1" dirty="0" smtClean="0">
              <a:latin typeface="Times New Roman" pitchFamily="18" charset="0"/>
              <a:cs typeface="Times New Roman" pitchFamily="18" charset="0"/>
            </a:rPr>
            <a:t>Налоговые льготы в 2025 году</a:t>
          </a:r>
          <a:endParaRPr lang="ru-RU" sz="2600" b="1" dirty="0">
            <a:latin typeface="Times New Roman" pitchFamily="18" charset="0"/>
            <a:cs typeface="Times New Roman" pitchFamily="18" charset="0"/>
          </a:endParaRPr>
        </a:p>
      </dgm:t>
    </dgm:pt>
    <dgm:pt modelId="{17FA33BC-8808-42A4-BA87-125C43BC3A68}" type="parTrans" cxnId="{C36DF622-7B73-4B36-BEFA-3614AC3A00D0}">
      <dgm:prSet/>
      <dgm:spPr/>
      <dgm:t>
        <a:bodyPr/>
        <a:lstStyle/>
        <a:p>
          <a:endParaRPr lang="ru-RU"/>
        </a:p>
      </dgm:t>
    </dgm:pt>
    <dgm:pt modelId="{E23CA0EE-AC7B-4148-87E3-9F0DB64218E1}" type="sibTrans" cxnId="{C36DF622-7B73-4B36-BEFA-3614AC3A00D0}">
      <dgm:prSet/>
      <dgm:spPr/>
      <dgm:t>
        <a:bodyPr/>
        <a:lstStyle/>
        <a:p>
          <a:endParaRPr lang="ru-RU"/>
        </a:p>
      </dgm:t>
    </dgm:pt>
    <dgm:pt modelId="{14AD630D-73B4-4C15-8182-FE51D6F68C53}">
      <dgm:prSet phldrT="[Текст]" custT="1"/>
      <dgm:spPr/>
      <dgm:t>
        <a:bodyPr/>
        <a:lstStyle/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Земельный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налог</a:t>
          </a:r>
        </a:p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  16 611,0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92640E9A-E0AC-46B0-A8DA-E8D35DE678D6}" type="parTrans" cxnId="{4DA39EB6-D768-4AC3-83BD-F87671CA6E47}">
      <dgm:prSet/>
      <dgm:spPr/>
      <dgm:t>
        <a:bodyPr/>
        <a:lstStyle/>
        <a:p>
          <a:endParaRPr lang="ru-RU"/>
        </a:p>
      </dgm:t>
    </dgm:pt>
    <dgm:pt modelId="{67BE9E22-4721-4864-AE2C-7C2A0F92FD4B}" type="sibTrans" cxnId="{4DA39EB6-D768-4AC3-83BD-F87671CA6E47}">
      <dgm:prSet/>
      <dgm:spPr/>
      <dgm:t>
        <a:bodyPr/>
        <a:lstStyle/>
        <a:p>
          <a:endParaRPr lang="ru-RU"/>
        </a:p>
      </dgm:t>
    </dgm:pt>
    <dgm:pt modelId="{F3520524-D572-4447-ADE5-045F47B2F793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Налог на имущество физических лиц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5 908,0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7E9955C-0DF4-4D2A-882D-6A2A81A14FF6}" type="parTrans" cxnId="{1C622DF0-CE0E-4C60-8686-653FE816B337}">
      <dgm:prSet/>
      <dgm:spPr/>
      <dgm:t>
        <a:bodyPr/>
        <a:lstStyle/>
        <a:p>
          <a:endParaRPr lang="ru-RU"/>
        </a:p>
      </dgm:t>
    </dgm:pt>
    <dgm:pt modelId="{1A59DFBE-CC0D-4C5E-A0B5-9FFFC4E93949}" type="sibTrans" cxnId="{1C622DF0-CE0E-4C60-8686-653FE816B337}">
      <dgm:prSet/>
      <dgm:spPr/>
      <dgm:t>
        <a:bodyPr/>
        <a:lstStyle/>
        <a:p>
          <a:endParaRPr lang="ru-RU"/>
        </a:p>
      </dgm:t>
    </dgm:pt>
    <dgm:pt modelId="{28253210-6F73-4BA3-A525-D32F5C30598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2600" b="1" dirty="0" smtClean="0">
              <a:latin typeface="Times New Roman" pitchFamily="18" charset="0"/>
              <a:cs typeface="Times New Roman" pitchFamily="18" charset="0"/>
            </a:rPr>
            <a:t>Налоговые льготы в 2026 году</a:t>
          </a:r>
          <a:endParaRPr lang="ru-RU" sz="2600" b="1" dirty="0">
            <a:latin typeface="Times New Roman" pitchFamily="18" charset="0"/>
            <a:cs typeface="Times New Roman" pitchFamily="18" charset="0"/>
          </a:endParaRPr>
        </a:p>
      </dgm:t>
    </dgm:pt>
    <dgm:pt modelId="{3EB2CCD7-ADE3-4CE8-BC8E-1BFD320E7567}" type="parTrans" cxnId="{6EA2F34A-A672-4462-9747-50D2AADA86D3}">
      <dgm:prSet/>
      <dgm:spPr/>
      <dgm:t>
        <a:bodyPr/>
        <a:lstStyle/>
        <a:p>
          <a:endParaRPr lang="ru-RU"/>
        </a:p>
      </dgm:t>
    </dgm:pt>
    <dgm:pt modelId="{15FD3E3D-AFF8-4A71-9116-D346DAC80E2A}" type="sibTrans" cxnId="{6EA2F34A-A672-4462-9747-50D2AADA86D3}">
      <dgm:prSet/>
      <dgm:spPr/>
      <dgm:t>
        <a:bodyPr/>
        <a:lstStyle/>
        <a:p>
          <a:endParaRPr lang="ru-RU"/>
        </a:p>
      </dgm:t>
    </dgm:pt>
    <dgm:pt modelId="{90E9C48D-18B2-41DE-8E3E-D486CF493E78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Земельный</a:t>
          </a:r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 налог</a:t>
          </a:r>
        </a:p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16 611,0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12309973-F18E-43C6-81EB-5DDEFE5470D6}" type="parTrans" cxnId="{25D01BC7-94E5-4478-8715-4477AC7C28B2}">
      <dgm:prSet/>
      <dgm:spPr/>
      <dgm:t>
        <a:bodyPr/>
        <a:lstStyle/>
        <a:p>
          <a:endParaRPr lang="ru-RU"/>
        </a:p>
      </dgm:t>
    </dgm:pt>
    <dgm:pt modelId="{4524D9B8-71F3-4067-A6A1-2F315B8FED8A}" type="sibTrans" cxnId="{25D01BC7-94E5-4478-8715-4477AC7C28B2}">
      <dgm:prSet/>
      <dgm:spPr/>
      <dgm:t>
        <a:bodyPr/>
        <a:lstStyle/>
        <a:p>
          <a:endParaRPr lang="ru-RU"/>
        </a:p>
      </dgm:t>
    </dgm:pt>
    <dgm:pt modelId="{AA898DA4-7D83-446A-AC3B-C2A8139FA7A3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Налог на имущество физических лиц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5 908,0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A6B2BE1-70A4-4359-BA4F-7E2D96868046}" type="parTrans" cxnId="{F8BFE07C-3300-4CE4-A6F5-68AA84A211BF}">
      <dgm:prSet/>
      <dgm:spPr/>
      <dgm:t>
        <a:bodyPr/>
        <a:lstStyle/>
        <a:p>
          <a:endParaRPr lang="ru-RU"/>
        </a:p>
      </dgm:t>
    </dgm:pt>
    <dgm:pt modelId="{F6AA74E6-FE39-4985-A46B-CDDE10FA41F8}" type="sibTrans" cxnId="{F8BFE07C-3300-4CE4-A6F5-68AA84A211BF}">
      <dgm:prSet/>
      <dgm:spPr/>
      <dgm:t>
        <a:bodyPr/>
        <a:lstStyle/>
        <a:p>
          <a:endParaRPr lang="ru-RU"/>
        </a:p>
      </dgm:t>
    </dgm:pt>
    <dgm:pt modelId="{4DD1942F-324A-4518-93A8-31F6DC158192}">
      <dgm:prSet phldrT="[Текст]" custT="1"/>
      <dgm:spPr/>
      <dgm:t>
        <a:bodyPr/>
        <a:lstStyle/>
        <a:p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Всего: 22 519,0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DD8BFF24-794C-458F-B826-DC05221EB1BF}" type="parTrans" cxnId="{F7C90EB3-533E-4E14-8E6D-52B74CB876A0}">
      <dgm:prSet/>
      <dgm:spPr/>
      <dgm:t>
        <a:bodyPr/>
        <a:lstStyle/>
        <a:p>
          <a:endParaRPr lang="ru-RU"/>
        </a:p>
      </dgm:t>
    </dgm:pt>
    <dgm:pt modelId="{6EC782C2-8302-4500-A715-3374044A3F42}" type="sibTrans" cxnId="{F7C90EB3-533E-4E14-8E6D-52B74CB876A0}">
      <dgm:prSet/>
      <dgm:spPr/>
      <dgm:t>
        <a:bodyPr/>
        <a:lstStyle/>
        <a:p>
          <a:endParaRPr lang="ru-RU"/>
        </a:p>
      </dgm:t>
    </dgm:pt>
    <dgm:pt modelId="{7E36BE9C-362B-4D35-B8AB-47314AD4DCE1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Всего: 22 519,0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441862BB-9178-4CFA-A2BB-BE9349122F45}" type="parTrans" cxnId="{E659F769-A4B9-46D4-B632-A31F71D63A28}">
      <dgm:prSet/>
      <dgm:spPr/>
      <dgm:t>
        <a:bodyPr/>
        <a:lstStyle/>
        <a:p>
          <a:endParaRPr lang="ru-RU"/>
        </a:p>
      </dgm:t>
    </dgm:pt>
    <dgm:pt modelId="{7764AC40-664B-4666-8657-882416E82807}" type="sibTrans" cxnId="{E659F769-A4B9-46D4-B632-A31F71D63A28}">
      <dgm:prSet/>
      <dgm:spPr/>
      <dgm:t>
        <a:bodyPr/>
        <a:lstStyle/>
        <a:p>
          <a:endParaRPr lang="ru-RU"/>
        </a:p>
      </dgm:t>
    </dgm:pt>
    <dgm:pt modelId="{089F9D5D-CF50-4816-B7CF-245B73F6E99C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Всего: 22 519,0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034FB8BE-7D95-417C-A456-C61D8D83E44A}" type="parTrans" cxnId="{629A1403-25D4-4A2D-876F-D685B9458821}">
      <dgm:prSet/>
      <dgm:spPr/>
      <dgm:t>
        <a:bodyPr/>
        <a:lstStyle/>
        <a:p>
          <a:endParaRPr lang="ru-RU"/>
        </a:p>
      </dgm:t>
    </dgm:pt>
    <dgm:pt modelId="{08F74E78-C381-48DB-8ECF-A3FFE300A440}" type="sibTrans" cxnId="{629A1403-25D4-4A2D-876F-D685B9458821}">
      <dgm:prSet/>
      <dgm:spPr/>
      <dgm:t>
        <a:bodyPr/>
        <a:lstStyle/>
        <a:p>
          <a:endParaRPr lang="ru-RU"/>
        </a:p>
      </dgm:t>
    </dgm:pt>
    <dgm:pt modelId="{6E24F00B-17C1-4F70-8623-7A361DEB11B9}" type="pres">
      <dgm:prSet presAssocID="{680800B4-1FBF-40B5-ADFC-7EA2C7FBB8A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B329A9-C964-4287-B946-A9D4E20E0D97}" type="pres">
      <dgm:prSet presAssocID="{B47AABE2-E506-47B1-9FDC-5350F096957E}" presName="compNode" presStyleCnt="0"/>
      <dgm:spPr/>
      <dgm:t>
        <a:bodyPr/>
        <a:lstStyle/>
        <a:p>
          <a:endParaRPr lang="ru-RU"/>
        </a:p>
      </dgm:t>
    </dgm:pt>
    <dgm:pt modelId="{9D88B2A6-0DF2-40FD-A249-E3FD819A6FB2}" type="pres">
      <dgm:prSet presAssocID="{B47AABE2-E506-47B1-9FDC-5350F096957E}" presName="aNode" presStyleLbl="bgShp" presStyleIdx="0" presStyleCnt="3"/>
      <dgm:spPr/>
      <dgm:t>
        <a:bodyPr/>
        <a:lstStyle/>
        <a:p>
          <a:endParaRPr lang="ru-RU"/>
        </a:p>
      </dgm:t>
    </dgm:pt>
    <dgm:pt modelId="{1684E311-87C3-4394-BB3E-29F767C22CA8}" type="pres">
      <dgm:prSet presAssocID="{B47AABE2-E506-47B1-9FDC-5350F096957E}" presName="textNode" presStyleLbl="bgShp" presStyleIdx="0" presStyleCnt="3"/>
      <dgm:spPr/>
      <dgm:t>
        <a:bodyPr/>
        <a:lstStyle/>
        <a:p>
          <a:endParaRPr lang="ru-RU"/>
        </a:p>
      </dgm:t>
    </dgm:pt>
    <dgm:pt modelId="{81CD5AE2-D8DA-4657-9715-41519A53B837}" type="pres">
      <dgm:prSet presAssocID="{B47AABE2-E506-47B1-9FDC-5350F096957E}" presName="compChildNode" presStyleCnt="0"/>
      <dgm:spPr/>
      <dgm:t>
        <a:bodyPr/>
        <a:lstStyle/>
        <a:p>
          <a:endParaRPr lang="ru-RU"/>
        </a:p>
      </dgm:t>
    </dgm:pt>
    <dgm:pt modelId="{B16E284B-33CB-42A0-9227-1688329439FE}" type="pres">
      <dgm:prSet presAssocID="{B47AABE2-E506-47B1-9FDC-5350F096957E}" presName="theInnerList" presStyleCnt="0"/>
      <dgm:spPr/>
      <dgm:t>
        <a:bodyPr/>
        <a:lstStyle/>
        <a:p>
          <a:endParaRPr lang="ru-RU"/>
        </a:p>
      </dgm:t>
    </dgm:pt>
    <dgm:pt modelId="{AFA30E97-0192-4CB5-9ECF-13FE14D804B6}" type="pres">
      <dgm:prSet presAssocID="{C27BA36C-6C52-4E76-BCB0-0800A35A5B75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E077B6-0CF0-49A7-9D45-0C25DF969D3F}" type="pres">
      <dgm:prSet presAssocID="{C27BA36C-6C52-4E76-BCB0-0800A35A5B75}" presName="aSpace2" presStyleCnt="0"/>
      <dgm:spPr/>
      <dgm:t>
        <a:bodyPr/>
        <a:lstStyle/>
        <a:p>
          <a:endParaRPr lang="ru-RU"/>
        </a:p>
      </dgm:t>
    </dgm:pt>
    <dgm:pt modelId="{5EB61C7D-5709-407A-A5A9-9616E1A84DB9}" type="pres">
      <dgm:prSet presAssocID="{5EFA18A8-9488-4FC8-B82B-F8516982031C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A85ECF-B290-4419-8020-E97A2F7A0A8A}" type="pres">
      <dgm:prSet presAssocID="{5EFA18A8-9488-4FC8-B82B-F8516982031C}" presName="aSpace2" presStyleCnt="0"/>
      <dgm:spPr/>
      <dgm:t>
        <a:bodyPr/>
        <a:lstStyle/>
        <a:p>
          <a:endParaRPr lang="ru-RU"/>
        </a:p>
      </dgm:t>
    </dgm:pt>
    <dgm:pt modelId="{B5DE29FF-578E-4BF9-8006-487E364D5403}" type="pres">
      <dgm:prSet presAssocID="{7E36BE9C-362B-4D35-B8AB-47314AD4DCE1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D7EF0-BE5A-497C-A7BB-A04B2DAE8A4D}" type="pres">
      <dgm:prSet presAssocID="{B47AABE2-E506-47B1-9FDC-5350F096957E}" presName="aSpace" presStyleCnt="0"/>
      <dgm:spPr/>
      <dgm:t>
        <a:bodyPr/>
        <a:lstStyle/>
        <a:p>
          <a:endParaRPr lang="ru-RU"/>
        </a:p>
      </dgm:t>
    </dgm:pt>
    <dgm:pt modelId="{7AEAF0C0-089D-4468-B135-6F269DAF242F}" type="pres">
      <dgm:prSet presAssocID="{F4879898-4025-4FB5-B81F-91DEAECC91D6}" presName="compNode" presStyleCnt="0"/>
      <dgm:spPr/>
      <dgm:t>
        <a:bodyPr/>
        <a:lstStyle/>
        <a:p>
          <a:endParaRPr lang="ru-RU"/>
        </a:p>
      </dgm:t>
    </dgm:pt>
    <dgm:pt modelId="{17FCC316-48EA-43B7-B473-E58CCE0037BA}" type="pres">
      <dgm:prSet presAssocID="{F4879898-4025-4FB5-B81F-91DEAECC91D6}" presName="aNode" presStyleLbl="bgShp" presStyleIdx="1" presStyleCnt="3" custLinFactNeighborX="163" custLinFactNeighborY="2347"/>
      <dgm:spPr/>
      <dgm:t>
        <a:bodyPr/>
        <a:lstStyle/>
        <a:p>
          <a:endParaRPr lang="ru-RU"/>
        </a:p>
      </dgm:t>
    </dgm:pt>
    <dgm:pt modelId="{B57CCE39-8EDE-44B7-9E67-D506949891CF}" type="pres">
      <dgm:prSet presAssocID="{F4879898-4025-4FB5-B81F-91DEAECC91D6}" presName="textNode" presStyleLbl="bgShp" presStyleIdx="1" presStyleCnt="3"/>
      <dgm:spPr/>
      <dgm:t>
        <a:bodyPr/>
        <a:lstStyle/>
        <a:p>
          <a:endParaRPr lang="ru-RU"/>
        </a:p>
      </dgm:t>
    </dgm:pt>
    <dgm:pt modelId="{89A9A36F-8822-48A7-8589-5C00607732F8}" type="pres">
      <dgm:prSet presAssocID="{F4879898-4025-4FB5-B81F-91DEAECC91D6}" presName="compChildNode" presStyleCnt="0"/>
      <dgm:spPr/>
      <dgm:t>
        <a:bodyPr/>
        <a:lstStyle/>
        <a:p>
          <a:endParaRPr lang="ru-RU"/>
        </a:p>
      </dgm:t>
    </dgm:pt>
    <dgm:pt modelId="{14F38D48-0418-47CD-867B-D4A72EECA367}" type="pres">
      <dgm:prSet presAssocID="{F4879898-4025-4FB5-B81F-91DEAECC91D6}" presName="theInnerList" presStyleCnt="0"/>
      <dgm:spPr/>
      <dgm:t>
        <a:bodyPr/>
        <a:lstStyle/>
        <a:p>
          <a:endParaRPr lang="ru-RU"/>
        </a:p>
      </dgm:t>
    </dgm:pt>
    <dgm:pt modelId="{632DD45F-40EA-4F1C-917A-D7DB16111640}" type="pres">
      <dgm:prSet presAssocID="{14AD630D-73B4-4C15-8182-FE51D6F68C53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9FC326-959A-42DF-BC44-0BFC5633D60A}" type="pres">
      <dgm:prSet presAssocID="{14AD630D-73B4-4C15-8182-FE51D6F68C53}" presName="aSpace2" presStyleCnt="0"/>
      <dgm:spPr/>
      <dgm:t>
        <a:bodyPr/>
        <a:lstStyle/>
        <a:p>
          <a:endParaRPr lang="ru-RU"/>
        </a:p>
      </dgm:t>
    </dgm:pt>
    <dgm:pt modelId="{2B2F4382-79EB-4F3F-A373-B565AE3774A1}" type="pres">
      <dgm:prSet presAssocID="{F3520524-D572-4447-ADE5-045F47B2F793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3C3BA4-19BD-4A83-84AD-E2104B6B8D9C}" type="pres">
      <dgm:prSet presAssocID="{F3520524-D572-4447-ADE5-045F47B2F793}" presName="aSpace2" presStyleCnt="0"/>
      <dgm:spPr/>
      <dgm:t>
        <a:bodyPr/>
        <a:lstStyle/>
        <a:p>
          <a:endParaRPr lang="ru-RU"/>
        </a:p>
      </dgm:t>
    </dgm:pt>
    <dgm:pt modelId="{AEDF4E1C-1D68-49B3-9C78-7987318DC38C}" type="pres">
      <dgm:prSet presAssocID="{4DD1942F-324A-4518-93A8-31F6DC158192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1832A-E5D2-43C6-8D62-242703F94603}" type="pres">
      <dgm:prSet presAssocID="{F4879898-4025-4FB5-B81F-91DEAECC91D6}" presName="aSpace" presStyleCnt="0"/>
      <dgm:spPr/>
      <dgm:t>
        <a:bodyPr/>
        <a:lstStyle/>
        <a:p>
          <a:endParaRPr lang="ru-RU"/>
        </a:p>
      </dgm:t>
    </dgm:pt>
    <dgm:pt modelId="{D8873BD4-DEAE-4AE0-AF92-C7F7B045770A}" type="pres">
      <dgm:prSet presAssocID="{28253210-6F73-4BA3-A525-D32F5C305982}" presName="compNode" presStyleCnt="0"/>
      <dgm:spPr/>
      <dgm:t>
        <a:bodyPr/>
        <a:lstStyle/>
        <a:p>
          <a:endParaRPr lang="ru-RU"/>
        </a:p>
      </dgm:t>
    </dgm:pt>
    <dgm:pt modelId="{DE5415D5-ACD4-4B89-8D92-55F652C895A3}" type="pres">
      <dgm:prSet presAssocID="{28253210-6F73-4BA3-A525-D32F5C305982}" presName="aNode" presStyleLbl="bgShp" presStyleIdx="2" presStyleCnt="3"/>
      <dgm:spPr/>
      <dgm:t>
        <a:bodyPr/>
        <a:lstStyle/>
        <a:p>
          <a:endParaRPr lang="ru-RU"/>
        </a:p>
      </dgm:t>
    </dgm:pt>
    <dgm:pt modelId="{498DE290-8BA2-436D-98F2-F4E42CF67AC9}" type="pres">
      <dgm:prSet presAssocID="{28253210-6F73-4BA3-A525-D32F5C305982}" presName="textNode" presStyleLbl="bgShp" presStyleIdx="2" presStyleCnt="3"/>
      <dgm:spPr/>
      <dgm:t>
        <a:bodyPr/>
        <a:lstStyle/>
        <a:p>
          <a:endParaRPr lang="ru-RU"/>
        </a:p>
      </dgm:t>
    </dgm:pt>
    <dgm:pt modelId="{591D50CE-465E-40A9-A52E-64DA7FBC7D34}" type="pres">
      <dgm:prSet presAssocID="{28253210-6F73-4BA3-A525-D32F5C305982}" presName="compChildNode" presStyleCnt="0"/>
      <dgm:spPr/>
      <dgm:t>
        <a:bodyPr/>
        <a:lstStyle/>
        <a:p>
          <a:endParaRPr lang="ru-RU"/>
        </a:p>
      </dgm:t>
    </dgm:pt>
    <dgm:pt modelId="{8C4AC22B-595D-4D9A-8385-EEB5033F7879}" type="pres">
      <dgm:prSet presAssocID="{28253210-6F73-4BA3-A525-D32F5C305982}" presName="theInnerList" presStyleCnt="0"/>
      <dgm:spPr/>
      <dgm:t>
        <a:bodyPr/>
        <a:lstStyle/>
        <a:p>
          <a:endParaRPr lang="ru-RU"/>
        </a:p>
      </dgm:t>
    </dgm:pt>
    <dgm:pt modelId="{4D0ECF85-ADAA-4EB0-BEBF-0760907662EA}" type="pres">
      <dgm:prSet presAssocID="{90E9C48D-18B2-41DE-8E3E-D486CF493E78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97BB4-3F29-496B-8D53-37FF515AB4AC}" type="pres">
      <dgm:prSet presAssocID="{90E9C48D-18B2-41DE-8E3E-D486CF493E78}" presName="aSpace2" presStyleCnt="0"/>
      <dgm:spPr/>
      <dgm:t>
        <a:bodyPr/>
        <a:lstStyle/>
        <a:p>
          <a:endParaRPr lang="ru-RU"/>
        </a:p>
      </dgm:t>
    </dgm:pt>
    <dgm:pt modelId="{1A44C726-9EB0-4980-B6EF-ECE0381C6BE0}" type="pres">
      <dgm:prSet presAssocID="{AA898DA4-7D83-446A-AC3B-C2A8139FA7A3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6E42F-A96A-4B04-B880-25475E35FBEA}" type="pres">
      <dgm:prSet presAssocID="{AA898DA4-7D83-446A-AC3B-C2A8139FA7A3}" presName="aSpace2" presStyleCnt="0"/>
      <dgm:spPr/>
      <dgm:t>
        <a:bodyPr/>
        <a:lstStyle/>
        <a:p>
          <a:endParaRPr lang="ru-RU"/>
        </a:p>
      </dgm:t>
    </dgm:pt>
    <dgm:pt modelId="{66F55A1F-0527-49E3-87BB-B283E03968BC}" type="pres">
      <dgm:prSet presAssocID="{089F9D5D-CF50-4816-B7CF-245B73F6E99C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E59C70-5B63-4849-A43F-4C970310FB4D}" type="presOf" srcId="{C27BA36C-6C52-4E76-BCB0-0800A35A5B75}" destId="{AFA30E97-0192-4CB5-9ECF-13FE14D804B6}" srcOrd="0" destOrd="0" presId="urn:microsoft.com/office/officeart/2005/8/layout/lProcess2"/>
    <dgm:cxn modelId="{4DA39EB6-D768-4AC3-83BD-F87671CA6E47}" srcId="{F4879898-4025-4FB5-B81F-91DEAECC91D6}" destId="{14AD630D-73B4-4C15-8182-FE51D6F68C53}" srcOrd="0" destOrd="0" parTransId="{92640E9A-E0AC-46B0-A8DA-E8D35DE678D6}" sibTransId="{67BE9E22-4721-4864-AE2C-7C2A0F92FD4B}"/>
    <dgm:cxn modelId="{A61083F4-F73D-4B70-8D1E-43A1FB4F9DE0}" type="presOf" srcId="{089F9D5D-CF50-4816-B7CF-245B73F6E99C}" destId="{66F55A1F-0527-49E3-87BB-B283E03968BC}" srcOrd="0" destOrd="0" presId="urn:microsoft.com/office/officeart/2005/8/layout/lProcess2"/>
    <dgm:cxn modelId="{F8BFE07C-3300-4CE4-A6F5-68AA84A211BF}" srcId="{28253210-6F73-4BA3-A525-D32F5C305982}" destId="{AA898DA4-7D83-446A-AC3B-C2A8139FA7A3}" srcOrd="1" destOrd="0" parTransId="{DA6B2BE1-70A4-4359-BA4F-7E2D96868046}" sibTransId="{F6AA74E6-FE39-4985-A46B-CDDE10FA41F8}"/>
    <dgm:cxn modelId="{0BADF2E6-58ED-4056-AFCA-35EE3B894073}" type="presOf" srcId="{B47AABE2-E506-47B1-9FDC-5350F096957E}" destId="{1684E311-87C3-4394-BB3E-29F767C22CA8}" srcOrd="1" destOrd="0" presId="urn:microsoft.com/office/officeart/2005/8/layout/lProcess2"/>
    <dgm:cxn modelId="{25D01BC7-94E5-4478-8715-4477AC7C28B2}" srcId="{28253210-6F73-4BA3-A525-D32F5C305982}" destId="{90E9C48D-18B2-41DE-8E3E-D486CF493E78}" srcOrd="0" destOrd="0" parTransId="{12309973-F18E-43C6-81EB-5DDEFE5470D6}" sibTransId="{4524D9B8-71F3-4067-A6A1-2F315B8FED8A}"/>
    <dgm:cxn modelId="{F7C90EB3-533E-4E14-8E6D-52B74CB876A0}" srcId="{F4879898-4025-4FB5-B81F-91DEAECC91D6}" destId="{4DD1942F-324A-4518-93A8-31F6DC158192}" srcOrd="2" destOrd="0" parTransId="{DD8BFF24-794C-458F-B826-DC05221EB1BF}" sibTransId="{6EC782C2-8302-4500-A715-3374044A3F42}"/>
    <dgm:cxn modelId="{F363920C-A90E-4058-9860-286475FDCC04}" type="presOf" srcId="{5EFA18A8-9488-4FC8-B82B-F8516982031C}" destId="{5EB61C7D-5709-407A-A5A9-9616E1A84DB9}" srcOrd="0" destOrd="0" presId="urn:microsoft.com/office/officeart/2005/8/layout/lProcess2"/>
    <dgm:cxn modelId="{DB7FA436-CD0A-448C-9024-0FDEE531D655}" type="presOf" srcId="{F4879898-4025-4FB5-B81F-91DEAECC91D6}" destId="{17FCC316-48EA-43B7-B473-E58CCE0037BA}" srcOrd="0" destOrd="0" presId="urn:microsoft.com/office/officeart/2005/8/layout/lProcess2"/>
    <dgm:cxn modelId="{C36DF622-7B73-4B36-BEFA-3614AC3A00D0}" srcId="{680800B4-1FBF-40B5-ADFC-7EA2C7FBB8A3}" destId="{F4879898-4025-4FB5-B81F-91DEAECC91D6}" srcOrd="1" destOrd="0" parTransId="{17FA33BC-8808-42A4-BA87-125C43BC3A68}" sibTransId="{E23CA0EE-AC7B-4148-87E3-9F0DB64218E1}"/>
    <dgm:cxn modelId="{8D5EACD8-2D34-4EB7-A38C-5CC6A35ECE33}" type="presOf" srcId="{B47AABE2-E506-47B1-9FDC-5350F096957E}" destId="{9D88B2A6-0DF2-40FD-A249-E3FD819A6FB2}" srcOrd="0" destOrd="0" presId="urn:microsoft.com/office/officeart/2005/8/layout/lProcess2"/>
    <dgm:cxn modelId="{BBE16854-AD03-45EC-AAAC-83B9723A6FA2}" srcId="{680800B4-1FBF-40B5-ADFC-7EA2C7FBB8A3}" destId="{B47AABE2-E506-47B1-9FDC-5350F096957E}" srcOrd="0" destOrd="0" parTransId="{7797A275-30DB-46CF-A4CA-C401EF7EEEAB}" sibTransId="{8662599B-CEF9-4173-962B-9FC23F510BD3}"/>
    <dgm:cxn modelId="{550136E8-3D87-49C2-9D99-AD8F75DBBBFD}" srcId="{B47AABE2-E506-47B1-9FDC-5350F096957E}" destId="{5EFA18A8-9488-4FC8-B82B-F8516982031C}" srcOrd="1" destOrd="0" parTransId="{445DC7E2-3065-4BD8-9882-E301F9C2869D}" sibTransId="{E00C4835-4FC5-4228-9C1F-F3732483A264}"/>
    <dgm:cxn modelId="{33133C75-4B11-4205-AFD9-A8678B66521B}" type="presOf" srcId="{F4879898-4025-4FB5-B81F-91DEAECC91D6}" destId="{B57CCE39-8EDE-44B7-9E67-D506949891CF}" srcOrd="1" destOrd="0" presId="urn:microsoft.com/office/officeart/2005/8/layout/lProcess2"/>
    <dgm:cxn modelId="{C6551BC8-F9EC-4ED8-8A05-4864D03628B0}" type="presOf" srcId="{14AD630D-73B4-4C15-8182-FE51D6F68C53}" destId="{632DD45F-40EA-4F1C-917A-D7DB16111640}" srcOrd="0" destOrd="0" presId="urn:microsoft.com/office/officeart/2005/8/layout/lProcess2"/>
    <dgm:cxn modelId="{CEAB1985-A6EB-4418-B5C9-2509D3298159}" type="presOf" srcId="{F3520524-D572-4447-ADE5-045F47B2F793}" destId="{2B2F4382-79EB-4F3F-A373-B565AE3774A1}" srcOrd="0" destOrd="0" presId="urn:microsoft.com/office/officeart/2005/8/layout/lProcess2"/>
    <dgm:cxn modelId="{12789AF8-7DCF-49B3-8C9F-CDD37069983E}" type="presOf" srcId="{90E9C48D-18B2-41DE-8E3E-D486CF493E78}" destId="{4D0ECF85-ADAA-4EB0-BEBF-0760907662EA}" srcOrd="0" destOrd="0" presId="urn:microsoft.com/office/officeart/2005/8/layout/lProcess2"/>
    <dgm:cxn modelId="{6B6D7D84-70D0-47E7-BAF6-731773D0E834}" type="presOf" srcId="{7E36BE9C-362B-4D35-B8AB-47314AD4DCE1}" destId="{B5DE29FF-578E-4BF9-8006-487E364D5403}" srcOrd="0" destOrd="0" presId="urn:microsoft.com/office/officeart/2005/8/layout/lProcess2"/>
    <dgm:cxn modelId="{1C622DF0-CE0E-4C60-8686-653FE816B337}" srcId="{F4879898-4025-4FB5-B81F-91DEAECC91D6}" destId="{F3520524-D572-4447-ADE5-045F47B2F793}" srcOrd="1" destOrd="0" parTransId="{07E9955C-0DF4-4D2A-882D-6A2A81A14FF6}" sibTransId="{1A59DFBE-CC0D-4C5E-A0B5-9FFFC4E93949}"/>
    <dgm:cxn modelId="{629A1403-25D4-4A2D-876F-D685B9458821}" srcId="{28253210-6F73-4BA3-A525-D32F5C305982}" destId="{089F9D5D-CF50-4816-B7CF-245B73F6E99C}" srcOrd="2" destOrd="0" parTransId="{034FB8BE-7D95-417C-A456-C61D8D83E44A}" sibTransId="{08F74E78-C381-48DB-8ECF-A3FFE300A440}"/>
    <dgm:cxn modelId="{6F0ECF4D-E65B-413C-AE07-C93F8B4238B9}" type="presOf" srcId="{4DD1942F-324A-4518-93A8-31F6DC158192}" destId="{AEDF4E1C-1D68-49B3-9C78-7987318DC38C}" srcOrd="0" destOrd="0" presId="urn:microsoft.com/office/officeart/2005/8/layout/lProcess2"/>
    <dgm:cxn modelId="{E659F769-A4B9-46D4-B632-A31F71D63A28}" srcId="{B47AABE2-E506-47B1-9FDC-5350F096957E}" destId="{7E36BE9C-362B-4D35-B8AB-47314AD4DCE1}" srcOrd="2" destOrd="0" parTransId="{441862BB-9178-4CFA-A2BB-BE9349122F45}" sibTransId="{7764AC40-664B-4666-8657-882416E82807}"/>
    <dgm:cxn modelId="{4EC24F8E-C605-4CBA-999A-85E1CA37F287}" type="presOf" srcId="{AA898DA4-7D83-446A-AC3B-C2A8139FA7A3}" destId="{1A44C726-9EB0-4980-B6EF-ECE0381C6BE0}" srcOrd="0" destOrd="0" presId="urn:microsoft.com/office/officeart/2005/8/layout/lProcess2"/>
    <dgm:cxn modelId="{3037FEAC-B18B-46A4-A94F-CAD1DE3D8400}" type="presOf" srcId="{680800B4-1FBF-40B5-ADFC-7EA2C7FBB8A3}" destId="{6E24F00B-17C1-4F70-8623-7A361DEB11B9}" srcOrd="0" destOrd="0" presId="urn:microsoft.com/office/officeart/2005/8/layout/lProcess2"/>
    <dgm:cxn modelId="{20F15BAB-C580-470A-A059-43B496AD3ECD}" srcId="{B47AABE2-E506-47B1-9FDC-5350F096957E}" destId="{C27BA36C-6C52-4E76-BCB0-0800A35A5B75}" srcOrd="0" destOrd="0" parTransId="{AFD1E97F-4295-4F27-A09E-2407A5DD6121}" sibTransId="{E696BE0D-DA1A-4203-A967-12E6218DAF2B}"/>
    <dgm:cxn modelId="{1CB1D5F9-7430-44F5-A823-96211EF27401}" type="presOf" srcId="{28253210-6F73-4BA3-A525-D32F5C305982}" destId="{DE5415D5-ACD4-4B89-8D92-55F652C895A3}" srcOrd="0" destOrd="0" presId="urn:microsoft.com/office/officeart/2005/8/layout/lProcess2"/>
    <dgm:cxn modelId="{6EA2F34A-A672-4462-9747-50D2AADA86D3}" srcId="{680800B4-1FBF-40B5-ADFC-7EA2C7FBB8A3}" destId="{28253210-6F73-4BA3-A525-D32F5C305982}" srcOrd="2" destOrd="0" parTransId="{3EB2CCD7-ADE3-4CE8-BC8E-1BFD320E7567}" sibTransId="{15FD3E3D-AFF8-4A71-9116-D346DAC80E2A}"/>
    <dgm:cxn modelId="{579A0823-BEC2-4598-9411-4AAD956AAFFA}" type="presOf" srcId="{28253210-6F73-4BA3-A525-D32F5C305982}" destId="{498DE290-8BA2-436D-98F2-F4E42CF67AC9}" srcOrd="1" destOrd="0" presId="urn:microsoft.com/office/officeart/2005/8/layout/lProcess2"/>
    <dgm:cxn modelId="{960DD229-D5DD-43AF-849E-2DE5AF9FF0CF}" type="presParOf" srcId="{6E24F00B-17C1-4F70-8623-7A361DEB11B9}" destId="{83B329A9-C964-4287-B946-A9D4E20E0D97}" srcOrd="0" destOrd="0" presId="urn:microsoft.com/office/officeart/2005/8/layout/lProcess2"/>
    <dgm:cxn modelId="{0C875AA4-C2F2-453B-BF51-8023187696BF}" type="presParOf" srcId="{83B329A9-C964-4287-B946-A9D4E20E0D97}" destId="{9D88B2A6-0DF2-40FD-A249-E3FD819A6FB2}" srcOrd="0" destOrd="0" presId="urn:microsoft.com/office/officeart/2005/8/layout/lProcess2"/>
    <dgm:cxn modelId="{64261780-1F78-4C81-8517-D3BA0A27B6B5}" type="presParOf" srcId="{83B329A9-C964-4287-B946-A9D4E20E0D97}" destId="{1684E311-87C3-4394-BB3E-29F767C22CA8}" srcOrd="1" destOrd="0" presId="urn:microsoft.com/office/officeart/2005/8/layout/lProcess2"/>
    <dgm:cxn modelId="{EAAB970C-3025-453B-A47A-F0480687D118}" type="presParOf" srcId="{83B329A9-C964-4287-B946-A9D4E20E0D97}" destId="{81CD5AE2-D8DA-4657-9715-41519A53B837}" srcOrd="2" destOrd="0" presId="urn:microsoft.com/office/officeart/2005/8/layout/lProcess2"/>
    <dgm:cxn modelId="{42476950-A003-4796-9D07-C5C1C2ECCF5F}" type="presParOf" srcId="{81CD5AE2-D8DA-4657-9715-41519A53B837}" destId="{B16E284B-33CB-42A0-9227-1688329439FE}" srcOrd="0" destOrd="0" presId="urn:microsoft.com/office/officeart/2005/8/layout/lProcess2"/>
    <dgm:cxn modelId="{23E851B1-56B5-454E-8AAC-B9B17832CFCD}" type="presParOf" srcId="{B16E284B-33CB-42A0-9227-1688329439FE}" destId="{AFA30E97-0192-4CB5-9ECF-13FE14D804B6}" srcOrd="0" destOrd="0" presId="urn:microsoft.com/office/officeart/2005/8/layout/lProcess2"/>
    <dgm:cxn modelId="{8838B3F8-2286-4664-A110-3CD639663164}" type="presParOf" srcId="{B16E284B-33CB-42A0-9227-1688329439FE}" destId="{39E077B6-0CF0-49A7-9D45-0C25DF969D3F}" srcOrd="1" destOrd="0" presId="urn:microsoft.com/office/officeart/2005/8/layout/lProcess2"/>
    <dgm:cxn modelId="{408A9AB2-9010-4B70-A772-805F564A621E}" type="presParOf" srcId="{B16E284B-33CB-42A0-9227-1688329439FE}" destId="{5EB61C7D-5709-407A-A5A9-9616E1A84DB9}" srcOrd="2" destOrd="0" presId="urn:microsoft.com/office/officeart/2005/8/layout/lProcess2"/>
    <dgm:cxn modelId="{834A0CDD-10EE-444B-AB7F-AFE7E5388152}" type="presParOf" srcId="{B16E284B-33CB-42A0-9227-1688329439FE}" destId="{84A85ECF-B290-4419-8020-E97A2F7A0A8A}" srcOrd="3" destOrd="0" presId="urn:microsoft.com/office/officeart/2005/8/layout/lProcess2"/>
    <dgm:cxn modelId="{5AD3F9E5-6218-4EBC-809A-3A49779C06F4}" type="presParOf" srcId="{B16E284B-33CB-42A0-9227-1688329439FE}" destId="{B5DE29FF-578E-4BF9-8006-487E364D5403}" srcOrd="4" destOrd="0" presId="urn:microsoft.com/office/officeart/2005/8/layout/lProcess2"/>
    <dgm:cxn modelId="{D28928A1-7127-4C2B-8C31-D2D9C2951105}" type="presParOf" srcId="{6E24F00B-17C1-4F70-8623-7A361DEB11B9}" destId="{089D7EF0-BE5A-497C-A7BB-A04B2DAE8A4D}" srcOrd="1" destOrd="0" presId="urn:microsoft.com/office/officeart/2005/8/layout/lProcess2"/>
    <dgm:cxn modelId="{4A65F6E3-F875-44C4-8231-58F814356498}" type="presParOf" srcId="{6E24F00B-17C1-4F70-8623-7A361DEB11B9}" destId="{7AEAF0C0-089D-4468-B135-6F269DAF242F}" srcOrd="2" destOrd="0" presId="urn:microsoft.com/office/officeart/2005/8/layout/lProcess2"/>
    <dgm:cxn modelId="{8CB5096D-548B-4FBB-8C16-364F15358597}" type="presParOf" srcId="{7AEAF0C0-089D-4468-B135-6F269DAF242F}" destId="{17FCC316-48EA-43B7-B473-E58CCE0037BA}" srcOrd="0" destOrd="0" presId="urn:microsoft.com/office/officeart/2005/8/layout/lProcess2"/>
    <dgm:cxn modelId="{894D2BF6-EE37-4EC8-9163-CAFA9710E3CA}" type="presParOf" srcId="{7AEAF0C0-089D-4468-B135-6F269DAF242F}" destId="{B57CCE39-8EDE-44B7-9E67-D506949891CF}" srcOrd="1" destOrd="0" presId="urn:microsoft.com/office/officeart/2005/8/layout/lProcess2"/>
    <dgm:cxn modelId="{EF43C71E-C06F-4832-9CE5-533D8C9EF291}" type="presParOf" srcId="{7AEAF0C0-089D-4468-B135-6F269DAF242F}" destId="{89A9A36F-8822-48A7-8589-5C00607732F8}" srcOrd="2" destOrd="0" presId="urn:microsoft.com/office/officeart/2005/8/layout/lProcess2"/>
    <dgm:cxn modelId="{AC1F5E6B-FF22-4CD7-9E39-92B34A34C453}" type="presParOf" srcId="{89A9A36F-8822-48A7-8589-5C00607732F8}" destId="{14F38D48-0418-47CD-867B-D4A72EECA367}" srcOrd="0" destOrd="0" presId="urn:microsoft.com/office/officeart/2005/8/layout/lProcess2"/>
    <dgm:cxn modelId="{012DC4E5-78BC-4ADD-AF88-6DED2E035E6D}" type="presParOf" srcId="{14F38D48-0418-47CD-867B-D4A72EECA367}" destId="{632DD45F-40EA-4F1C-917A-D7DB16111640}" srcOrd="0" destOrd="0" presId="urn:microsoft.com/office/officeart/2005/8/layout/lProcess2"/>
    <dgm:cxn modelId="{8B16FDA4-CC0F-4D8E-9099-91155D93B66C}" type="presParOf" srcId="{14F38D48-0418-47CD-867B-D4A72EECA367}" destId="{079FC326-959A-42DF-BC44-0BFC5633D60A}" srcOrd="1" destOrd="0" presId="urn:microsoft.com/office/officeart/2005/8/layout/lProcess2"/>
    <dgm:cxn modelId="{00B0E279-37A4-4893-AEAB-63883A554042}" type="presParOf" srcId="{14F38D48-0418-47CD-867B-D4A72EECA367}" destId="{2B2F4382-79EB-4F3F-A373-B565AE3774A1}" srcOrd="2" destOrd="0" presId="urn:microsoft.com/office/officeart/2005/8/layout/lProcess2"/>
    <dgm:cxn modelId="{04B0B93F-7E9B-43FA-92E2-215F944713BA}" type="presParOf" srcId="{14F38D48-0418-47CD-867B-D4A72EECA367}" destId="{993C3BA4-19BD-4A83-84AD-E2104B6B8D9C}" srcOrd="3" destOrd="0" presId="urn:microsoft.com/office/officeart/2005/8/layout/lProcess2"/>
    <dgm:cxn modelId="{8F76DEBA-33B8-4155-9CC6-3245EEEECB15}" type="presParOf" srcId="{14F38D48-0418-47CD-867B-D4A72EECA367}" destId="{AEDF4E1C-1D68-49B3-9C78-7987318DC38C}" srcOrd="4" destOrd="0" presId="urn:microsoft.com/office/officeart/2005/8/layout/lProcess2"/>
    <dgm:cxn modelId="{418B0A86-7961-4F15-9937-2C2F2308EAFB}" type="presParOf" srcId="{6E24F00B-17C1-4F70-8623-7A361DEB11B9}" destId="{C181832A-E5D2-43C6-8D62-242703F94603}" srcOrd="3" destOrd="0" presId="urn:microsoft.com/office/officeart/2005/8/layout/lProcess2"/>
    <dgm:cxn modelId="{2183502B-8E8B-43E7-8C48-65F41ED229D9}" type="presParOf" srcId="{6E24F00B-17C1-4F70-8623-7A361DEB11B9}" destId="{D8873BD4-DEAE-4AE0-AF92-C7F7B045770A}" srcOrd="4" destOrd="0" presId="urn:microsoft.com/office/officeart/2005/8/layout/lProcess2"/>
    <dgm:cxn modelId="{59BC8CB0-F57F-4F0C-B6C2-66DD897B136F}" type="presParOf" srcId="{D8873BD4-DEAE-4AE0-AF92-C7F7B045770A}" destId="{DE5415D5-ACD4-4B89-8D92-55F652C895A3}" srcOrd="0" destOrd="0" presId="urn:microsoft.com/office/officeart/2005/8/layout/lProcess2"/>
    <dgm:cxn modelId="{69B089AF-CBC0-458E-A615-2E17D7458BD9}" type="presParOf" srcId="{D8873BD4-DEAE-4AE0-AF92-C7F7B045770A}" destId="{498DE290-8BA2-436D-98F2-F4E42CF67AC9}" srcOrd="1" destOrd="0" presId="urn:microsoft.com/office/officeart/2005/8/layout/lProcess2"/>
    <dgm:cxn modelId="{15BE6B6F-847E-44F3-8CA1-B5B7940E83C1}" type="presParOf" srcId="{D8873BD4-DEAE-4AE0-AF92-C7F7B045770A}" destId="{591D50CE-465E-40A9-A52E-64DA7FBC7D34}" srcOrd="2" destOrd="0" presId="urn:microsoft.com/office/officeart/2005/8/layout/lProcess2"/>
    <dgm:cxn modelId="{F52C3746-3FF5-4EA1-BF25-0CE206B0AD5E}" type="presParOf" srcId="{591D50CE-465E-40A9-A52E-64DA7FBC7D34}" destId="{8C4AC22B-595D-4D9A-8385-EEB5033F7879}" srcOrd="0" destOrd="0" presId="urn:microsoft.com/office/officeart/2005/8/layout/lProcess2"/>
    <dgm:cxn modelId="{4C77628D-633A-4255-8A5B-B7F7FB56D090}" type="presParOf" srcId="{8C4AC22B-595D-4D9A-8385-EEB5033F7879}" destId="{4D0ECF85-ADAA-4EB0-BEBF-0760907662EA}" srcOrd="0" destOrd="0" presId="urn:microsoft.com/office/officeart/2005/8/layout/lProcess2"/>
    <dgm:cxn modelId="{9FB1D29C-400E-4E5F-93D0-2E2BF1AD0FC4}" type="presParOf" srcId="{8C4AC22B-595D-4D9A-8385-EEB5033F7879}" destId="{0F797BB4-3F29-496B-8D53-37FF515AB4AC}" srcOrd="1" destOrd="0" presId="urn:microsoft.com/office/officeart/2005/8/layout/lProcess2"/>
    <dgm:cxn modelId="{DCB73147-E7B1-40BC-8B69-8F4B03B10C58}" type="presParOf" srcId="{8C4AC22B-595D-4D9A-8385-EEB5033F7879}" destId="{1A44C726-9EB0-4980-B6EF-ECE0381C6BE0}" srcOrd="2" destOrd="0" presId="urn:microsoft.com/office/officeart/2005/8/layout/lProcess2"/>
    <dgm:cxn modelId="{EF2A76D0-5732-4591-A0D7-86C932AA4474}" type="presParOf" srcId="{8C4AC22B-595D-4D9A-8385-EEB5033F7879}" destId="{EC66E42F-A96A-4B04-B880-25475E35FBEA}" srcOrd="3" destOrd="0" presId="urn:microsoft.com/office/officeart/2005/8/layout/lProcess2"/>
    <dgm:cxn modelId="{28EF9EA5-D58A-48FF-824E-2E26E8DF501D}" type="presParOf" srcId="{8C4AC22B-595D-4D9A-8385-EEB5033F7879}" destId="{66F55A1F-0527-49E3-87BB-B283E03968BC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44EB2-FD5D-43F1-956C-3F35A421C38D}">
      <dsp:nvSpPr>
        <dsp:cNvPr id="0" name=""/>
        <dsp:cNvSpPr/>
      </dsp:nvSpPr>
      <dsp:spPr>
        <a:xfrm>
          <a:off x="4595635" y="4030679"/>
          <a:ext cx="2679203" cy="242057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Основные направления налоговой, бюджетной и долговой политики на 2024 год и на плановый период 2025 и 2026 годов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(ст.172 БК РФ)</a:t>
          </a:r>
          <a:endParaRPr lang="ru-RU" sz="15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87995" y="4385165"/>
        <a:ext cx="1894483" cy="1711607"/>
      </dsp:txXfrm>
    </dsp:sp>
    <dsp:sp modelId="{2EC76868-3276-4020-890C-D69900E1E5EC}">
      <dsp:nvSpPr>
        <dsp:cNvPr id="0" name=""/>
        <dsp:cNvSpPr/>
      </dsp:nvSpPr>
      <dsp:spPr>
        <a:xfrm rot="10680876">
          <a:off x="1567314" y="4960965"/>
          <a:ext cx="2863601" cy="76357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6B4D4E-FA1F-4CC5-BA35-F0422E38C52E}">
      <dsp:nvSpPr>
        <dsp:cNvPr id="0" name=""/>
        <dsp:cNvSpPr/>
      </dsp:nvSpPr>
      <dsp:spPr>
        <a:xfrm>
          <a:off x="103987" y="4492534"/>
          <a:ext cx="2928371" cy="1799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 Послания Президента Российской Федерации Федеральному Собранию Российской Федерации от 21 апреля 2021 года</a:t>
          </a:r>
          <a:endParaRPr lang="ru-RU" sz="1300" b="0" kern="1200" dirty="0">
            <a:solidFill>
              <a:schemeClr val="tx1"/>
            </a:solidFill>
            <a:latin typeface="Times New Roman" pitchFamily="18" charset="0"/>
            <a:cs typeface="Times New Roman" panose="02020603050405020304" pitchFamily="18" charset="0"/>
          </a:endParaRPr>
        </a:p>
      </dsp:txBody>
      <dsp:txXfrm>
        <a:off x="156697" y="4545244"/>
        <a:ext cx="2822951" cy="1694224"/>
      </dsp:txXfrm>
    </dsp:sp>
    <dsp:sp modelId="{3A536E63-160B-4767-8AB3-9FC17ABA0675}">
      <dsp:nvSpPr>
        <dsp:cNvPr id="0" name=""/>
        <dsp:cNvSpPr/>
      </dsp:nvSpPr>
      <dsp:spPr>
        <a:xfrm rot="12297749">
          <a:off x="1886860" y="3635726"/>
          <a:ext cx="2840349" cy="76357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732616"/>
                <a:satOff val="-7995"/>
                <a:lumOff val="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732616"/>
                <a:satOff val="-7995"/>
                <a:lumOff val="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732616"/>
                <a:satOff val="-7995"/>
                <a:lumOff val="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4142EF-63E8-413F-B55E-DD00F92D2CF6}">
      <dsp:nvSpPr>
        <dsp:cNvPr id="0" name=""/>
        <dsp:cNvSpPr/>
      </dsp:nvSpPr>
      <dsp:spPr>
        <a:xfrm>
          <a:off x="555340" y="2518342"/>
          <a:ext cx="2928371" cy="1799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732616"/>
                <a:satOff val="-7995"/>
                <a:lumOff val="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732616"/>
                <a:satOff val="-7995"/>
                <a:lumOff val="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732616"/>
                <a:satOff val="-7995"/>
                <a:lumOff val="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Основные положения Указа Президента Российской Федерации от 21 июля 2020 года № 474 «О национальных целях развития Российской Федерации на период до 2030 года»</a:t>
          </a:r>
          <a:endParaRPr lang="ru-RU" sz="1300" b="0" kern="1200" dirty="0">
            <a:solidFill>
              <a:schemeClr val="tx1"/>
            </a:solidFill>
            <a:latin typeface="Times New Roman" pitchFamily="18" charset="0"/>
            <a:cs typeface="Times New Roman" panose="02020603050405020304" pitchFamily="18" charset="0"/>
          </a:endParaRPr>
        </a:p>
      </dsp:txBody>
      <dsp:txXfrm>
        <a:off x="608050" y="2571052"/>
        <a:ext cx="2822951" cy="1694224"/>
      </dsp:txXfrm>
    </dsp:sp>
    <dsp:sp modelId="{D7BE0E97-AA24-4BE1-A7D3-81B62933F165}">
      <dsp:nvSpPr>
        <dsp:cNvPr id="0" name=""/>
        <dsp:cNvSpPr/>
      </dsp:nvSpPr>
      <dsp:spPr>
        <a:xfrm rot="13854090">
          <a:off x="2229599" y="2402619"/>
          <a:ext cx="3418700" cy="76357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761B89-4B68-4D00-BE7A-B9F44643C0B5}">
      <dsp:nvSpPr>
        <dsp:cNvPr id="0" name=""/>
        <dsp:cNvSpPr/>
      </dsp:nvSpPr>
      <dsp:spPr>
        <a:xfrm>
          <a:off x="1396753" y="558020"/>
          <a:ext cx="2928371" cy="1799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Основные направления налоговой, бюджетной и долговой политики Ханты – Мансийского автономного округа – Югры на 2024 год и на плановый период 2025 и 2026 годов</a:t>
          </a:r>
          <a:endParaRPr lang="ru-RU" sz="1300" b="0" kern="1200" dirty="0">
            <a:solidFill>
              <a:schemeClr val="tx1"/>
            </a:solidFill>
          </a:endParaRPr>
        </a:p>
      </dsp:txBody>
      <dsp:txXfrm>
        <a:off x="1449463" y="610730"/>
        <a:ext cx="2822951" cy="1694224"/>
      </dsp:txXfrm>
    </dsp:sp>
    <dsp:sp modelId="{A8131B63-FD6E-42C4-8F58-CF22D22B48FC}">
      <dsp:nvSpPr>
        <dsp:cNvPr id="0" name=""/>
        <dsp:cNvSpPr/>
      </dsp:nvSpPr>
      <dsp:spPr>
        <a:xfrm rot="16200000">
          <a:off x="4574335" y="2129579"/>
          <a:ext cx="2721803" cy="76357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5197847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7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7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A432EA-0A17-426C-BDA5-9E7EBD998A07}">
      <dsp:nvSpPr>
        <dsp:cNvPr id="0" name=""/>
        <dsp:cNvSpPr/>
      </dsp:nvSpPr>
      <dsp:spPr>
        <a:xfrm>
          <a:off x="4471051" y="250642"/>
          <a:ext cx="2928371" cy="1799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97847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7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7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Стратегические цели развития города </a:t>
          </a:r>
          <a:r>
            <a:rPr lang="ru-RU" sz="1300" b="0" kern="1200" dirty="0" err="1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Покачи</a:t>
          </a:r>
          <a:r>
            <a:rPr lang="ru-RU" sz="1300" b="0" kern="120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, определенных в Стратегии социально - экономического развития  города </a:t>
          </a:r>
          <a:r>
            <a:rPr lang="ru-RU" sz="1300" b="0" kern="1200" dirty="0" err="1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Покачи</a:t>
          </a:r>
          <a:r>
            <a:rPr lang="ru-RU" sz="1300" b="0" kern="120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 до 2030 года</a:t>
          </a:r>
          <a:endParaRPr lang="ru-RU" sz="1300" b="0" kern="1200" dirty="0">
            <a:solidFill>
              <a:schemeClr val="tx1"/>
            </a:solidFill>
          </a:endParaRPr>
        </a:p>
      </dsp:txBody>
      <dsp:txXfrm>
        <a:off x="4523761" y="303352"/>
        <a:ext cx="2822951" cy="1694224"/>
      </dsp:txXfrm>
    </dsp:sp>
    <dsp:sp modelId="{F0D3B9FA-2081-4926-97A1-02630759136C}">
      <dsp:nvSpPr>
        <dsp:cNvPr id="0" name=""/>
        <dsp:cNvSpPr/>
      </dsp:nvSpPr>
      <dsp:spPr>
        <a:xfrm rot="18624070">
          <a:off x="6291884" y="2485162"/>
          <a:ext cx="3327772" cy="76357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6930462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2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2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6910E6-DC4A-4C9B-A8B5-B60DC057797E}">
      <dsp:nvSpPr>
        <dsp:cNvPr id="0" name=""/>
        <dsp:cNvSpPr/>
      </dsp:nvSpPr>
      <dsp:spPr>
        <a:xfrm>
          <a:off x="7570008" y="700035"/>
          <a:ext cx="2928371" cy="1799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930462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2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2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Концепция повышения эффективности бюджетных расходов в 2019-2024 годах в муниципальном образовании город </a:t>
          </a:r>
          <a:r>
            <a:rPr lang="ru-RU" sz="1300" b="0" kern="1200" dirty="0" err="1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Покачи</a:t>
          </a:r>
          <a:endParaRPr lang="ru-RU" sz="1300" b="0" kern="1200" dirty="0">
            <a:solidFill>
              <a:schemeClr val="tx1"/>
            </a:solidFill>
            <a:latin typeface="Times New Roman" pitchFamily="18" charset="0"/>
            <a:cs typeface="Times New Roman" panose="02020603050405020304" pitchFamily="18" charset="0"/>
          </a:endParaRPr>
        </a:p>
      </dsp:txBody>
      <dsp:txXfrm>
        <a:off x="7622718" y="752745"/>
        <a:ext cx="2822951" cy="1694224"/>
      </dsp:txXfrm>
    </dsp:sp>
    <dsp:sp modelId="{D52307B4-B0A0-4CF5-9AEE-E3CDF219AB03}">
      <dsp:nvSpPr>
        <dsp:cNvPr id="0" name=""/>
        <dsp:cNvSpPr/>
      </dsp:nvSpPr>
      <dsp:spPr>
        <a:xfrm rot="20174255">
          <a:off x="7169550" y="3706946"/>
          <a:ext cx="2765605" cy="76357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8663078"/>
                <a:satOff val="-39973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663078"/>
                <a:satOff val="-39973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663078"/>
                <a:satOff val="-39973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C890F8-92DF-4607-B674-C08D43BECB76}">
      <dsp:nvSpPr>
        <dsp:cNvPr id="0" name=""/>
        <dsp:cNvSpPr/>
      </dsp:nvSpPr>
      <dsp:spPr>
        <a:xfrm>
          <a:off x="8353742" y="2631717"/>
          <a:ext cx="2928371" cy="1799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8663078"/>
                <a:satOff val="-39973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663078"/>
                <a:satOff val="-39973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663078"/>
                <a:satOff val="-39973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Прогноз социально-экономического развития муниципального образования город Покачи на 2023 год и на плановый период до 2025 года</a:t>
          </a:r>
          <a:endParaRPr lang="ru-RU" sz="1300" b="0" kern="1200" dirty="0">
            <a:solidFill>
              <a:schemeClr val="tx1"/>
            </a:solidFill>
            <a:latin typeface="Times New Roman" pitchFamily="18" charset="0"/>
            <a:cs typeface="Times New Roman" panose="02020603050405020304" pitchFamily="18" charset="0"/>
          </a:endParaRPr>
        </a:p>
      </dsp:txBody>
      <dsp:txXfrm>
        <a:off x="8406452" y="2684427"/>
        <a:ext cx="2822951" cy="1694224"/>
      </dsp:txXfrm>
    </dsp:sp>
    <dsp:sp modelId="{EF0A8693-C77E-4EDF-8078-1AF40C85D35D}">
      <dsp:nvSpPr>
        <dsp:cNvPr id="0" name=""/>
        <dsp:cNvSpPr/>
      </dsp:nvSpPr>
      <dsp:spPr>
        <a:xfrm rot="200863">
          <a:off x="7440800" y="5033469"/>
          <a:ext cx="2947861" cy="76357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1F592D-36CD-4354-A74D-33BD59017EC7}">
      <dsp:nvSpPr>
        <dsp:cNvPr id="0" name=""/>
        <dsp:cNvSpPr/>
      </dsp:nvSpPr>
      <dsp:spPr>
        <a:xfrm>
          <a:off x="8921960" y="4601504"/>
          <a:ext cx="2928371" cy="1799644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Основные положения Указов Президента Российской Федерации от 2012 года</a:t>
          </a:r>
          <a:endParaRPr lang="ru-RU" sz="1300" b="0" kern="1200" dirty="0">
            <a:solidFill>
              <a:schemeClr val="tx1"/>
            </a:solidFill>
          </a:endParaRPr>
        </a:p>
      </dsp:txBody>
      <dsp:txXfrm>
        <a:off x="8974670" y="4654214"/>
        <a:ext cx="2822951" cy="16942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3C368-19E5-42B0-9CA7-1EEE179FAC83}">
      <dsp:nvSpPr>
        <dsp:cNvPr id="0" name=""/>
        <dsp:cNvSpPr/>
      </dsp:nvSpPr>
      <dsp:spPr>
        <a:xfrm rot="21338766" flipH="1">
          <a:off x="5465280" y="432060"/>
          <a:ext cx="351002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669522-E819-42DB-A704-9C02DA7CB57E}">
      <dsp:nvSpPr>
        <dsp:cNvPr id="0" name=""/>
        <dsp:cNvSpPr/>
      </dsp:nvSpPr>
      <dsp:spPr>
        <a:xfrm>
          <a:off x="250594" y="0"/>
          <a:ext cx="11119253" cy="1213142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490" tIns="0" rIns="30449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Решение Думы города Покачи от 30.05.2018 № 33 «О предоставлении льготы по земельному налогу»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Решение Думы города Покачи 21.11.2014 №101 «Об установлении налога на имущество физических лиц не территории города Покачи и определении налоговой базы объектов налогообложения»</a:t>
          </a:r>
          <a:endParaRPr lang="ru-RU" sz="1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9815" y="59221"/>
        <a:ext cx="11000811" cy="10947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1EF81-4143-44E7-98AE-66CD7CEB34A6}">
      <dsp:nvSpPr>
        <dsp:cNvPr id="0" name=""/>
        <dsp:cNvSpPr/>
      </dsp:nvSpPr>
      <dsp:spPr>
        <a:xfrm>
          <a:off x="-6055359" y="-926522"/>
          <a:ext cx="7208406" cy="7208406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61A48-AEA7-4D90-A833-5C87914AE99C}">
      <dsp:nvSpPr>
        <dsp:cNvPr id="0" name=""/>
        <dsp:cNvSpPr/>
      </dsp:nvSpPr>
      <dsp:spPr>
        <a:xfrm>
          <a:off x="429428" y="282013"/>
          <a:ext cx="11672092" cy="563812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752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сохранение установленных соотношений по уровню оплаты труда отдельных категорий работников муниципальных учреждений, попадающих под указы Президента Российской Федерации от 2012 года </a:t>
          </a:r>
          <a:endParaRPr lang="ru-RU" sz="1800" kern="1200" dirty="0"/>
        </a:p>
      </dsp:txBody>
      <dsp:txXfrm>
        <a:off x="429428" y="282013"/>
        <a:ext cx="11672092" cy="563812"/>
      </dsp:txXfrm>
    </dsp:sp>
    <dsp:sp modelId="{7520187D-3E73-47B7-B853-362AA5C4AF6B}">
      <dsp:nvSpPr>
        <dsp:cNvPr id="0" name=""/>
        <dsp:cNvSpPr/>
      </dsp:nvSpPr>
      <dsp:spPr>
        <a:xfrm>
          <a:off x="77045" y="211536"/>
          <a:ext cx="704765" cy="7047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19FBE0-A68C-41E6-A868-399109528AE7}">
      <dsp:nvSpPr>
        <dsp:cNvPr id="0" name=""/>
        <dsp:cNvSpPr/>
      </dsp:nvSpPr>
      <dsp:spPr>
        <a:xfrm>
          <a:off x="893202" y="1127625"/>
          <a:ext cx="11208318" cy="563812"/>
        </a:xfrm>
        <a:prstGeom prst="rect">
          <a:avLst/>
        </a:prstGeom>
        <a:solidFill>
          <a:schemeClr val="accent1">
            <a:shade val="50000"/>
            <a:hueOff val="111419"/>
            <a:satOff val="2985"/>
            <a:lumOff val="131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752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обеспечение индексации ФОТ на 4% с 01.10.2024 категорий работников, не попадающих под указы Президента Российской Федерации от 2012 года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93202" y="1127625"/>
        <a:ext cx="11208318" cy="563812"/>
      </dsp:txXfrm>
    </dsp:sp>
    <dsp:sp modelId="{64117266-D6F3-4276-841E-38D272111842}">
      <dsp:nvSpPr>
        <dsp:cNvPr id="0" name=""/>
        <dsp:cNvSpPr/>
      </dsp:nvSpPr>
      <dsp:spPr>
        <a:xfrm>
          <a:off x="540819" y="1057148"/>
          <a:ext cx="704765" cy="7047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279C9A-1E45-4CEC-AF95-50B8FB853665}">
      <dsp:nvSpPr>
        <dsp:cNvPr id="0" name=""/>
        <dsp:cNvSpPr/>
      </dsp:nvSpPr>
      <dsp:spPr>
        <a:xfrm>
          <a:off x="1105275" y="1973236"/>
          <a:ext cx="10996245" cy="563812"/>
        </a:xfrm>
        <a:prstGeom prst="rect">
          <a:avLst/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752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обеспечение расходов на оплату труда исходя из среднего показателя фактически занятых ставок; «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указники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» - исходя из среднесписочной численности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05275" y="1973236"/>
        <a:ext cx="10996245" cy="563812"/>
      </dsp:txXfrm>
    </dsp:sp>
    <dsp:sp modelId="{3DF5F377-35B1-4A8E-958E-826F6FA19E18}">
      <dsp:nvSpPr>
        <dsp:cNvPr id="0" name=""/>
        <dsp:cNvSpPr/>
      </dsp:nvSpPr>
      <dsp:spPr>
        <a:xfrm>
          <a:off x="752892" y="1902760"/>
          <a:ext cx="704765" cy="7047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7DB504-C489-4EE3-AF7C-DADDF8B7D9B3}">
      <dsp:nvSpPr>
        <dsp:cNvPr id="0" name=""/>
        <dsp:cNvSpPr/>
      </dsp:nvSpPr>
      <dsp:spPr>
        <a:xfrm>
          <a:off x="1105275" y="2818312"/>
          <a:ext cx="10996245" cy="563812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752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поддержка доступа негосударственных организаций (некоммерческих, коммерческих) к предоставлению услуг в социальной сфере в городе Покачи</a:t>
          </a:r>
          <a:endParaRPr lang="ru-RU" sz="1800" kern="1200" dirty="0"/>
        </a:p>
      </dsp:txBody>
      <dsp:txXfrm>
        <a:off x="1105275" y="2818312"/>
        <a:ext cx="10996245" cy="563812"/>
      </dsp:txXfrm>
    </dsp:sp>
    <dsp:sp modelId="{EF016EFB-C5D1-4EB7-AC07-244A3EC251EC}">
      <dsp:nvSpPr>
        <dsp:cNvPr id="0" name=""/>
        <dsp:cNvSpPr/>
      </dsp:nvSpPr>
      <dsp:spPr>
        <a:xfrm>
          <a:off x="752892" y="2747836"/>
          <a:ext cx="704765" cy="7047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D4CA28-E139-4A5D-9771-63A7E9B6D2F7}">
      <dsp:nvSpPr>
        <dsp:cNvPr id="0" name=""/>
        <dsp:cNvSpPr/>
      </dsp:nvSpPr>
      <dsp:spPr>
        <a:xfrm>
          <a:off x="893202" y="3663924"/>
          <a:ext cx="11208318" cy="563812"/>
        </a:xfrm>
        <a:prstGeom prst="rect">
          <a:avLst/>
        </a:prstGeom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752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реализации основных положений Указа Президента Российской Федерации от 07.05.2018 года №204 «О национальных целях и стратегических задачах развития Российской Федерации на период до 2024 года»</a:t>
          </a:r>
          <a:endParaRPr lang="ru-RU" sz="1800" kern="1200" dirty="0"/>
        </a:p>
      </dsp:txBody>
      <dsp:txXfrm>
        <a:off x="893202" y="3663924"/>
        <a:ext cx="11208318" cy="563812"/>
      </dsp:txXfrm>
    </dsp:sp>
    <dsp:sp modelId="{FFD50D26-EB54-49DE-B2CC-84988D2CB4E0}">
      <dsp:nvSpPr>
        <dsp:cNvPr id="0" name=""/>
        <dsp:cNvSpPr/>
      </dsp:nvSpPr>
      <dsp:spPr>
        <a:xfrm>
          <a:off x="540819" y="3593447"/>
          <a:ext cx="704765" cy="7047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C2000F-9D96-448E-87BB-639E4FE07001}">
      <dsp:nvSpPr>
        <dsp:cNvPr id="0" name=""/>
        <dsp:cNvSpPr/>
      </dsp:nvSpPr>
      <dsp:spPr>
        <a:xfrm>
          <a:off x="429428" y="4509536"/>
          <a:ext cx="11672092" cy="563812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752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обеспечение коммунальными услугами по теплоснабжению, водоснабжению, водоотведению, электроэнергией объектов муниципальной собственности и обращению с ТКО, с учетом роста тарифов в 2023 году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9428" y="4509536"/>
        <a:ext cx="11672092" cy="563812"/>
      </dsp:txXfrm>
    </dsp:sp>
    <dsp:sp modelId="{D756D587-05BC-49D6-A05E-16680C1F7995}">
      <dsp:nvSpPr>
        <dsp:cNvPr id="0" name=""/>
        <dsp:cNvSpPr/>
      </dsp:nvSpPr>
      <dsp:spPr>
        <a:xfrm>
          <a:off x="77045" y="4439059"/>
          <a:ext cx="704765" cy="7047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C930C-BB3F-4F9F-99F4-49671DE39D95}">
      <dsp:nvSpPr>
        <dsp:cNvPr id="0" name=""/>
        <dsp:cNvSpPr/>
      </dsp:nvSpPr>
      <dsp:spPr>
        <a:xfrm>
          <a:off x="29644" y="0"/>
          <a:ext cx="5076443" cy="457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Инициативные проекты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644" y="0"/>
        <a:ext cx="5076443" cy="1371600"/>
      </dsp:txXfrm>
    </dsp:sp>
    <dsp:sp modelId="{F3FD8572-7FF8-4C61-B86B-D6288FA0D360}">
      <dsp:nvSpPr>
        <dsp:cNvPr id="0" name=""/>
        <dsp:cNvSpPr/>
      </dsp:nvSpPr>
      <dsp:spPr>
        <a:xfrm>
          <a:off x="350292" y="1371600"/>
          <a:ext cx="4386412" cy="2971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Реализация инициативных проектов внесенных инициаторами проектов – 800,0 тыс. руб.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7333" y="1458641"/>
        <a:ext cx="4212330" cy="2797718"/>
      </dsp:txXfrm>
    </dsp:sp>
    <dsp:sp modelId="{629DD64A-5AA1-46A2-AE82-9058B3BA570A}">
      <dsp:nvSpPr>
        <dsp:cNvPr id="0" name=""/>
        <dsp:cNvSpPr/>
      </dsp:nvSpPr>
      <dsp:spPr>
        <a:xfrm>
          <a:off x="5467731" y="0"/>
          <a:ext cx="5076443" cy="457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Реализация наказов избирателей депутатам Думы города Покачи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7731" y="0"/>
        <a:ext cx="5076443" cy="1371600"/>
      </dsp:txXfrm>
    </dsp:sp>
    <dsp:sp modelId="{C2A187C7-E744-447B-8172-8344BAB5A67E}">
      <dsp:nvSpPr>
        <dsp:cNvPr id="0" name=""/>
        <dsp:cNvSpPr/>
      </dsp:nvSpPr>
      <dsp:spPr>
        <a:xfrm>
          <a:off x="5793478" y="1372726"/>
          <a:ext cx="4414394" cy="29695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- Обустройство асфальтированными дорогами и пешеходными дорожками зоны индивидуальной жилой застройки 8 микрорайона города Покачи - в размере 10 000,3 тыс. руб.;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Асфальтирование участка дороги в частном секторе (улицы Тихая)  - в размере 33 000,0 тыс. руб.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80453" y="1459701"/>
        <a:ext cx="4240444" cy="279559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41C19-D854-447E-8F41-79BBC44C6978}">
      <dsp:nvSpPr>
        <dsp:cNvPr id="0" name=""/>
        <dsp:cNvSpPr/>
      </dsp:nvSpPr>
      <dsp:spPr>
        <a:xfrm>
          <a:off x="8519" y="637620"/>
          <a:ext cx="4998636" cy="60193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u="none" strike="noStrike" kern="1200" dirty="0" smtClean="0">
              <a:effectLst/>
              <a:latin typeface="Times New Roman" pitchFamily="18" charset="0"/>
              <a:cs typeface="Times New Roman" pitchFamily="18" charset="0"/>
            </a:rPr>
            <a:t>в сфере физкультуры и спорта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486" y="637620"/>
        <a:ext cx="4396703" cy="601933"/>
      </dsp:txXfrm>
    </dsp:sp>
    <dsp:sp modelId="{9C84CB8B-6FC8-4EDF-A6E4-2D3CE6C5A37D}">
      <dsp:nvSpPr>
        <dsp:cNvPr id="0" name=""/>
        <dsp:cNvSpPr/>
      </dsp:nvSpPr>
      <dsp:spPr>
        <a:xfrm>
          <a:off x="4811527" y="688785"/>
          <a:ext cx="2549670" cy="499604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год – </a:t>
          </a:r>
          <a:r>
            <a:rPr lang="ru-RU" sz="1600" b="0" i="0" u="none" strike="noStrik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167 194,8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61329" y="688785"/>
        <a:ext cx="2050066" cy="499604"/>
      </dsp:txXfrm>
    </dsp:sp>
    <dsp:sp modelId="{85234BEE-A0D1-429C-B8EF-CD5E853966CC}">
      <dsp:nvSpPr>
        <dsp:cNvPr id="0" name=""/>
        <dsp:cNvSpPr/>
      </dsp:nvSpPr>
      <dsp:spPr>
        <a:xfrm>
          <a:off x="7186336" y="688785"/>
          <a:ext cx="2337825" cy="499604"/>
        </a:xfrm>
        <a:prstGeom prst="chevron">
          <a:avLst/>
        </a:prstGeom>
        <a:solidFill>
          <a:schemeClr val="accent5">
            <a:tint val="40000"/>
            <a:alpha val="90000"/>
            <a:hueOff val="-369588"/>
            <a:satOff val="-641"/>
            <a:lumOff val="-6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369588"/>
              <a:satOff val="-641"/>
              <a:lumOff val="-6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 год – </a:t>
          </a:r>
          <a:r>
            <a:rPr lang="ru-RU" sz="1600" b="0" i="0" u="none" strike="noStrik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137 317,0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36138" y="688785"/>
        <a:ext cx="1838221" cy="499604"/>
      </dsp:txXfrm>
    </dsp:sp>
    <dsp:sp modelId="{86E75079-AC31-4025-B8CC-AE09B23A7D22}">
      <dsp:nvSpPr>
        <dsp:cNvPr id="0" name=""/>
        <dsp:cNvSpPr/>
      </dsp:nvSpPr>
      <dsp:spPr>
        <a:xfrm>
          <a:off x="9349300" y="688785"/>
          <a:ext cx="2450224" cy="499604"/>
        </a:xfrm>
        <a:prstGeom prst="chevron">
          <a:avLst/>
        </a:prstGeom>
        <a:solidFill>
          <a:schemeClr val="accent5">
            <a:tint val="40000"/>
            <a:alpha val="90000"/>
            <a:hueOff val="-739175"/>
            <a:satOff val="-1282"/>
            <a:lumOff val="-12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739175"/>
              <a:satOff val="-1282"/>
              <a:lumOff val="-12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2026 год – </a:t>
          </a:r>
          <a:r>
            <a:rPr lang="ru-RU" sz="1600" b="0" i="0" u="none" strike="noStrik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124 358,1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99102" y="688785"/>
        <a:ext cx="1950620" cy="499604"/>
      </dsp:txXfrm>
    </dsp:sp>
    <dsp:sp modelId="{7E35F8FF-E51C-449D-BF1B-B430F963A04B}">
      <dsp:nvSpPr>
        <dsp:cNvPr id="0" name=""/>
        <dsp:cNvSpPr/>
      </dsp:nvSpPr>
      <dsp:spPr>
        <a:xfrm>
          <a:off x="8519" y="1323824"/>
          <a:ext cx="4991924" cy="601933"/>
        </a:xfrm>
        <a:prstGeom prst="chevron">
          <a:avLst/>
        </a:prstGeom>
        <a:gradFill rotWithShape="0">
          <a:gsLst>
            <a:gs pos="0">
              <a:schemeClr val="accent5">
                <a:hueOff val="-1225558"/>
                <a:satOff val="-1705"/>
                <a:lumOff val="-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25558"/>
                <a:satOff val="-1705"/>
                <a:lumOff val="-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25558"/>
                <a:satOff val="-1705"/>
                <a:lumOff val="-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u="none" strike="noStrike" kern="1200" dirty="0" smtClean="0">
              <a:effectLst/>
              <a:latin typeface="Times New Roman" pitchFamily="18" charset="0"/>
              <a:cs typeface="Times New Roman" pitchFamily="18" charset="0"/>
            </a:rPr>
            <a:t>в сфере образования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486" y="1323824"/>
        <a:ext cx="4389991" cy="601933"/>
      </dsp:txXfrm>
    </dsp:sp>
    <dsp:sp modelId="{5B460DBC-ED02-4565-BB8B-62CAAA4DF7D5}">
      <dsp:nvSpPr>
        <dsp:cNvPr id="0" name=""/>
        <dsp:cNvSpPr/>
      </dsp:nvSpPr>
      <dsp:spPr>
        <a:xfrm>
          <a:off x="4804815" y="1374989"/>
          <a:ext cx="2647218" cy="499604"/>
        </a:xfrm>
        <a:prstGeom prst="chevron">
          <a:avLst/>
        </a:prstGeom>
        <a:solidFill>
          <a:schemeClr val="accent5">
            <a:tint val="40000"/>
            <a:alpha val="90000"/>
            <a:hueOff val="-1108763"/>
            <a:satOff val="-1922"/>
            <a:lumOff val="-193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1108763"/>
              <a:satOff val="-1922"/>
              <a:lumOff val="-19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год – </a:t>
          </a:r>
          <a:r>
            <a:rPr lang="ru-RU" sz="1600" b="0" i="0" u="none" strike="noStrike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851 177,7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54617" y="1374989"/>
        <a:ext cx="2147614" cy="499604"/>
      </dsp:txXfrm>
    </dsp:sp>
    <dsp:sp modelId="{2E9BB3C7-0F41-4750-8873-BFD75ECECB17}">
      <dsp:nvSpPr>
        <dsp:cNvPr id="0" name=""/>
        <dsp:cNvSpPr/>
      </dsp:nvSpPr>
      <dsp:spPr>
        <a:xfrm>
          <a:off x="7277172" y="1374989"/>
          <a:ext cx="2285604" cy="499604"/>
        </a:xfrm>
        <a:prstGeom prst="chevron">
          <a:avLst/>
        </a:prstGeom>
        <a:solidFill>
          <a:schemeClr val="accent5">
            <a:tint val="40000"/>
            <a:alpha val="90000"/>
            <a:hueOff val="-1478351"/>
            <a:satOff val="-2563"/>
            <a:lumOff val="-25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1478351"/>
              <a:satOff val="-2563"/>
              <a:lumOff val="-25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 год – 909 787,0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26974" y="1374989"/>
        <a:ext cx="1786000" cy="499604"/>
      </dsp:txXfrm>
    </dsp:sp>
    <dsp:sp modelId="{2503C302-3AC8-43AE-8BC0-D98B0F826F58}">
      <dsp:nvSpPr>
        <dsp:cNvPr id="0" name=""/>
        <dsp:cNvSpPr/>
      </dsp:nvSpPr>
      <dsp:spPr>
        <a:xfrm>
          <a:off x="9387915" y="1374989"/>
          <a:ext cx="2332604" cy="499604"/>
        </a:xfrm>
        <a:prstGeom prst="chevron">
          <a:avLst/>
        </a:prstGeom>
        <a:solidFill>
          <a:schemeClr val="accent5">
            <a:tint val="40000"/>
            <a:alpha val="90000"/>
            <a:hueOff val="-1847938"/>
            <a:satOff val="-3204"/>
            <a:lumOff val="-322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1847938"/>
              <a:satOff val="-3204"/>
              <a:lumOff val="-3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2026 год – </a:t>
          </a:r>
          <a:r>
            <a:rPr lang="ru-RU" sz="1600" b="0" i="0" u="none" strike="noStrik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868 554,6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37717" y="1374989"/>
        <a:ext cx="1833000" cy="499604"/>
      </dsp:txXfrm>
    </dsp:sp>
    <dsp:sp modelId="{DF6C119F-FE64-4573-82CD-602DAEF8C263}">
      <dsp:nvSpPr>
        <dsp:cNvPr id="0" name=""/>
        <dsp:cNvSpPr/>
      </dsp:nvSpPr>
      <dsp:spPr>
        <a:xfrm>
          <a:off x="8519" y="2010029"/>
          <a:ext cx="4991924" cy="601933"/>
        </a:xfrm>
        <a:prstGeom prst="chevron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u="none" strike="noStrike" kern="1200" dirty="0" smtClean="0">
              <a:effectLst/>
              <a:latin typeface="Times New Roman" pitchFamily="18" charset="0"/>
              <a:cs typeface="Times New Roman" pitchFamily="18" charset="0"/>
            </a:rPr>
            <a:t>в сфере обеспечения жильем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486" y="2010029"/>
        <a:ext cx="4389991" cy="601933"/>
      </dsp:txXfrm>
    </dsp:sp>
    <dsp:sp modelId="{538B1C6A-5EA6-418A-85A7-D8B23DEB63C3}">
      <dsp:nvSpPr>
        <dsp:cNvPr id="0" name=""/>
        <dsp:cNvSpPr/>
      </dsp:nvSpPr>
      <dsp:spPr>
        <a:xfrm>
          <a:off x="4804815" y="2061193"/>
          <a:ext cx="2667240" cy="499604"/>
        </a:xfrm>
        <a:prstGeom prst="chevron">
          <a:avLst/>
        </a:prstGeom>
        <a:solidFill>
          <a:schemeClr val="accent5">
            <a:tint val="40000"/>
            <a:alpha val="90000"/>
            <a:hueOff val="-2217526"/>
            <a:satOff val="-3845"/>
            <a:lumOff val="-387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2217526"/>
              <a:satOff val="-3845"/>
              <a:lumOff val="-38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год – 8 768,7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54617" y="2061193"/>
        <a:ext cx="2167636" cy="499604"/>
      </dsp:txXfrm>
    </dsp:sp>
    <dsp:sp modelId="{D7D08062-8C8A-49A8-BA83-1B1528399460}">
      <dsp:nvSpPr>
        <dsp:cNvPr id="0" name=""/>
        <dsp:cNvSpPr/>
      </dsp:nvSpPr>
      <dsp:spPr>
        <a:xfrm>
          <a:off x="7297194" y="2061193"/>
          <a:ext cx="2231809" cy="499604"/>
        </a:xfrm>
        <a:prstGeom prst="chevron">
          <a:avLst/>
        </a:prstGeom>
        <a:solidFill>
          <a:schemeClr val="accent5">
            <a:tint val="40000"/>
            <a:alpha val="90000"/>
            <a:hueOff val="-2587114"/>
            <a:satOff val="-4486"/>
            <a:lumOff val="-451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2587114"/>
              <a:satOff val="-4486"/>
              <a:lumOff val="-45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 год – </a:t>
          </a:r>
          <a:r>
            <a:rPr lang="ru-RU" sz="1600" b="0" i="0" u="none" strike="noStrik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12 417,7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46996" y="2061193"/>
        <a:ext cx="1732205" cy="499604"/>
      </dsp:txXfrm>
    </dsp:sp>
    <dsp:sp modelId="{5D77807B-226F-4B0C-AD63-FA1107FBCB2A}">
      <dsp:nvSpPr>
        <dsp:cNvPr id="0" name=""/>
        <dsp:cNvSpPr/>
      </dsp:nvSpPr>
      <dsp:spPr>
        <a:xfrm>
          <a:off x="9354142" y="2061193"/>
          <a:ext cx="2334478" cy="499604"/>
        </a:xfrm>
        <a:prstGeom prst="chevron">
          <a:avLst/>
        </a:prstGeom>
        <a:solidFill>
          <a:schemeClr val="accent5">
            <a:tint val="40000"/>
            <a:alpha val="90000"/>
            <a:hueOff val="-2956702"/>
            <a:satOff val="-5126"/>
            <a:lumOff val="-516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2956702"/>
              <a:satOff val="-5126"/>
              <a:lumOff val="-51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2026 год – 13 593,8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03944" y="2061193"/>
        <a:ext cx="1834874" cy="499604"/>
      </dsp:txXfrm>
    </dsp:sp>
    <dsp:sp modelId="{20275F9B-A398-4BB5-A428-C181579B7C54}">
      <dsp:nvSpPr>
        <dsp:cNvPr id="0" name=""/>
        <dsp:cNvSpPr/>
      </dsp:nvSpPr>
      <dsp:spPr>
        <a:xfrm>
          <a:off x="8519" y="2696233"/>
          <a:ext cx="4991924" cy="601933"/>
        </a:xfrm>
        <a:prstGeom prst="chevron">
          <a:avLst/>
        </a:prstGeom>
        <a:gradFill rotWithShape="0">
          <a:gsLst>
            <a:gs pos="0">
              <a:schemeClr val="accent5">
                <a:hueOff val="-3676673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3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3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u="none" strike="noStrike" kern="1200" dirty="0" smtClean="0">
              <a:effectLst/>
              <a:latin typeface="Times New Roman" pitchFamily="18" charset="0"/>
              <a:cs typeface="Times New Roman" pitchFamily="18" charset="0"/>
            </a:rPr>
            <a:t>в сфере культуры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486" y="2696233"/>
        <a:ext cx="4389991" cy="601933"/>
      </dsp:txXfrm>
    </dsp:sp>
    <dsp:sp modelId="{6C83AD98-5377-4D15-A1FF-04E74F0A69BA}">
      <dsp:nvSpPr>
        <dsp:cNvPr id="0" name=""/>
        <dsp:cNvSpPr/>
      </dsp:nvSpPr>
      <dsp:spPr>
        <a:xfrm>
          <a:off x="4804815" y="2747397"/>
          <a:ext cx="2652526" cy="499604"/>
        </a:xfrm>
        <a:prstGeom prst="chevron">
          <a:avLst/>
        </a:prstGeom>
        <a:solidFill>
          <a:schemeClr val="accent5">
            <a:tint val="40000"/>
            <a:alpha val="90000"/>
            <a:hueOff val="-3326289"/>
            <a:satOff val="-5767"/>
            <a:lumOff val="-58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3326289"/>
              <a:satOff val="-5767"/>
              <a:lumOff val="-58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год – </a:t>
          </a:r>
          <a:r>
            <a:rPr lang="ru-RU" sz="1600" b="0" i="0" u="none" strike="noStrik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143 573,5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54617" y="2747397"/>
        <a:ext cx="2152922" cy="499604"/>
      </dsp:txXfrm>
    </dsp:sp>
    <dsp:sp modelId="{2D813A06-3E45-4029-ADB5-1F2E653C0E47}">
      <dsp:nvSpPr>
        <dsp:cNvPr id="0" name=""/>
        <dsp:cNvSpPr/>
      </dsp:nvSpPr>
      <dsp:spPr>
        <a:xfrm>
          <a:off x="7282480" y="2747397"/>
          <a:ext cx="2358034" cy="499604"/>
        </a:xfrm>
        <a:prstGeom prst="chevron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 год – </a:t>
          </a:r>
          <a:r>
            <a:rPr lang="ru-RU" sz="1600" b="0" i="0" u="none" strike="noStrik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128 498,3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32282" y="2747397"/>
        <a:ext cx="1858430" cy="499604"/>
      </dsp:txXfrm>
    </dsp:sp>
    <dsp:sp modelId="{0946C548-5E05-4823-8520-7015BCC1BB3B}">
      <dsp:nvSpPr>
        <dsp:cNvPr id="0" name=""/>
        <dsp:cNvSpPr/>
      </dsp:nvSpPr>
      <dsp:spPr>
        <a:xfrm>
          <a:off x="9465653" y="2747397"/>
          <a:ext cx="2316904" cy="499604"/>
        </a:xfrm>
        <a:prstGeom prst="chevron">
          <a:avLst/>
        </a:prstGeom>
        <a:solidFill>
          <a:schemeClr val="accent5">
            <a:tint val="40000"/>
            <a:alpha val="90000"/>
            <a:hueOff val="-4065465"/>
            <a:satOff val="-7049"/>
            <a:lumOff val="-70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4065465"/>
              <a:satOff val="-7049"/>
              <a:lumOff val="-70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2026 год – 125 563,1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15455" y="2747397"/>
        <a:ext cx="1817300" cy="499604"/>
      </dsp:txXfrm>
    </dsp:sp>
    <dsp:sp modelId="{D9943FED-9F61-42A9-A479-23B8A98AAEBE}">
      <dsp:nvSpPr>
        <dsp:cNvPr id="0" name=""/>
        <dsp:cNvSpPr/>
      </dsp:nvSpPr>
      <dsp:spPr>
        <a:xfrm>
          <a:off x="8519" y="3382437"/>
          <a:ext cx="5072975" cy="601933"/>
        </a:xfrm>
        <a:prstGeom prst="chevron">
          <a:avLst/>
        </a:prstGeom>
        <a:gradFill rotWithShape="0">
          <a:gsLst>
            <a:gs pos="0">
              <a:schemeClr val="accent5">
                <a:hueOff val="-4902231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1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1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доступности маломобильным группам населения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486" y="3382437"/>
        <a:ext cx="4471042" cy="601933"/>
      </dsp:txXfrm>
    </dsp:sp>
    <dsp:sp modelId="{E71426CE-643C-4353-8F23-72D1F222214D}">
      <dsp:nvSpPr>
        <dsp:cNvPr id="0" name=""/>
        <dsp:cNvSpPr/>
      </dsp:nvSpPr>
      <dsp:spPr>
        <a:xfrm>
          <a:off x="4885866" y="3433601"/>
          <a:ext cx="2604140" cy="499604"/>
        </a:xfrm>
        <a:prstGeom prst="chevron">
          <a:avLst/>
        </a:prstGeom>
        <a:solidFill>
          <a:schemeClr val="accent5">
            <a:tint val="40000"/>
            <a:alpha val="90000"/>
            <a:hueOff val="-4435052"/>
            <a:satOff val="-7690"/>
            <a:lumOff val="-773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4435052"/>
              <a:satOff val="-7690"/>
              <a:lumOff val="-77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год – </a:t>
          </a:r>
          <a:r>
            <a:rPr lang="ru-RU" sz="1600" b="0" i="0" u="none" strike="noStrik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159,2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35668" y="3433601"/>
        <a:ext cx="2104536" cy="499604"/>
      </dsp:txXfrm>
    </dsp:sp>
    <dsp:sp modelId="{6AFEAB95-6704-4DDA-B600-92F8470B677C}">
      <dsp:nvSpPr>
        <dsp:cNvPr id="0" name=""/>
        <dsp:cNvSpPr/>
      </dsp:nvSpPr>
      <dsp:spPr>
        <a:xfrm>
          <a:off x="7315144" y="3433601"/>
          <a:ext cx="2313744" cy="499604"/>
        </a:xfrm>
        <a:prstGeom prst="chevron">
          <a:avLst/>
        </a:prstGeom>
        <a:solidFill>
          <a:schemeClr val="accent5">
            <a:tint val="40000"/>
            <a:alpha val="90000"/>
            <a:hueOff val="-4804640"/>
            <a:satOff val="-8330"/>
            <a:lumOff val="-83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4804640"/>
              <a:satOff val="-8330"/>
              <a:lumOff val="-83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 год – </a:t>
          </a:r>
          <a:r>
            <a:rPr lang="ru-RU" sz="1600" b="0" i="0" u="none" strike="noStrik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155,4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64946" y="3433601"/>
        <a:ext cx="1814140" cy="499604"/>
      </dsp:txXfrm>
    </dsp:sp>
    <dsp:sp modelId="{BEE4C2F2-F5DF-4CB1-905F-C34F271E03BD}">
      <dsp:nvSpPr>
        <dsp:cNvPr id="0" name=""/>
        <dsp:cNvSpPr/>
      </dsp:nvSpPr>
      <dsp:spPr>
        <a:xfrm>
          <a:off x="9454027" y="3433601"/>
          <a:ext cx="2299181" cy="499604"/>
        </a:xfrm>
        <a:prstGeom prst="chevron">
          <a:avLst/>
        </a:prstGeom>
        <a:solidFill>
          <a:schemeClr val="accent5">
            <a:tint val="40000"/>
            <a:alpha val="90000"/>
            <a:hueOff val="-5174228"/>
            <a:satOff val="-8971"/>
            <a:lumOff val="-902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5174228"/>
              <a:satOff val="-8971"/>
              <a:lumOff val="-90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2026 год – 151,9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03829" y="3433601"/>
        <a:ext cx="1799577" cy="499604"/>
      </dsp:txXfrm>
    </dsp:sp>
    <dsp:sp modelId="{A072D45A-2831-4F42-9804-6E8821FF1687}">
      <dsp:nvSpPr>
        <dsp:cNvPr id="0" name=""/>
        <dsp:cNvSpPr/>
      </dsp:nvSpPr>
      <dsp:spPr>
        <a:xfrm>
          <a:off x="8519" y="4068641"/>
          <a:ext cx="5166365" cy="601933"/>
        </a:xfrm>
        <a:prstGeom prst="chevron">
          <a:avLst/>
        </a:prstGeom>
        <a:gradFill rotWithShape="0">
          <a:gsLst>
            <a:gs pos="0">
              <a:schemeClr val="accent5">
                <a:hueOff val="-6127787"/>
                <a:satOff val="-8523"/>
                <a:lumOff val="-32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127787"/>
                <a:satOff val="-8523"/>
                <a:lumOff val="-32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127787"/>
                <a:satOff val="-8523"/>
                <a:lumOff val="-32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u="none" strike="noStrike" kern="1200" dirty="0" smtClean="0">
              <a:effectLst/>
              <a:latin typeface="Times New Roman" pitchFamily="18" charset="0"/>
              <a:cs typeface="Times New Roman" pitchFamily="18" charset="0"/>
            </a:rPr>
            <a:t>в сфере содействия трудоустройству граждан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486" y="4068641"/>
        <a:ext cx="4564432" cy="601933"/>
      </dsp:txXfrm>
    </dsp:sp>
    <dsp:sp modelId="{4792F75F-5D0A-4665-9B74-F2712766C85A}">
      <dsp:nvSpPr>
        <dsp:cNvPr id="0" name=""/>
        <dsp:cNvSpPr/>
      </dsp:nvSpPr>
      <dsp:spPr>
        <a:xfrm>
          <a:off x="4979256" y="4119805"/>
          <a:ext cx="2527937" cy="499604"/>
        </a:xfrm>
        <a:prstGeom prst="chevron">
          <a:avLst/>
        </a:prstGeom>
        <a:solidFill>
          <a:schemeClr val="accent5">
            <a:tint val="40000"/>
            <a:alpha val="90000"/>
            <a:hueOff val="-5543816"/>
            <a:satOff val="-9612"/>
            <a:lumOff val="-967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5543816"/>
              <a:satOff val="-9612"/>
              <a:lumOff val="-96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год – </a:t>
          </a:r>
          <a:r>
            <a:rPr lang="ru-RU" sz="1600" b="0" i="0" u="none" strike="noStrik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4 132,5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29058" y="4119805"/>
        <a:ext cx="2028333" cy="499604"/>
      </dsp:txXfrm>
    </dsp:sp>
    <dsp:sp modelId="{46DD2BAF-FC8E-4796-8A50-295EB5E88080}">
      <dsp:nvSpPr>
        <dsp:cNvPr id="0" name=""/>
        <dsp:cNvSpPr/>
      </dsp:nvSpPr>
      <dsp:spPr>
        <a:xfrm>
          <a:off x="7332332" y="4119805"/>
          <a:ext cx="2366390" cy="499604"/>
        </a:xfrm>
        <a:prstGeom prst="chevron">
          <a:avLst/>
        </a:prstGeom>
        <a:solidFill>
          <a:schemeClr val="accent5">
            <a:tint val="40000"/>
            <a:alpha val="90000"/>
            <a:hueOff val="-5913403"/>
            <a:satOff val="-10253"/>
            <a:lumOff val="-1031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5913403"/>
              <a:satOff val="-10253"/>
              <a:lumOff val="-103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 год – </a:t>
          </a:r>
          <a:r>
            <a:rPr lang="ru-RU" sz="1600" b="0" i="0" u="none" strike="noStrik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4 179,1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82134" y="4119805"/>
        <a:ext cx="1866786" cy="499604"/>
      </dsp:txXfrm>
    </dsp:sp>
    <dsp:sp modelId="{45C01569-2F4C-472A-911F-A8F06C6C6F93}">
      <dsp:nvSpPr>
        <dsp:cNvPr id="0" name=""/>
        <dsp:cNvSpPr/>
      </dsp:nvSpPr>
      <dsp:spPr>
        <a:xfrm>
          <a:off x="9523861" y="4119805"/>
          <a:ext cx="2206042" cy="499604"/>
        </a:xfrm>
        <a:prstGeom prst="chevron">
          <a:avLst/>
        </a:prstGeom>
        <a:solidFill>
          <a:schemeClr val="accent5">
            <a:tint val="40000"/>
            <a:alpha val="90000"/>
            <a:hueOff val="-6282991"/>
            <a:satOff val="-10894"/>
            <a:lumOff val="-1096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6282991"/>
              <a:satOff val="-10894"/>
              <a:lumOff val="-109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2026 год – 4 245,8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73663" y="4119805"/>
        <a:ext cx="1706438" cy="499604"/>
      </dsp:txXfrm>
    </dsp:sp>
    <dsp:sp modelId="{84C2DA72-1B08-4A76-BF81-1E02C3D63355}">
      <dsp:nvSpPr>
        <dsp:cNvPr id="0" name=""/>
        <dsp:cNvSpPr/>
      </dsp:nvSpPr>
      <dsp:spPr>
        <a:xfrm>
          <a:off x="8519" y="4754845"/>
          <a:ext cx="4745508" cy="601933"/>
        </a:xfrm>
        <a:prstGeom prst="chevron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486" y="4754845"/>
        <a:ext cx="4143575" cy="601933"/>
      </dsp:txXfrm>
    </dsp:sp>
    <dsp:sp modelId="{9DAC6C54-517A-449E-B531-1FC317135ADC}">
      <dsp:nvSpPr>
        <dsp:cNvPr id="0" name=""/>
        <dsp:cNvSpPr/>
      </dsp:nvSpPr>
      <dsp:spPr>
        <a:xfrm>
          <a:off x="4558399" y="4806010"/>
          <a:ext cx="2551943" cy="499604"/>
        </a:xfrm>
        <a:prstGeom prst="chevron">
          <a:avLst/>
        </a:prstGeom>
        <a:solidFill>
          <a:schemeClr val="accent5">
            <a:tint val="40000"/>
            <a:alpha val="90000"/>
            <a:hueOff val="-6652578"/>
            <a:satOff val="-11534"/>
            <a:lumOff val="-116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6652578"/>
              <a:satOff val="-11534"/>
              <a:lumOff val="-116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год – </a:t>
          </a:r>
          <a:r>
            <a:rPr lang="ru-RU" sz="1600" b="0" i="0" u="none" strike="noStrik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1 175 006,4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08201" y="4806010"/>
        <a:ext cx="2052339" cy="499604"/>
      </dsp:txXfrm>
    </dsp:sp>
    <dsp:sp modelId="{91E5E92F-44FD-43B6-A08D-30743740836B}">
      <dsp:nvSpPr>
        <dsp:cNvPr id="0" name=""/>
        <dsp:cNvSpPr/>
      </dsp:nvSpPr>
      <dsp:spPr>
        <a:xfrm>
          <a:off x="6935481" y="4806010"/>
          <a:ext cx="2536818" cy="499604"/>
        </a:xfrm>
        <a:prstGeom prst="chevron">
          <a:avLst/>
        </a:prstGeom>
        <a:solidFill>
          <a:schemeClr val="accent5">
            <a:tint val="40000"/>
            <a:alpha val="90000"/>
            <a:hueOff val="-7022166"/>
            <a:satOff val="-12175"/>
            <a:lumOff val="-1225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7022166"/>
              <a:satOff val="-12175"/>
              <a:lumOff val="-122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 год – 1 192 354,5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85283" y="4806010"/>
        <a:ext cx="2037214" cy="499604"/>
      </dsp:txXfrm>
    </dsp:sp>
    <dsp:sp modelId="{D94A7F81-321B-4D5F-B7F8-5800053BB95B}">
      <dsp:nvSpPr>
        <dsp:cNvPr id="0" name=""/>
        <dsp:cNvSpPr/>
      </dsp:nvSpPr>
      <dsp:spPr>
        <a:xfrm>
          <a:off x="9297438" y="4806010"/>
          <a:ext cx="2497137" cy="499604"/>
        </a:xfrm>
        <a:prstGeom prst="chevron">
          <a:avLst/>
        </a:prstGeom>
        <a:solidFill>
          <a:schemeClr val="accent5">
            <a:tint val="40000"/>
            <a:alpha val="90000"/>
            <a:hueOff val="-7391754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7391754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2026 год – 1 136 467,3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47240" y="4806010"/>
        <a:ext cx="1997533" cy="49960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8879E-2385-4B38-AE4A-EF5E4AEAE443}">
      <dsp:nvSpPr>
        <dsp:cNvPr id="0" name=""/>
        <dsp:cNvSpPr/>
      </dsp:nvSpPr>
      <dsp:spPr>
        <a:xfrm>
          <a:off x="0" y="0"/>
          <a:ext cx="3375124" cy="3429000"/>
        </a:xfrm>
        <a:prstGeom prst="roundRect">
          <a:avLst>
            <a:gd name="adj" fmla="val 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 rot="16200000">
        <a:off x="-1068377" y="1068377"/>
        <a:ext cx="2811780" cy="675024"/>
      </dsp:txXfrm>
    </dsp:sp>
    <dsp:sp modelId="{7B28887E-C168-409D-B75B-9142D53078C8}">
      <dsp:nvSpPr>
        <dsp:cNvPr id="0" name=""/>
        <dsp:cNvSpPr/>
      </dsp:nvSpPr>
      <dsp:spPr>
        <a:xfrm>
          <a:off x="675024" y="0"/>
          <a:ext cx="2514467" cy="342900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год: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69 237,4 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тыс. руб.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5024" y="0"/>
        <a:ext cx="2514467" cy="3429000"/>
      </dsp:txXfrm>
    </dsp:sp>
    <dsp:sp modelId="{228FC4AE-CF63-45C8-B80C-557DAFC9777F}">
      <dsp:nvSpPr>
        <dsp:cNvPr id="0" name=""/>
        <dsp:cNvSpPr/>
      </dsp:nvSpPr>
      <dsp:spPr>
        <a:xfrm>
          <a:off x="3494037" y="0"/>
          <a:ext cx="3375124" cy="3429000"/>
        </a:xfrm>
        <a:prstGeom prst="roundRect">
          <a:avLst>
            <a:gd name="adj" fmla="val 5000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smtClean="0"/>
        </a:p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 rot="16200000">
        <a:off x="2425660" y="1068377"/>
        <a:ext cx="2811780" cy="675024"/>
      </dsp:txXfrm>
    </dsp:sp>
    <dsp:sp modelId="{69E9E0CE-B769-4B80-8947-35BA10C8A155}">
      <dsp:nvSpPr>
        <dsp:cNvPr id="0" name=""/>
        <dsp:cNvSpPr/>
      </dsp:nvSpPr>
      <dsp:spPr>
        <a:xfrm rot="5400000">
          <a:off x="3258917" y="2686816"/>
          <a:ext cx="503991" cy="50626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48CD06-825C-42A4-9949-0C7F9E78C3C7}">
      <dsp:nvSpPr>
        <dsp:cNvPr id="0" name=""/>
        <dsp:cNvSpPr/>
      </dsp:nvSpPr>
      <dsp:spPr>
        <a:xfrm>
          <a:off x="4169062" y="0"/>
          <a:ext cx="2514467" cy="342900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 год: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23 881,8 тыс. руб.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69062" y="0"/>
        <a:ext cx="2514467" cy="3429000"/>
      </dsp:txXfrm>
    </dsp:sp>
    <dsp:sp modelId="{7822B0B8-2FEB-4C27-9D6E-E08BB747B977}">
      <dsp:nvSpPr>
        <dsp:cNvPr id="0" name=""/>
        <dsp:cNvSpPr/>
      </dsp:nvSpPr>
      <dsp:spPr>
        <a:xfrm>
          <a:off x="6987291" y="0"/>
          <a:ext cx="3375124" cy="3429000"/>
        </a:xfrm>
        <a:prstGeom prst="roundRect">
          <a:avLst>
            <a:gd name="adj" fmla="val 5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 smtClean="0"/>
        </a:p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 rot="16200000">
        <a:off x="5918913" y="1068377"/>
        <a:ext cx="2811780" cy="675024"/>
      </dsp:txXfrm>
    </dsp:sp>
    <dsp:sp modelId="{83276686-60AD-4172-8BDE-1804C0D47A68}">
      <dsp:nvSpPr>
        <dsp:cNvPr id="0" name=""/>
        <dsp:cNvSpPr/>
      </dsp:nvSpPr>
      <dsp:spPr>
        <a:xfrm rot="5400000">
          <a:off x="6752171" y="2686816"/>
          <a:ext cx="503991" cy="50626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79CF3F-6123-4DB8-9A80-415CFE633CF4}">
      <dsp:nvSpPr>
        <dsp:cNvPr id="0" name=""/>
        <dsp:cNvSpPr/>
      </dsp:nvSpPr>
      <dsp:spPr>
        <a:xfrm>
          <a:off x="7662316" y="0"/>
          <a:ext cx="2514467" cy="342900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2026 год: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23 561,3 тыс. руб.</a:t>
          </a:r>
          <a:endParaRPr lang="ru-RU" sz="3200" kern="1200" dirty="0"/>
        </a:p>
      </dsp:txBody>
      <dsp:txXfrm>
        <a:off x="7662316" y="0"/>
        <a:ext cx="2514467" cy="34290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4B5CE-298C-471E-9BFD-FA7EDE1EDCF2}">
      <dsp:nvSpPr>
        <dsp:cNvPr id="0" name=""/>
        <dsp:cNvSpPr/>
      </dsp:nvSpPr>
      <dsp:spPr>
        <a:xfrm>
          <a:off x="279438" y="2257577"/>
          <a:ext cx="4112172" cy="1355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Times New Roman" pitchFamily="18" charset="0"/>
              <a:cs typeface="Times New Roman" pitchFamily="18" charset="0"/>
            </a:rPr>
            <a:t>Плата за негативное воздействие на окружающую среду – 246,7 тыс. руб.</a:t>
          </a:r>
          <a:endParaRPr lang="ru-RU" sz="2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9438" y="2257577"/>
        <a:ext cx="4112172" cy="1355147"/>
      </dsp:txXfrm>
    </dsp:sp>
    <dsp:sp modelId="{FC5C9457-6376-4BD1-92AA-270E21D8567B}">
      <dsp:nvSpPr>
        <dsp:cNvPr id="0" name=""/>
        <dsp:cNvSpPr/>
      </dsp:nvSpPr>
      <dsp:spPr>
        <a:xfrm>
          <a:off x="274765" y="1845426"/>
          <a:ext cx="327104" cy="32710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A360E-0966-458C-B25E-79FCB861F98F}">
      <dsp:nvSpPr>
        <dsp:cNvPr id="0" name=""/>
        <dsp:cNvSpPr/>
      </dsp:nvSpPr>
      <dsp:spPr>
        <a:xfrm>
          <a:off x="503739" y="1387479"/>
          <a:ext cx="327104" cy="327104"/>
        </a:xfrm>
        <a:prstGeom prst="ellipse">
          <a:avLst/>
        </a:prstGeom>
        <a:solidFill>
          <a:schemeClr val="accent3">
            <a:hueOff val="150589"/>
            <a:satOff val="5556"/>
            <a:lumOff val="-8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742E2-50B6-4739-84EC-0ED942422EE8}">
      <dsp:nvSpPr>
        <dsp:cNvPr id="0" name=""/>
        <dsp:cNvSpPr/>
      </dsp:nvSpPr>
      <dsp:spPr>
        <a:xfrm>
          <a:off x="1053274" y="1479068"/>
          <a:ext cx="514021" cy="514021"/>
        </a:xfrm>
        <a:prstGeom prst="ellipse">
          <a:avLst/>
        </a:prstGeom>
        <a:solidFill>
          <a:schemeClr val="accent3">
            <a:hueOff val="301178"/>
            <a:satOff val="11111"/>
            <a:lumOff val="-16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FF6500-AA79-43C2-84D6-5172785198A5}">
      <dsp:nvSpPr>
        <dsp:cNvPr id="0" name=""/>
        <dsp:cNvSpPr/>
      </dsp:nvSpPr>
      <dsp:spPr>
        <a:xfrm>
          <a:off x="1511221" y="975327"/>
          <a:ext cx="327104" cy="327104"/>
        </a:xfrm>
        <a:prstGeom prst="ellipse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D225D-9282-451B-8031-BCA0B124949C}">
      <dsp:nvSpPr>
        <dsp:cNvPr id="0" name=""/>
        <dsp:cNvSpPr/>
      </dsp:nvSpPr>
      <dsp:spPr>
        <a:xfrm>
          <a:off x="2106551" y="792149"/>
          <a:ext cx="327104" cy="327104"/>
        </a:xfrm>
        <a:prstGeom prst="ellipse">
          <a:avLst/>
        </a:prstGeom>
        <a:solidFill>
          <a:schemeClr val="accent3">
            <a:hueOff val="602355"/>
            <a:satOff val="22222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7C6A6-291E-4764-A9B0-0CEF7A7627AD}">
      <dsp:nvSpPr>
        <dsp:cNvPr id="0" name=""/>
        <dsp:cNvSpPr/>
      </dsp:nvSpPr>
      <dsp:spPr>
        <a:xfrm>
          <a:off x="2839266" y="1112711"/>
          <a:ext cx="327104" cy="327104"/>
        </a:xfrm>
        <a:prstGeom prst="ellipse">
          <a:avLst/>
        </a:prstGeom>
        <a:solidFill>
          <a:schemeClr val="accent3">
            <a:hueOff val="752944"/>
            <a:satOff val="27778"/>
            <a:lumOff val="-40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150A0F-9221-44B7-BB6F-7E4FCFC5A01A}">
      <dsp:nvSpPr>
        <dsp:cNvPr id="0" name=""/>
        <dsp:cNvSpPr/>
      </dsp:nvSpPr>
      <dsp:spPr>
        <a:xfrm>
          <a:off x="3297212" y="1341684"/>
          <a:ext cx="514021" cy="514021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6E8BA0-0C8B-4E6F-8822-741921600440}">
      <dsp:nvSpPr>
        <dsp:cNvPr id="0" name=""/>
        <dsp:cNvSpPr/>
      </dsp:nvSpPr>
      <dsp:spPr>
        <a:xfrm>
          <a:off x="3938337" y="1845426"/>
          <a:ext cx="327104" cy="327104"/>
        </a:xfrm>
        <a:prstGeom prst="ellipse">
          <a:avLst/>
        </a:prstGeom>
        <a:solidFill>
          <a:schemeClr val="accent3">
            <a:hueOff val="1054122"/>
            <a:satOff val="38889"/>
            <a:lumOff val="-57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F70AB-C55C-44AD-8168-E41615D8F883}">
      <dsp:nvSpPr>
        <dsp:cNvPr id="0" name=""/>
        <dsp:cNvSpPr/>
      </dsp:nvSpPr>
      <dsp:spPr>
        <a:xfrm>
          <a:off x="4213105" y="2349167"/>
          <a:ext cx="327104" cy="327104"/>
        </a:xfrm>
        <a:prstGeom prst="ellipse">
          <a:avLst/>
        </a:prstGeom>
        <a:solidFill>
          <a:schemeClr val="accent3">
            <a:hueOff val="1204711"/>
            <a:satOff val="44444"/>
            <a:lumOff val="-65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CE794-0BCD-4329-BF59-0EE7B3DD4B79}">
      <dsp:nvSpPr>
        <dsp:cNvPr id="0" name=""/>
        <dsp:cNvSpPr/>
      </dsp:nvSpPr>
      <dsp:spPr>
        <a:xfrm>
          <a:off x="1831783" y="1387479"/>
          <a:ext cx="841126" cy="841126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BE6D85-233B-44A8-892E-2D87950D88EC}">
      <dsp:nvSpPr>
        <dsp:cNvPr id="0" name=""/>
        <dsp:cNvSpPr/>
      </dsp:nvSpPr>
      <dsp:spPr>
        <a:xfrm>
          <a:off x="45792" y="3127676"/>
          <a:ext cx="327104" cy="327104"/>
        </a:xfrm>
        <a:prstGeom prst="ellipse">
          <a:avLst/>
        </a:prstGeom>
        <a:solidFill>
          <a:schemeClr val="accent3">
            <a:hueOff val="1505888"/>
            <a:satOff val="55556"/>
            <a:lumOff val="-81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CFBDDC-3BED-4A83-A479-BFBE82141F55}">
      <dsp:nvSpPr>
        <dsp:cNvPr id="0" name=""/>
        <dsp:cNvSpPr/>
      </dsp:nvSpPr>
      <dsp:spPr>
        <a:xfrm>
          <a:off x="320560" y="3539827"/>
          <a:ext cx="514021" cy="514021"/>
        </a:xfrm>
        <a:prstGeom prst="ellipse">
          <a:avLst/>
        </a:prstGeom>
        <a:solidFill>
          <a:schemeClr val="accent3">
            <a:hueOff val="1656477"/>
            <a:satOff val="61111"/>
            <a:lumOff val="-89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2DEA0-1B7E-48F6-B230-D440B82CE4D2}">
      <dsp:nvSpPr>
        <dsp:cNvPr id="0" name=""/>
        <dsp:cNvSpPr/>
      </dsp:nvSpPr>
      <dsp:spPr>
        <a:xfrm>
          <a:off x="1007480" y="3906185"/>
          <a:ext cx="747667" cy="747667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B4EC80-9C98-4413-B5FB-FCEC45922110}">
      <dsp:nvSpPr>
        <dsp:cNvPr id="0" name=""/>
        <dsp:cNvSpPr/>
      </dsp:nvSpPr>
      <dsp:spPr>
        <a:xfrm>
          <a:off x="1969167" y="4501515"/>
          <a:ext cx="327104" cy="327104"/>
        </a:xfrm>
        <a:prstGeom prst="ellipse">
          <a:avLst/>
        </a:prstGeom>
        <a:solidFill>
          <a:schemeClr val="accent3">
            <a:hueOff val="1957655"/>
            <a:satOff val="72222"/>
            <a:lumOff val="-106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D07024-D382-490E-B051-F871D3147D31}">
      <dsp:nvSpPr>
        <dsp:cNvPr id="0" name=""/>
        <dsp:cNvSpPr/>
      </dsp:nvSpPr>
      <dsp:spPr>
        <a:xfrm>
          <a:off x="2152346" y="3906185"/>
          <a:ext cx="514021" cy="514021"/>
        </a:xfrm>
        <a:prstGeom prst="ellipse">
          <a:avLst/>
        </a:prstGeom>
        <a:solidFill>
          <a:schemeClr val="accent3">
            <a:hueOff val="2108244"/>
            <a:satOff val="77778"/>
            <a:lumOff val="-1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402BA7-0C46-4657-84FC-7A4E6597509B}">
      <dsp:nvSpPr>
        <dsp:cNvPr id="0" name=""/>
        <dsp:cNvSpPr/>
      </dsp:nvSpPr>
      <dsp:spPr>
        <a:xfrm>
          <a:off x="2610292" y="4547310"/>
          <a:ext cx="327104" cy="327104"/>
        </a:xfrm>
        <a:prstGeom prst="ellipse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B15BC-C6F8-43E9-AEF7-5CF1DE5EDB91}">
      <dsp:nvSpPr>
        <dsp:cNvPr id="0" name=""/>
        <dsp:cNvSpPr/>
      </dsp:nvSpPr>
      <dsp:spPr>
        <a:xfrm>
          <a:off x="3022444" y="3814595"/>
          <a:ext cx="747667" cy="747667"/>
        </a:xfrm>
        <a:prstGeom prst="ellipse">
          <a:avLst/>
        </a:prstGeom>
        <a:solidFill>
          <a:schemeClr val="accent3">
            <a:hueOff val="2409421"/>
            <a:satOff val="88889"/>
            <a:lumOff val="-130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7FB6DA-497B-4FDC-9082-4626C786C8B1}">
      <dsp:nvSpPr>
        <dsp:cNvPr id="0" name=""/>
        <dsp:cNvSpPr/>
      </dsp:nvSpPr>
      <dsp:spPr>
        <a:xfrm>
          <a:off x="4029926" y="3631417"/>
          <a:ext cx="514021" cy="514021"/>
        </a:xfrm>
        <a:prstGeom prst="ellipse">
          <a:avLst/>
        </a:prstGeom>
        <a:solidFill>
          <a:schemeClr val="accent3">
            <a:hueOff val="2560010"/>
            <a:satOff val="94444"/>
            <a:lumOff val="-138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F3F663-0A4C-4325-A09A-8EC892609532}">
      <dsp:nvSpPr>
        <dsp:cNvPr id="0" name=""/>
        <dsp:cNvSpPr/>
      </dsp:nvSpPr>
      <dsp:spPr>
        <a:xfrm>
          <a:off x="4543948" y="1478307"/>
          <a:ext cx="1509608" cy="2882006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F3D0A-2708-4239-9841-40ADC7FCD0C8}">
      <dsp:nvSpPr>
        <dsp:cNvPr id="0" name=""/>
        <dsp:cNvSpPr/>
      </dsp:nvSpPr>
      <dsp:spPr>
        <a:xfrm>
          <a:off x="5779082" y="1478307"/>
          <a:ext cx="1509608" cy="2882006"/>
        </a:xfrm>
        <a:prstGeom prst="chevron">
          <a:avLst>
            <a:gd name="adj" fmla="val 6231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68E2D-8389-4F5E-9F66-EEA6EE4AAD00}">
      <dsp:nvSpPr>
        <dsp:cNvPr id="0" name=""/>
        <dsp:cNvSpPr/>
      </dsp:nvSpPr>
      <dsp:spPr>
        <a:xfrm>
          <a:off x="7453444" y="0"/>
          <a:ext cx="3096958" cy="2850345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Санитарное содержание и озеленение территории города – 140,3 тыс. руб.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906983" y="417423"/>
        <a:ext cx="2189880" cy="201549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C65C9-D36E-4078-BD4D-14DD39704D04}">
      <dsp:nvSpPr>
        <dsp:cNvPr id="0" name=""/>
        <dsp:cNvSpPr/>
      </dsp:nvSpPr>
      <dsp:spPr>
        <a:xfrm>
          <a:off x="432074" y="171795"/>
          <a:ext cx="2430059" cy="77252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–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7 755,2 тыс. руб</a:t>
          </a:r>
          <a:r>
            <a:rPr lang="ru-RU" sz="14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87948" y="284928"/>
        <a:ext cx="1718311" cy="546254"/>
      </dsp:txXfrm>
    </dsp:sp>
    <dsp:sp modelId="{7B85F29A-8D86-42D3-8C36-3BE534F86EA9}">
      <dsp:nvSpPr>
        <dsp:cNvPr id="0" name=""/>
        <dsp:cNvSpPr/>
      </dsp:nvSpPr>
      <dsp:spPr>
        <a:xfrm>
          <a:off x="2579506" y="802076"/>
          <a:ext cx="400917" cy="246647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32648" y="896394"/>
        <a:ext cx="294633" cy="58011"/>
      </dsp:txXfrm>
    </dsp:sp>
    <dsp:sp modelId="{6FDD6933-776D-4943-902A-F6E5E3CA7FCE}">
      <dsp:nvSpPr>
        <dsp:cNvPr id="0" name=""/>
        <dsp:cNvSpPr/>
      </dsp:nvSpPr>
      <dsp:spPr>
        <a:xfrm>
          <a:off x="1957198" y="1115209"/>
          <a:ext cx="2589896" cy="616370"/>
        </a:xfrm>
        <a:prstGeom prst="ellipse">
          <a:avLst/>
        </a:prstGeom>
        <a:solidFill>
          <a:schemeClr val="accent4">
            <a:hueOff val="1732616"/>
            <a:satOff val="-7995"/>
            <a:lumOff val="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Транспортный налог (20%) – 6 056,0 тыс. руб.</a:t>
          </a:r>
          <a:endParaRPr lang="ru-RU" sz="120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36479" y="1205474"/>
        <a:ext cx="1831334" cy="435840"/>
      </dsp:txXfrm>
    </dsp:sp>
    <dsp:sp modelId="{D683FD3C-C60E-4BE1-ACBC-0624E7A31C20}">
      <dsp:nvSpPr>
        <dsp:cNvPr id="0" name=""/>
        <dsp:cNvSpPr/>
      </dsp:nvSpPr>
      <dsp:spPr>
        <a:xfrm>
          <a:off x="1872030" y="1666234"/>
          <a:ext cx="400917" cy="246647"/>
        </a:xfrm>
        <a:prstGeom prst="mathPlus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25172" y="1760552"/>
        <a:ext cx="294633" cy="58011"/>
      </dsp:txXfrm>
    </dsp:sp>
    <dsp:sp modelId="{14A87FA3-6C68-4471-92B4-8631399F0E78}">
      <dsp:nvSpPr>
        <dsp:cNvPr id="0" name=""/>
        <dsp:cNvSpPr/>
      </dsp:nvSpPr>
      <dsp:spPr>
        <a:xfrm>
          <a:off x="324795" y="1935816"/>
          <a:ext cx="1926144" cy="772520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Госпошлина –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5,0 тыс. руб</a:t>
          </a:r>
          <a:r>
            <a:rPr lang="ru-RU" sz="14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6872" y="2048949"/>
        <a:ext cx="1361990" cy="546254"/>
      </dsp:txXfrm>
    </dsp:sp>
    <dsp:sp modelId="{EEE4268E-4C38-4132-A83E-CA8C9FD39B26}">
      <dsp:nvSpPr>
        <dsp:cNvPr id="0" name=""/>
        <dsp:cNvSpPr/>
      </dsp:nvSpPr>
      <dsp:spPr>
        <a:xfrm>
          <a:off x="1875946" y="2648600"/>
          <a:ext cx="400917" cy="246647"/>
        </a:xfrm>
        <a:prstGeom prst="mathPlus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29088" y="2742918"/>
        <a:ext cx="294633" cy="58011"/>
      </dsp:txXfrm>
    </dsp:sp>
    <dsp:sp modelId="{BDFCAE45-93C0-4D81-B56F-9D9286047F8A}">
      <dsp:nvSpPr>
        <dsp:cNvPr id="0" name=""/>
        <dsp:cNvSpPr/>
      </dsp:nvSpPr>
      <dsp:spPr>
        <a:xfrm>
          <a:off x="1364965" y="2976410"/>
          <a:ext cx="2430059" cy="772520"/>
        </a:xfrm>
        <a:prstGeom prst="ellipse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Платежи в целях возмещения ущерба дорогам – 300,0 тыс. руб.</a:t>
          </a:r>
          <a:endParaRPr lang="ru-RU" sz="120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20839" y="3089543"/>
        <a:ext cx="1718311" cy="546254"/>
      </dsp:txXfrm>
    </dsp:sp>
    <dsp:sp modelId="{6AA78FFB-B7D6-492D-8156-4EC2BA6372D5}">
      <dsp:nvSpPr>
        <dsp:cNvPr id="0" name=""/>
        <dsp:cNvSpPr/>
      </dsp:nvSpPr>
      <dsp:spPr>
        <a:xfrm>
          <a:off x="1919907" y="3773666"/>
          <a:ext cx="400917" cy="246647"/>
        </a:xfrm>
        <a:prstGeom prst="mathPlus">
          <a:avLst/>
        </a:prstGeom>
        <a:solidFill>
          <a:schemeClr val="accent4">
            <a:hueOff val="6237416"/>
            <a:satOff val="-28781"/>
            <a:lumOff val="1059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73049" y="3867984"/>
        <a:ext cx="294633" cy="58011"/>
      </dsp:txXfrm>
    </dsp:sp>
    <dsp:sp modelId="{6DA105DF-4779-4EE8-A071-002F92EDF716}">
      <dsp:nvSpPr>
        <dsp:cNvPr id="0" name=""/>
        <dsp:cNvSpPr/>
      </dsp:nvSpPr>
      <dsp:spPr>
        <a:xfrm>
          <a:off x="603822" y="3983734"/>
          <a:ext cx="2096004" cy="772520"/>
        </a:xfrm>
        <a:prstGeom prst="ellipse">
          <a:avLst/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Субсидии –  35 355,2 тыс. руб</a:t>
          </a:r>
          <a:r>
            <a:rPr lang="ru-RU" sz="14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10775" y="4096867"/>
        <a:ext cx="1482098" cy="546254"/>
      </dsp:txXfrm>
    </dsp:sp>
    <dsp:sp modelId="{7FEF2EBB-BFA0-40AB-9975-34AA179C825F}">
      <dsp:nvSpPr>
        <dsp:cNvPr id="0" name=""/>
        <dsp:cNvSpPr/>
      </dsp:nvSpPr>
      <dsp:spPr>
        <a:xfrm>
          <a:off x="2156667" y="4743394"/>
          <a:ext cx="429964" cy="277726"/>
        </a:xfrm>
        <a:prstGeom prst="mathPlus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13659" y="4849596"/>
        <a:ext cx="315980" cy="65322"/>
      </dsp:txXfrm>
    </dsp:sp>
    <dsp:sp modelId="{61253A21-A413-42BB-AA14-7533A7E6FD8A}">
      <dsp:nvSpPr>
        <dsp:cNvPr id="0" name=""/>
        <dsp:cNvSpPr/>
      </dsp:nvSpPr>
      <dsp:spPr>
        <a:xfrm>
          <a:off x="1774691" y="5031321"/>
          <a:ext cx="2362212" cy="715489"/>
        </a:xfrm>
        <a:prstGeom prst="ellipse">
          <a:avLst/>
        </a:prstGeom>
        <a:solidFill>
          <a:schemeClr val="accent4">
            <a:hueOff val="8663078"/>
            <a:satOff val="-39973"/>
            <a:lumOff val="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НДФЛ – 21 407,7тыс. руб.</a:t>
          </a:r>
          <a:endParaRPr lang="ru-RU" sz="120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20629" y="5136102"/>
        <a:ext cx="1670336" cy="505927"/>
      </dsp:txXfrm>
    </dsp:sp>
    <dsp:sp modelId="{75F6A049-524F-42E7-8758-A6CB8557D44F}">
      <dsp:nvSpPr>
        <dsp:cNvPr id="0" name=""/>
        <dsp:cNvSpPr/>
      </dsp:nvSpPr>
      <dsp:spPr>
        <a:xfrm rot="21585211">
          <a:off x="3239448" y="2724803"/>
          <a:ext cx="809940" cy="3821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3239449" y="2801489"/>
        <a:ext cx="695281" cy="229318"/>
      </dsp:txXfrm>
    </dsp:sp>
    <dsp:sp modelId="{C17A827A-A0D3-429E-B96C-3404C8F9696B}">
      <dsp:nvSpPr>
        <dsp:cNvPr id="0" name=""/>
        <dsp:cNvSpPr/>
      </dsp:nvSpPr>
      <dsp:spPr>
        <a:xfrm>
          <a:off x="4223385" y="2172586"/>
          <a:ext cx="2566290" cy="1469396"/>
        </a:xfrm>
        <a:prstGeom prst="ellipse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Дорожный фонд –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70 879,1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99209" y="2387774"/>
        <a:ext cx="1814642" cy="103902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0CBC7-6DCC-4D30-A407-05D05282FB47}">
      <dsp:nvSpPr>
        <dsp:cNvPr id="0" name=""/>
        <dsp:cNvSpPr/>
      </dsp:nvSpPr>
      <dsp:spPr>
        <a:xfrm rot="21300000">
          <a:off x="166537" y="2065172"/>
          <a:ext cx="11858924" cy="1037521"/>
        </a:xfrm>
        <a:prstGeom prst="mathMinus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BAF12-2FDD-4808-A98A-543BBA23975D}">
      <dsp:nvSpPr>
        <dsp:cNvPr id="0" name=""/>
        <dsp:cNvSpPr/>
      </dsp:nvSpPr>
      <dsp:spPr>
        <a:xfrm>
          <a:off x="1463039" y="258393"/>
          <a:ext cx="3657599" cy="2067146"/>
        </a:xfrm>
        <a:prstGeom prst="down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75A4FB-22B1-40E0-907B-D8E323D12CED}">
      <dsp:nvSpPr>
        <dsp:cNvPr id="0" name=""/>
        <dsp:cNvSpPr/>
      </dsp:nvSpPr>
      <dsp:spPr>
        <a:xfrm>
          <a:off x="5640389" y="0"/>
          <a:ext cx="5544179" cy="217050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Норматив установленный приказом Департамента финансов ХМАО-Югры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Times New Roman" pitchFamily="18" charset="0"/>
              <a:cs typeface="Times New Roman" pitchFamily="18" charset="0"/>
            </a:rPr>
            <a:t>300 932,3 тыс. руб.</a:t>
          </a:r>
          <a:endParaRPr lang="ru-RU" sz="3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40389" y="0"/>
        <a:ext cx="5544179" cy="2170504"/>
      </dsp:txXfrm>
    </dsp:sp>
    <dsp:sp modelId="{C652FE8F-2729-4AF0-95A2-CCC4FFE1CA0D}">
      <dsp:nvSpPr>
        <dsp:cNvPr id="0" name=""/>
        <dsp:cNvSpPr/>
      </dsp:nvSpPr>
      <dsp:spPr>
        <a:xfrm>
          <a:off x="7071359" y="2842326"/>
          <a:ext cx="3657599" cy="2067146"/>
        </a:xfrm>
        <a:prstGeom prst="upArrow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DFF722-9E84-4693-95D4-EC4C8FA6CD2E}">
      <dsp:nvSpPr>
        <dsp:cNvPr id="0" name=""/>
        <dsp:cNvSpPr/>
      </dsp:nvSpPr>
      <dsp:spPr>
        <a:xfrm>
          <a:off x="815420" y="2997362"/>
          <a:ext cx="5928198" cy="217050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Объём средств предусмотренный в 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бюджете </a:t>
          </a:r>
          <a:endParaRPr lang="ru-RU" sz="30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226 325,8 </a:t>
          </a:r>
          <a:r>
            <a:rPr lang="ru-RU" sz="3000" b="1" kern="1200" dirty="0" smtClean="0">
              <a:latin typeface="Times New Roman" pitchFamily="18" charset="0"/>
              <a:cs typeface="Times New Roman" pitchFamily="18" charset="0"/>
            </a:rPr>
            <a:t>тыс. руб.</a:t>
          </a:r>
          <a:endParaRPr lang="ru-RU" sz="3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5420" y="2997362"/>
        <a:ext cx="5928198" cy="217050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B5079-77CA-48FD-A1F8-1C32700619DA}">
      <dsp:nvSpPr>
        <dsp:cNvPr id="0" name=""/>
        <dsp:cNvSpPr/>
      </dsp:nvSpPr>
      <dsp:spPr>
        <a:xfrm>
          <a:off x="4566" y="223963"/>
          <a:ext cx="2193613" cy="8524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Пед.работники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дошкольного образования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6" y="223963"/>
        <a:ext cx="2193613" cy="852489"/>
      </dsp:txXfrm>
    </dsp:sp>
    <dsp:sp modelId="{3FF2898C-FD43-4D33-B909-AD5A4EB70CE7}">
      <dsp:nvSpPr>
        <dsp:cNvPr id="0" name=""/>
        <dsp:cNvSpPr/>
      </dsp:nvSpPr>
      <dsp:spPr>
        <a:xfrm>
          <a:off x="5716" y="1076453"/>
          <a:ext cx="2191312" cy="78781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131 работников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75 621,00 рублей (проект)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16" y="1076453"/>
        <a:ext cx="2191312" cy="787814"/>
      </dsp:txXfrm>
    </dsp:sp>
    <dsp:sp modelId="{1DDE0520-3E53-47C3-A4BF-E250527D55CA}">
      <dsp:nvSpPr>
        <dsp:cNvPr id="0" name=""/>
        <dsp:cNvSpPr/>
      </dsp:nvSpPr>
      <dsp:spPr>
        <a:xfrm>
          <a:off x="2504963" y="223963"/>
          <a:ext cx="2191312" cy="852489"/>
        </a:xfrm>
        <a:prstGeom prst="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Пед.работники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общего образования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04963" y="223963"/>
        <a:ext cx="2191312" cy="852489"/>
      </dsp:txXfrm>
    </dsp:sp>
    <dsp:sp modelId="{69179011-612B-4FDE-B278-128B1E0F131D}">
      <dsp:nvSpPr>
        <dsp:cNvPr id="0" name=""/>
        <dsp:cNvSpPr/>
      </dsp:nvSpPr>
      <dsp:spPr>
        <a:xfrm>
          <a:off x="2504963" y="1076453"/>
          <a:ext cx="2191312" cy="787814"/>
        </a:xfrm>
        <a:prstGeom prst="rect">
          <a:avLst/>
        </a:prstGeom>
        <a:solidFill>
          <a:schemeClr val="accent5">
            <a:tint val="40000"/>
            <a:alpha val="90000"/>
            <a:hueOff val="-1847938"/>
            <a:satOff val="-3204"/>
            <a:lumOff val="-32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847938"/>
              <a:satOff val="-3204"/>
              <a:lumOff val="-3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162 работников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81 838,00 рублей (проект)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04963" y="1076453"/>
        <a:ext cx="2191312" cy="787814"/>
      </dsp:txXfrm>
    </dsp:sp>
    <dsp:sp modelId="{E75221FC-D281-4270-BCC6-E6687B4A9051}">
      <dsp:nvSpPr>
        <dsp:cNvPr id="0" name=""/>
        <dsp:cNvSpPr/>
      </dsp:nvSpPr>
      <dsp:spPr>
        <a:xfrm>
          <a:off x="5003059" y="223963"/>
          <a:ext cx="2191312" cy="852489"/>
        </a:xfrm>
        <a:prstGeom prst="rect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Пед.работники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дополнительного образования в сфере культуры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03059" y="223963"/>
        <a:ext cx="2191312" cy="852489"/>
      </dsp:txXfrm>
    </dsp:sp>
    <dsp:sp modelId="{6AA73179-1BA2-4AB6-B09F-DEBBDBBDDC9D}">
      <dsp:nvSpPr>
        <dsp:cNvPr id="0" name=""/>
        <dsp:cNvSpPr/>
      </dsp:nvSpPr>
      <dsp:spPr>
        <a:xfrm>
          <a:off x="5003059" y="1076453"/>
          <a:ext cx="2191312" cy="787814"/>
        </a:xfrm>
        <a:prstGeom prst="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 работников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85 618,00 рублей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03059" y="1076453"/>
        <a:ext cx="2191312" cy="787814"/>
      </dsp:txXfrm>
    </dsp:sp>
    <dsp:sp modelId="{CAC19BC0-96EB-4953-9A3C-9220A1E03D47}">
      <dsp:nvSpPr>
        <dsp:cNvPr id="0" name=""/>
        <dsp:cNvSpPr/>
      </dsp:nvSpPr>
      <dsp:spPr>
        <a:xfrm>
          <a:off x="7501156" y="223963"/>
          <a:ext cx="2191312" cy="852489"/>
        </a:xfrm>
        <a:prstGeom prst="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Пед.работники</a:t>
          </a:r>
          <a:r>
            <a:rPr lang="ru-RU" sz="13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дополнительного образования в сфере физической культуры и спорта</a:t>
          </a:r>
        </a:p>
      </dsp:txBody>
      <dsp:txXfrm>
        <a:off x="7501156" y="223963"/>
        <a:ext cx="2191312" cy="852489"/>
      </dsp:txXfrm>
    </dsp:sp>
    <dsp:sp modelId="{D198A117-A1FD-4604-8B90-12F197308D1C}">
      <dsp:nvSpPr>
        <dsp:cNvPr id="0" name=""/>
        <dsp:cNvSpPr/>
      </dsp:nvSpPr>
      <dsp:spPr>
        <a:xfrm>
          <a:off x="7501156" y="1076453"/>
          <a:ext cx="2191312" cy="787814"/>
        </a:xfrm>
        <a:prstGeom prst="rect">
          <a:avLst/>
        </a:prstGeom>
        <a:solidFill>
          <a:schemeClr val="accent5">
            <a:tint val="40000"/>
            <a:alpha val="90000"/>
            <a:hueOff val="-5543816"/>
            <a:satOff val="-9612"/>
            <a:lumOff val="-96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543816"/>
              <a:satOff val="-9612"/>
              <a:lumOff val="-9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23 работника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94 279,00 рублей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01156" y="1076453"/>
        <a:ext cx="2191312" cy="787814"/>
      </dsp:txXfrm>
    </dsp:sp>
    <dsp:sp modelId="{28265C26-E8F4-4992-ADC5-566506D83BCE}">
      <dsp:nvSpPr>
        <dsp:cNvPr id="0" name=""/>
        <dsp:cNvSpPr/>
      </dsp:nvSpPr>
      <dsp:spPr>
        <a:xfrm>
          <a:off x="9999252" y="223963"/>
          <a:ext cx="2191312" cy="852489"/>
        </a:xfrm>
        <a:prstGeom prst="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Работники культуры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99252" y="223963"/>
        <a:ext cx="2191312" cy="852489"/>
      </dsp:txXfrm>
    </dsp:sp>
    <dsp:sp modelId="{536787C0-F37E-4D8E-A75F-C41374396E83}">
      <dsp:nvSpPr>
        <dsp:cNvPr id="0" name=""/>
        <dsp:cNvSpPr/>
      </dsp:nvSpPr>
      <dsp:spPr>
        <a:xfrm>
          <a:off x="9999252" y="1076453"/>
          <a:ext cx="2191312" cy="787814"/>
        </a:xfrm>
        <a:prstGeom prst="rect">
          <a:avLst/>
        </a:prstGeom>
        <a:solidFill>
          <a:schemeClr val="accent5">
            <a:tint val="40000"/>
            <a:alpha val="90000"/>
            <a:hueOff val="-7391754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4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45 работников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87 674,80 рублей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99252" y="1076453"/>
        <a:ext cx="2191312" cy="78781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789AD-4E2C-44E6-A6E2-40C7FA29C95C}">
      <dsp:nvSpPr>
        <dsp:cNvPr id="0" name=""/>
        <dsp:cNvSpPr/>
      </dsp:nvSpPr>
      <dsp:spPr>
        <a:xfrm>
          <a:off x="4850681" y="1208883"/>
          <a:ext cx="5042047" cy="5652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525"/>
              </a:lnTo>
              <a:lnTo>
                <a:pt x="5042047" y="368525"/>
              </a:lnTo>
              <a:lnTo>
                <a:pt x="5042047" y="5652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AA80B0-ED2B-4374-BADC-5108A9FED02B}">
      <dsp:nvSpPr>
        <dsp:cNvPr id="0" name=""/>
        <dsp:cNvSpPr/>
      </dsp:nvSpPr>
      <dsp:spPr>
        <a:xfrm>
          <a:off x="4850681" y="1208883"/>
          <a:ext cx="2253090" cy="5652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525"/>
              </a:lnTo>
              <a:lnTo>
                <a:pt x="2253090" y="368525"/>
              </a:lnTo>
              <a:lnTo>
                <a:pt x="2253090" y="5652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51FF64-E3C3-4121-BE4B-569DDF4B01A6}">
      <dsp:nvSpPr>
        <dsp:cNvPr id="0" name=""/>
        <dsp:cNvSpPr/>
      </dsp:nvSpPr>
      <dsp:spPr>
        <a:xfrm>
          <a:off x="4508442" y="1208883"/>
          <a:ext cx="342239" cy="565239"/>
        </a:xfrm>
        <a:custGeom>
          <a:avLst/>
          <a:gdLst/>
          <a:ahLst/>
          <a:cxnLst/>
          <a:rect l="0" t="0" r="0" b="0"/>
          <a:pathLst>
            <a:path>
              <a:moveTo>
                <a:pt x="342239" y="0"/>
              </a:moveTo>
              <a:lnTo>
                <a:pt x="342239" y="368525"/>
              </a:lnTo>
              <a:lnTo>
                <a:pt x="0" y="368525"/>
              </a:lnTo>
              <a:lnTo>
                <a:pt x="0" y="5652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9AC48B-1E21-4DEC-9596-F0659A4C65DD}">
      <dsp:nvSpPr>
        <dsp:cNvPr id="0" name=""/>
        <dsp:cNvSpPr/>
      </dsp:nvSpPr>
      <dsp:spPr>
        <a:xfrm>
          <a:off x="1827908" y="1208883"/>
          <a:ext cx="3022772" cy="565239"/>
        </a:xfrm>
        <a:custGeom>
          <a:avLst/>
          <a:gdLst/>
          <a:ahLst/>
          <a:cxnLst/>
          <a:rect l="0" t="0" r="0" b="0"/>
          <a:pathLst>
            <a:path>
              <a:moveTo>
                <a:pt x="3022772" y="0"/>
              </a:moveTo>
              <a:lnTo>
                <a:pt x="3022772" y="368525"/>
              </a:lnTo>
              <a:lnTo>
                <a:pt x="0" y="368525"/>
              </a:lnTo>
              <a:lnTo>
                <a:pt x="0" y="5652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073FF6-EF11-4DF3-98E8-EAFF3C385869}">
      <dsp:nvSpPr>
        <dsp:cNvPr id="0" name=""/>
        <dsp:cNvSpPr/>
      </dsp:nvSpPr>
      <dsp:spPr>
        <a:xfrm>
          <a:off x="3281216" y="54282"/>
          <a:ext cx="3138928" cy="11546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8956A-DF55-4A1A-8A8B-2E41011B086F}">
      <dsp:nvSpPr>
        <dsp:cNvPr id="0" name=""/>
        <dsp:cNvSpPr/>
      </dsp:nvSpPr>
      <dsp:spPr>
        <a:xfrm>
          <a:off x="3517155" y="278424"/>
          <a:ext cx="3138928" cy="115460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МРОТ в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бюджете             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42 332,40 руб.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50972" y="312241"/>
        <a:ext cx="3071294" cy="1086967"/>
      </dsp:txXfrm>
    </dsp:sp>
    <dsp:sp modelId="{70EA4053-F15D-43F0-B5AB-7B0722C565CD}">
      <dsp:nvSpPr>
        <dsp:cNvPr id="0" name=""/>
        <dsp:cNvSpPr/>
      </dsp:nvSpPr>
      <dsp:spPr>
        <a:xfrm>
          <a:off x="680979" y="1774122"/>
          <a:ext cx="2293858" cy="13483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9554EC-2D87-435A-99C0-162AADA57C4E}">
      <dsp:nvSpPr>
        <dsp:cNvPr id="0" name=""/>
        <dsp:cNvSpPr/>
      </dsp:nvSpPr>
      <dsp:spPr>
        <a:xfrm>
          <a:off x="916918" y="1998264"/>
          <a:ext cx="2293858" cy="13483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6411" y="2037757"/>
        <a:ext cx="2214872" cy="1269405"/>
      </dsp:txXfrm>
    </dsp:sp>
    <dsp:sp modelId="{A9C3DB93-DF60-4650-87A5-91D05E182010}">
      <dsp:nvSpPr>
        <dsp:cNvPr id="0" name=""/>
        <dsp:cNvSpPr/>
      </dsp:nvSpPr>
      <dsp:spPr>
        <a:xfrm>
          <a:off x="3446716" y="1774122"/>
          <a:ext cx="2123451" cy="13483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32505-0B53-4FED-B4A6-2A316889B76B}">
      <dsp:nvSpPr>
        <dsp:cNvPr id="0" name=""/>
        <dsp:cNvSpPr/>
      </dsp:nvSpPr>
      <dsp:spPr>
        <a:xfrm>
          <a:off x="3682655" y="1998264"/>
          <a:ext cx="2123451" cy="13483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Спорт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22148" y="2037757"/>
        <a:ext cx="2044465" cy="1269405"/>
      </dsp:txXfrm>
    </dsp:sp>
    <dsp:sp modelId="{D2612ECF-D1F5-4C1C-B413-517C239B104D}">
      <dsp:nvSpPr>
        <dsp:cNvPr id="0" name=""/>
        <dsp:cNvSpPr/>
      </dsp:nvSpPr>
      <dsp:spPr>
        <a:xfrm>
          <a:off x="6042046" y="1774122"/>
          <a:ext cx="2123451" cy="13483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B691F2-3E1E-4C4D-BD61-045FD0C78D0A}">
      <dsp:nvSpPr>
        <dsp:cNvPr id="0" name=""/>
        <dsp:cNvSpPr/>
      </dsp:nvSpPr>
      <dsp:spPr>
        <a:xfrm>
          <a:off x="6277985" y="1998264"/>
          <a:ext cx="2123451" cy="13483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СМИ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17478" y="2037757"/>
        <a:ext cx="2044465" cy="1269405"/>
      </dsp:txXfrm>
    </dsp:sp>
    <dsp:sp modelId="{153281E1-3D88-4B26-89E7-DB6637374230}">
      <dsp:nvSpPr>
        <dsp:cNvPr id="0" name=""/>
        <dsp:cNvSpPr/>
      </dsp:nvSpPr>
      <dsp:spPr>
        <a:xfrm>
          <a:off x="8637376" y="1774122"/>
          <a:ext cx="2510705" cy="13483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A7654D-FE00-4863-8825-712AB09E52E2}">
      <dsp:nvSpPr>
        <dsp:cNvPr id="0" name=""/>
        <dsp:cNvSpPr/>
      </dsp:nvSpPr>
      <dsp:spPr>
        <a:xfrm>
          <a:off x="8873315" y="1998264"/>
          <a:ext cx="2510705" cy="13483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ЕДДС, УМТО, ЦБЭО, УКС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12808" y="2037757"/>
        <a:ext cx="2431719" cy="1269405"/>
      </dsp:txXfrm>
    </dsp:sp>
    <dsp:sp modelId="{50241935-D043-478D-9AB6-3131FA772EC3}">
      <dsp:nvSpPr>
        <dsp:cNvPr id="0" name=""/>
        <dsp:cNvSpPr/>
      </dsp:nvSpPr>
      <dsp:spPr>
        <a:xfrm>
          <a:off x="6891577" y="73833"/>
          <a:ext cx="3138928" cy="11060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7AADDC-858A-4DC7-93BB-6DCBB97530ED}">
      <dsp:nvSpPr>
        <dsp:cNvPr id="0" name=""/>
        <dsp:cNvSpPr/>
      </dsp:nvSpPr>
      <dsp:spPr>
        <a:xfrm>
          <a:off x="7127516" y="297976"/>
          <a:ext cx="3138928" cy="11060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01.10.2024 года индексация ФОТ на 4%, не попадающие под Указы Президента РФ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59911" y="330371"/>
        <a:ext cx="3074138" cy="10412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A7426-133A-4053-B514-AC2CD3568A04}">
      <dsp:nvSpPr>
        <dsp:cNvPr id="0" name=""/>
        <dsp:cNvSpPr/>
      </dsp:nvSpPr>
      <dsp:spPr>
        <a:xfrm>
          <a:off x="215619" y="188549"/>
          <a:ext cx="3579881" cy="3169704"/>
        </a:xfrm>
        <a:prstGeom prst="round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Основные ориентиры и приоритеты налоговой, бюджетной и долговой политики</a:t>
          </a:r>
          <a:endParaRPr lang="ru-RU" sz="31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351" y="343281"/>
        <a:ext cx="3270417" cy="2860240"/>
      </dsp:txXfrm>
    </dsp:sp>
    <dsp:sp modelId="{9EAFDF88-C1FB-45C2-A870-2EF1A2CDBB34}">
      <dsp:nvSpPr>
        <dsp:cNvPr id="0" name=""/>
        <dsp:cNvSpPr/>
      </dsp:nvSpPr>
      <dsp:spPr>
        <a:xfrm rot="21322034">
          <a:off x="3794114" y="1594079"/>
          <a:ext cx="8487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8758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CFC08-33BE-491C-ABFD-DFCDF778608A}">
      <dsp:nvSpPr>
        <dsp:cNvPr id="0" name=""/>
        <dsp:cNvSpPr/>
      </dsp:nvSpPr>
      <dsp:spPr>
        <a:xfrm>
          <a:off x="4641487" y="768476"/>
          <a:ext cx="4009462" cy="1257752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финансовая устойчивость бюджета города Покачи</a:t>
          </a:r>
          <a:endParaRPr lang="ru-RU" sz="2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02885" y="829874"/>
        <a:ext cx="3886666" cy="1134956"/>
      </dsp:txXfrm>
    </dsp:sp>
    <dsp:sp modelId="{86071430-C9F4-491A-9C19-C8C7626C49EC}">
      <dsp:nvSpPr>
        <dsp:cNvPr id="0" name=""/>
        <dsp:cNvSpPr/>
      </dsp:nvSpPr>
      <dsp:spPr>
        <a:xfrm rot="750957">
          <a:off x="3763299" y="2464398"/>
          <a:ext cx="27100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0083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7F92F5-3A7B-40E5-8AD0-6042C65D45A8}">
      <dsp:nvSpPr>
        <dsp:cNvPr id="0" name=""/>
        <dsp:cNvSpPr/>
      </dsp:nvSpPr>
      <dsp:spPr>
        <a:xfrm>
          <a:off x="6441181" y="2653454"/>
          <a:ext cx="4723525" cy="1257752"/>
        </a:xfrm>
        <a:prstGeom prst="roundRect">
          <a:avLst/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достижение национальных целей развития на территории города Покачи</a:t>
          </a:r>
          <a:endParaRPr lang="ru-RU" sz="2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02579" y="2714852"/>
        <a:ext cx="4600729" cy="1134956"/>
      </dsp:txXfrm>
    </dsp:sp>
    <dsp:sp modelId="{2AEAB291-70B2-4DE2-8CD0-8CC51F86A2DE}">
      <dsp:nvSpPr>
        <dsp:cNvPr id="0" name=""/>
        <dsp:cNvSpPr/>
      </dsp:nvSpPr>
      <dsp:spPr>
        <a:xfrm rot="2919892">
          <a:off x="3152715" y="3904239"/>
          <a:ext cx="14542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4293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FBAC4-2DC1-4439-B182-8D6D734CE28D}">
      <dsp:nvSpPr>
        <dsp:cNvPr id="0" name=""/>
        <dsp:cNvSpPr/>
      </dsp:nvSpPr>
      <dsp:spPr>
        <a:xfrm>
          <a:off x="2348095" y="4450224"/>
          <a:ext cx="5130370" cy="1257752"/>
        </a:xfrm>
        <a:prstGeom prst="roundRect">
          <a:avLst/>
        </a:prstGeom>
        <a:solidFill>
          <a:srgbClr val="66CC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сбалансированность  бюджетной системы муниципального образования</a:t>
          </a:r>
          <a:endParaRPr lang="ru-RU" sz="2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09493" y="4511622"/>
        <a:ext cx="5007574" cy="11349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790EC-F920-4F81-B881-B2BA3E28E619}">
      <dsp:nvSpPr>
        <dsp:cNvPr id="0" name=""/>
        <dsp:cNvSpPr/>
      </dsp:nvSpPr>
      <dsp:spPr>
        <a:xfrm>
          <a:off x="3043021" y="2743"/>
          <a:ext cx="8602490" cy="56124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муниципальных нормативных правовых актов с учетом изменений в НК РФ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установление (сохранение/изменение) налоговых льгот и (или) сниженных налоговых ставок, иных налоговых преференций по местным налогам по итогам оценки эффективности налоговых расходов муниципального образования города Покачи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оптимальных условий для возможности развития предпринимательской и инвестиционной деятельности хозяйствующих субъектов с целью приумножения в дальнейшем доходов местного бюджета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с налоговыми агентами и налогоплательщиками, направленное на соблюдение налоговой дисциплины и предупреждение уклонения от уплаты налоговых платежей в бюджеты всех уровней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межведомственное взаимодействие с целью повышения уровня собираемости налогов и сборов, а также снижение налоговой задолженности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43021" y="704303"/>
        <a:ext cx="6497809" cy="4209363"/>
      </dsp:txXfrm>
    </dsp:sp>
    <dsp:sp modelId="{8D73C03D-C4C7-416C-95BB-2DF492707296}">
      <dsp:nvSpPr>
        <dsp:cNvPr id="0" name=""/>
        <dsp:cNvSpPr/>
      </dsp:nvSpPr>
      <dsp:spPr>
        <a:xfrm>
          <a:off x="0" y="0"/>
          <a:ext cx="2935149" cy="5612483"/>
        </a:xfrm>
        <a:prstGeom prst="roundRect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Приоритетная цель: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наращивание налогового потенциала в целях обеспечения роста доходной части бюджета города Покачи, в том числе за счет изыскания дополнительных доходных резервов и снижения налоговой задолженности перед бюджетом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3282" y="143282"/>
        <a:ext cx="2648585" cy="53259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790EC-F920-4F81-B881-B2BA3E28E619}">
      <dsp:nvSpPr>
        <dsp:cNvPr id="0" name=""/>
        <dsp:cNvSpPr/>
      </dsp:nvSpPr>
      <dsp:spPr>
        <a:xfrm>
          <a:off x="3083838" y="0"/>
          <a:ext cx="8669525" cy="55881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укрепление доходной базы местного бюджета за счет стабильности поступления неналоговых доходов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совершенствование методов управления имеющимися муниципальными финансами через повышение качества и эффективности реализуемых механизмов программно-целевого исполнения принятых обязательств с ориентацией на достижение стратегической цели развития - повышение качества жизни населения в городе Покачи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anose="02020603050405020304" pitchFamily="18" charset="0"/>
            </a:rPr>
            <a:t>реализации Концепции повышения эффективности бюджетных расходов в 2019-2024 годах в муниципальном образовании город Покачи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anose="02020603050405020304" pitchFamily="18" charset="0"/>
            </a:rPr>
            <a:t>совершенствование системы обзора расходов бюджета муниципального образования в целях выявления неэффективно используемых ресурсов и своевременного перенаправления их на решение приоритетных задач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83838" y="698515"/>
        <a:ext cx="6573979" cy="4191093"/>
      </dsp:txXfrm>
    </dsp:sp>
    <dsp:sp modelId="{8D73C03D-C4C7-416C-95BB-2DF492707296}">
      <dsp:nvSpPr>
        <dsp:cNvPr id="0" name=""/>
        <dsp:cNvSpPr/>
      </dsp:nvSpPr>
      <dsp:spPr>
        <a:xfrm>
          <a:off x="0" y="0"/>
          <a:ext cx="2958021" cy="5588123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Приоритетная цель: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обеспечение сбалансированности и устойчивости бюджета города Покачи в сложившихся экономических условиях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4399" y="144399"/>
        <a:ext cx="2669223" cy="52993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790EC-F920-4F81-B881-B2BA3E28E619}">
      <dsp:nvSpPr>
        <dsp:cNvPr id="0" name=""/>
        <dsp:cNvSpPr/>
      </dsp:nvSpPr>
      <dsp:spPr>
        <a:xfrm>
          <a:off x="3083838" y="0"/>
          <a:ext cx="8669525" cy="55813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anose="02020603050405020304" pitchFamily="18" charset="0"/>
            </a:rPr>
            <a:t>привлечение заемных средств с учетом поддержания объема муниципального долга на экономически безопасном уровне и на наиболее приемлемых для города условиях;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anose="02020603050405020304" pitchFamily="18" charset="0"/>
            </a:rPr>
            <a:t>минимизация стоимости обслуживания муниципального долга, путем привлечения коммерческого кредита посредством открытия возобновляемой кредитной линии;</a:t>
          </a:r>
          <a:endParaRPr lang="ru-RU" sz="1800" kern="1200" dirty="0">
            <a:latin typeface="Times New Roman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anose="02020603050405020304" pitchFamily="18" charset="0"/>
            </a:rPr>
            <a:t>оптимизация и минимизация обслуживания долговых обязательств за счет привлечения кредитов с наименьшими процентными ставками;</a:t>
          </a:r>
          <a:endParaRPr lang="ru-RU" sz="1800" kern="1200" dirty="0">
            <a:latin typeface="Times New Roman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anose="02020603050405020304" pitchFamily="18" charset="0"/>
            </a:rPr>
            <a:t>прозрачность управления муниципальным долгом и доступность информации о муниципальном долге</a:t>
          </a:r>
          <a:endParaRPr lang="ru-RU" sz="1800" kern="1200" dirty="0"/>
        </a:p>
      </dsp:txBody>
      <dsp:txXfrm>
        <a:off x="3083838" y="697674"/>
        <a:ext cx="6576502" cy="4186046"/>
      </dsp:txXfrm>
    </dsp:sp>
    <dsp:sp modelId="{8D73C03D-C4C7-416C-95BB-2DF492707296}">
      <dsp:nvSpPr>
        <dsp:cNvPr id="0" name=""/>
        <dsp:cNvSpPr/>
      </dsp:nvSpPr>
      <dsp:spPr>
        <a:xfrm>
          <a:off x="0" y="0"/>
          <a:ext cx="2958021" cy="5581394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Приоритетная цель: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anose="02020603050405020304" pitchFamily="18" charset="0"/>
            </a:rPr>
            <a:t>поддержание долговой нагрузки на бюджет города Покачи на уровне с высокой долговой устойчивостью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4399" y="144399"/>
        <a:ext cx="2669223" cy="52925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F478F-D45D-4502-8D8F-3C16B411E5BD}">
      <dsp:nvSpPr>
        <dsp:cNvPr id="0" name=""/>
        <dsp:cNvSpPr/>
      </dsp:nvSpPr>
      <dsp:spPr>
        <a:xfrm rot="21300000">
          <a:off x="34230" y="2262396"/>
          <a:ext cx="11684922" cy="1295687"/>
        </a:xfrm>
        <a:prstGeom prst="mathMinus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6EE4A5-1A96-473E-87DC-DEB6C7E26CC5}">
      <dsp:nvSpPr>
        <dsp:cNvPr id="0" name=""/>
        <dsp:cNvSpPr/>
      </dsp:nvSpPr>
      <dsp:spPr>
        <a:xfrm>
          <a:off x="1459170" y="264722"/>
          <a:ext cx="3526015" cy="2309164"/>
        </a:xfrm>
        <a:prstGeom prst="downArrow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BE74D8-90E2-4507-8575-81ED999531C1}">
      <dsp:nvSpPr>
        <dsp:cNvPr id="0" name=""/>
        <dsp:cNvSpPr/>
      </dsp:nvSpPr>
      <dsp:spPr>
        <a:xfrm>
          <a:off x="5108904" y="390303"/>
          <a:ext cx="6374358" cy="1931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1.Изменение федерального и регионального бюджетного законодательства, затрагивающего основные доходные источники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2.Снижение доходной базы бюджета за счет уменьшения количества налоговых агентов и налогоплательщиков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3.Повышения процентных ставок на стоимость обслуживания муниципального долга</a:t>
          </a:r>
          <a:endParaRPr lang="ru-RU" sz="1600" kern="1200" dirty="0"/>
        </a:p>
      </dsp:txBody>
      <dsp:txXfrm>
        <a:off x="5108904" y="390303"/>
        <a:ext cx="6374358" cy="1931866"/>
      </dsp:txXfrm>
    </dsp:sp>
    <dsp:sp modelId="{05FABA8D-4651-4D63-8292-B4F5E7001825}">
      <dsp:nvSpPr>
        <dsp:cNvPr id="0" name=""/>
        <dsp:cNvSpPr/>
      </dsp:nvSpPr>
      <dsp:spPr>
        <a:xfrm>
          <a:off x="6816962" y="3175101"/>
          <a:ext cx="3526015" cy="2309164"/>
        </a:xfrm>
        <a:prstGeom prst="upArrow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085DC7-A6B1-4942-AB33-5B2F3663336F}">
      <dsp:nvSpPr>
        <dsp:cNvPr id="0" name=""/>
        <dsp:cNvSpPr/>
      </dsp:nvSpPr>
      <dsp:spPr>
        <a:xfrm>
          <a:off x="298818" y="3348288"/>
          <a:ext cx="6689462" cy="242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1.Повышение качества администрированию доходов бюджета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2.Расширение доходной базы, в том числе через сокращение задолженности по платежам в бюджет и усиление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претензионно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-исковой работы с должниками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3.Повышение эффективности бюджетных расходов, в том числе через обзор бюджетных расходов, повышение эффективности планирования, выявление внутренних резервов и перераспределение их в пользу приоритетных расходов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4.Поддержка объема муниципального долга на «безопасном уровне»</a:t>
          </a:r>
          <a:endParaRPr lang="ru-RU" sz="1600" kern="1200" dirty="0"/>
        </a:p>
      </dsp:txBody>
      <dsp:txXfrm>
        <a:off x="298818" y="3348288"/>
        <a:ext cx="6689462" cy="24246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907AC-DA98-4C77-9D7D-168829CDC6D2}">
      <dsp:nvSpPr>
        <dsp:cNvPr id="0" name=""/>
        <dsp:cNvSpPr/>
      </dsp:nvSpPr>
      <dsp:spPr>
        <a:xfrm>
          <a:off x="0" y="0"/>
          <a:ext cx="3647309" cy="42276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742 306,2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нормативу 84,67%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3647309" cy="1268284"/>
      </dsp:txXfrm>
    </dsp:sp>
    <dsp:sp modelId="{545CE22E-9464-4A70-8556-C2079BC1BF0E}">
      <dsp:nvSpPr>
        <dsp:cNvPr id="0" name=""/>
        <dsp:cNvSpPr/>
      </dsp:nvSpPr>
      <dsp:spPr>
        <a:xfrm>
          <a:off x="366133" y="1269523"/>
          <a:ext cx="2917847" cy="1274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311 234,9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</a:t>
          </a: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общему нормативу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35,5%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3467" y="1306857"/>
        <a:ext cx="2843179" cy="1200015"/>
      </dsp:txXfrm>
    </dsp:sp>
    <dsp:sp modelId="{F116BD40-999A-4D62-BD8C-3F46F21B7658}">
      <dsp:nvSpPr>
        <dsp:cNvPr id="0" name=""/>
        <dsp:cNvSpPr/>
      </dsp:nvSpPr>
      <dsp:spPr>
        <a:xfrm>
          <a:off x="366133" y="2740311"/>
          <a:ext cx="2917847" cy="1274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431 071,3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доп. нормативу 49,17%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3467" y="2777645"/>
        <a:ext cx="2843179" cy="1200015"/>
      </dsp:txXfrm>
    </dsp:sp>
    <dsp:sp modelId="{54237295-6676-4686-908C-5BCE1972ABF1}">
      <dsp:nvSpPr>
        <dsp:cNvPr id="0" name=""/>
        <dsp:cNvSpPr/>
      </dsp:nvSpPr>
      <dsp:spPr>
        <a:xfrm>
          <a:off x="3922261" y="0"/>
          <a:ext cx="3647309" cy="42276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726 308,4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нормативу 80,44%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22261" y="0"/>
        <a:ext cx="3647309" cy="1268284"/>
      </dsp:txXfrm>
    </dsp:sp>
    <dsp:sp modelId="{3F7E4A8E-AE2E-4BE8-9A01-077FBEB6C8DD}">
      <dsp:nvSpPr>
        <dsp:cNvPr id="0" name=""/>
        <dsp:cNvSpPr/>
      </dsp:nvSpPr>
      <dsp:spPr>
        <a:xfrm>
          <a:off x="4286992" y="1269523"/>
          <a:ext cx="2917847" cy="1274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320 553,4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общему нормативу 35,5%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4326" y="1306857"/>
        <a:ext cx="2843179" cy="1200015"/>
      </dsp:txXfrm>
    </dsp:sp>
    <dsp:sp modelId="{592960D9-580B-4CFA-B00E-BB25C250086A}">
      <dsp:nvSpPr>
        <dsp:cNvPr id="0" name=""/>
        <dsp:cNvSpPr/>
      </dsp:nvSpPr>
      <dsp:spPr>
        <a:xfrm>
          <a:off x="4286992" y="2740311"/>
          <a:ext cx="2917847" cy="1274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405 755,0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доп. нормативу 44,94%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4326" y="2777645"/>
        <a:ext cx="2843179" cy="1200015"/>
      </dsp:txXfrm>
    </dsp:sp>
    <dsp:sp modelId="{67500791-FBE1-4B39-B29B-968BCB65F551}">
      <dsp:nvSpPr>
        <dsp:cNvPr id="0" name=""/>
        <dsp:cNvSpPr/>
      </dsp:nvSpPr>
      <dsp:spPr>
        <a:xfrm>
          <a:off x="7844522" y="0"/>
          <a:ext cx="3647309" cy="42276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703 801,9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нормативу 75,68%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44522" y="0"/>
        <a:ext cx="3647309" cy="1268284"/>
      </dsp:txXfrm>
    </dsp:sp>
    <dsp:sp modelId="{AF011572-8BDD-49BB-B319-AB35530A4FE7}">
      <dsp:nvSpPr>
        <dsp:cNvPr id="0" name=""/>
        <dsp:cNvSpPr/>
      </dsp:nvSpPr>
      <dsp:spPr>
        <a:xfrm>
          <a:off x="8207850" y="1269523"/>
          <a:ext cx="2917847" cy="1274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330 151,2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общему нормативу 35,5%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45184" y="1306857"/>
        <a:ext cx="2843179" cy="1200015"/>
      </dsp:txXfrm>
    </dsp:sp>
    <dsp:sp modelId="{2D67BB7F-FE30-4072-A5F6-BDC0E7D7305C}">
      <dsp:nvSpPr>
        <dsp:cNvPr id="0" name=""/>
        <dsp:cNvSpPr/>
      </dsp:nvSpPr>
      <dsp:spPr>
        <a:xfrm>
          <a:off x="8207850" y="2740311"/>
          <a:ext cx="2917847" cy="1274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373 650,7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доп. нормативу 40,18%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45184" y="2777645"/>
        <a:ext cx="2843179" cy="12000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C1755-53CE-4811-ACCE-898627F97789}">
      <dsp:nvSpPr>
        <dsp:cNvPr id="0" name=""/>
        <dsp:cNvSpPr/>
      </dsp:nvSpPr>
      <dsp:spPr>
        <a:xfrm>
          <a:off x="1596066" y="3561"/>
          <a:ext cx="1647140" cy="8235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НДФЛ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+дотация на ВБО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20188" y="27683"/>
        <a:ext cx="1598896" cy="775326"/>
      </dsp:txXfrm>
    </dsp:sp>
    <dsp:sp modelId="{04A40041-15BA-47EA-B4A5-449A3E5D7781}">
      <dsp:nvSpPr>
        <dsp:cNvPr id="0" name=""/>
        <dsp:cNvSpPr/>
      </dsp:nvSpPr>
      <dsp:spPr>
        <a:xfrm>
          <a:off x="1760780" y="827131"/>
          <a:ext cx="164714" cy="617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7677"/>
              </a:lnTo>
              <a:lnTo>
                <a:pt x="164714" y="6176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20DA7-79F6-424B-BB82-E052AF969CDF}">
      <dsp:nvSpPr>
        <dsp:cNvPr id="0" name=""/>
        <dsp:cNvSpPr/>
      </dsp:nvSpPr>
      <dsp:spPr>
        <a:xfrm>
          <a:off x="1925494" y="1033024"/>
          <a:ext cx="1317712" cy="823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2022 год (факт)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714 036,6 тыс. руб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49616" y="1057146"/>
        <a:ext cx="1269468" cy="775326"/>
      </dsp:txXfrm>
    </dsp:sp>
    <dsp:sp modelId="{65F084D9-D922-4CB8-9D88-0602A9876423}">
      <dsp:nvSpPr>
        <dsp:cNvPr id="0" name=""/>
        <dsp:cNvSpPr/>
      </dsp:nvSpPr>
      <dsp:spPr>
        <a:xfrm>
          <a:off x="1760780" y="827131"/>
          <a:ext cx="164714" cy="1647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7140"/>
              </a:lnTo>
              <a:lnTo>
                <a:pt x="164714" y="16471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65B8BC-F08C-422C-8A0E-B05D0B15FE11}">
      <dsp:nvSpPr>
        <dsp:cNvPr id="0" name=""/>
        <dsp:cNvSpPr/>
      </dsp:nvSpPr>
      <dsp:spPr>
        <a:xfrm>
          <a:off x="1925494" y="2062487"/>
          <a:ext cx="1336555" cy="823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2023 год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(план на 01.10.23)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751 760,3 тыс. руб.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105,3%</a:t>
          </a: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49616" y="2086609"/>
        <a:ext cx="1288311" cy="775326"/>
      </dsp:txXfrm>
    </dsp:sp>
    <dsp:sp modelId="{A122140F-6C07-4EF6-8CF8-5CE7A2644351}">
      <dsp:nvSpPr>
        <dsp:cNvPr id="0" name=""/>
        <dsp:cNvSpPr/>
      </dsp:nvSpPr>
      <dsp:spPr>
        <a:xfrm>
          <a:off x="1760780" y="827131"/>
          <a:ext cx="164714" cy="2676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6603"/>
              </a:lnTo>
              <a:lnTo>
                <a:pt x="164714" y="26766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A88C23-6901-460E-A3FB-64BA2FB9E88D}">
      <dsp:nvSpPr>
        <dsp:cNvPr id="0" name=""/>
        <dsp:cNvSpPr/>
      </dsp:nvSpPr>
      <dsp:spPr>
        <a:xfrm>
          <a:off x="1925494" y="3091950"/>
          <a:ext cx="1329875" cy="823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2024 год (прогноз)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742 306,2 тыс. руб.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98,75%</a:t>
          </a: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49616" y="3116072"/>
        <a:ext cx="1281631" cy="775326"/>
      </dsp:txXfrm>
    </dsp:sp>
    <dsp:sp modelId="{61A0A87A-71A0-4AA8-953F-0CD5D1B1B1BB}">
      <dsp:nvSpPr>
        <dsp:cNvPr id="0" name=""/>
        <dsp:cNvSpPr/>
      </dsp:nvSpPr>
      <dsp:spPr>
        <a:xfrm>
          <a:off x="1760780" y="827131"/>
          <a:ext cx="164714" cy="3706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6066"/>
              </a:lnTo>
              <a:lnTo>
                <a:pt x="164714" y="37060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3713C7-BEFC-49D4-ACD5-5BE8D2F7239A}">
      <dsp:nvSpPr>
        <dsp:cNvPr id="0" name=""/>
        <dsp:cNvSpPr/>
      </dsp:nvSpPr>
      <dsp:spPr>
        <a:xfrm>
          <a:off x="1925494" y="4121413"/>
          <a:ext cx="1317712" cy="823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2025 год (прогноз)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726 308,4 тыс. руб.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97,85%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49616" y="4145535"/>
        <a:ext cx="1269468" cy="775326"/>
      </dsp:txXfrm>
    </dsp:sp>
    <dsp:sp modelId="{EDF8DC4B-2CCD-42EE-B826-44FAA62DACFF}">
      <dsp:nvSpPr>
        <dsp:cNvPr id="0" name=""/>
        <dsp:cNvSpPr/>
      </dsp:nvSpPr>
      <dsp:spPr>
        <a:xfrm>
          <a:off x="1760780" y="827131"/>
          <a:ext cx="164714" cy="4735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5529"/>
              </a:lnTo>
              <a:lnTo>
                <a:pt x="164714" y="47355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37D67B-45DC-49A9-9857-4F00F7D5E383}">
      <dsp:nvSpPr>
        <dsp:cNvPr id="0" name=""/>
        <dsp:cNvSpPr/>
      </dsp:nvSpPr>
      <dsp:spPr>
        <a:xfrm>
          <a:off x="1925494" y="5150876"/>
          <a:ext cx="1317712" cy="823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2026 год (прогноз)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703 801,9 тыс. руб.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96,91%</a:t>
          </a: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49616" y="5174998"/>
        <a:ext cx="1269468" cy="775326"/>
      </dsp:txXfrm>
    </dsp:sp>
    <dsp:sp modelId="{BD7DA21A-8B02-4DE1-8237-F278F743281F}">
      <dsp:nvSpPr>
        <dsp:cNvPr id="0" name=""/>
        <dsp:cNvSpPr/>
      </dsp:nvSpPr>
      <dsp:spPr>
        <a:xfrm>
          <a:off x="3654992" y="3561"/>
          <a:ext cx="1647140" cy="8235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Акцизы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79114" y="27683"/>
        <a:ext cx="1598896" cy="775326"/>
      </dsp:txXfrm>
    </dsp:sp>
    <dsp:sp modelId="{7AC0E5F1-D303-4D23-809C-61A77A802063}">
      <dsp:nvSpPr>
        <dsp:cNvPr id="0" name=""/>
        <dsp:cNvSpPr/>
      </dsp:nvSpPr>
      <dsp:spPr>
        <a:xfrm>
          <a:off x="3819706" y="827131"/>
          <a:ext cx="164714" cy="617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7677"/>
              </a:lnTo>
              <a:lnTo>
                <a:pt x="164714" y="6176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91C17-E545-4781-AB57-AB5287EC2B34}">
      <dsp:nvSpPr>
        <dsp:cNvPr id="0" name=""/>
        <dsp:cNvSpPr/>
      </dsp:nvSpPr>
      <dsp:spPr>
        <a:xfrm>
          <a:off x="3984420" y="1033024"/>
          <a:ext cx="1317712" cy="823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2022 год (факт)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7 429,7 тыс. руб.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08542" y="1057146"/>
        <a:ext cx="1269468" cy="775326"/>
      </dsp:txXfrm>
    </dsp:sp>
    <dsp:sp modelId="{B2E4534B-AF03-49F7-A139-626C60E6314C}">
      <dsp:nvSpPr>
        <dsp:cNvPr id="0" name=""/>
        <dsp:cNvSpPr/>
      </dsp:nvSpPr>
      <dsp:spPr>
        <a:xfrm>
          <a:off x="3819706" y="827131"/>
          <a:ext cx="164714" cy="1647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7140"/>
              </a:lnTo>
              <a:lnTo>
                <a:pt x="164714" y="16471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62A72-B2A9-42CA-BBB5-7B8CA3E8BF0B}">
      <dsp:nvSpPr>
        <dsp:cNvPr id="0" name=""/>
        <dsp:cNvSpPr/>
      </dsp:nvSpPr>
      <dsp:spPr>
        <a:xfrm>
          <a:off x="3984420" y="2062487"/>
          <a:ext cx="1317712" cy="823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2023 год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(план на 01.10.23)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6 874,1тыс. руб.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92,5%</a:t>
          </a: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08542" y="2086609"/>
        <a:ext cx="1269468" cy="775326"/>
      </dsp:txXfrm>
    </dsp:sp>
    <dsp:sp modelId="{615B9A73-CC34-4413-9025-AD9BCB8B04F3}">
      <dsp:nvSpPr>
        <dsp:cNvPr id="0" name=""/>
        <dsp:cNvSpPr/>
      </dsp:nvSpPr>
      <dsp:spPr>
        <a:xfrm>
          <a:off x="3819706" y="827131"/>
          <a:ext cx="164714" cy="2676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6603"/>
              </a:lnTo>
              <a:lnTo>
                <a:pt x="164714" y="26766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9A24E-1749-4B4C-8633-ED775E2CED3F}">
      <dsp:nvSpPr>
        <dsp:cNvPr id="0" name=""/>
        <dsp:cNvSpPr/>
      </dsp:nvSpPr>
      <dsp:spPr>
        <a:xfrm>
          <a:off x="3984420" y="3091950"/>
          <a:ext cx="1317712" cy="823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2024 год (прогноз)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7 755,2 тыс. руб.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112,8%</a:t>
          </a: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08542" y="3116072"/>
        <a:ext cx="1269468" cy="775326"/>
      </dsp:txXfrm>
    </dsp:sp>
    <dsp:sp modelId="{78C99F5E-7069-45C7-B81C-DA56C7C9E450}">
      <dsp:nvSpPr>
        <dsp:cNvPr id="0" name=""/>
        <dsp:cNvSpPr/>
      </dsp:nvSpPr>
      <dsp:spPr>
        <a:xfrm>
          <a:off x="3819706" y="827131"/>
          <a:ext cx="164714" cy="3706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6066"/>
              </a:lnTo>
              <a:lnTo>
                <a:pt x="164714" y="37060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DDD14A-8A80-40AF-ADB9-AD597A6A2A3D}">
      <dsp:nvSpPr>
        <dsp:cNvPr id="0" name=""/>
        <dsp:cNvSpPr/>
      </dsp:nvSpPr>
      <dsp:spPr>
        <a:xfrm>
          <a:off x="3984420" y="4121413"/>
          <a:ext cx="1317712" cy="823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2025 год (прогноз)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8 128,3 тыс. руб.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104,8%</a:t>
          </a: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08542" y="4145535"/>
        <a:ext cx="1269468" cy="775326"/>
      </dsp:txXfrm>
    </dsp:sp>
    <dsp:sp modelId="{37C8BB01-8E03-406E-9F6E-7AA4A16317AF}">
      <dsp:nvSpPr>
        <dsp:cNvPr id="0" name=""/>
        <dsp:cNvSpPr/>
      </dsp:nvSpPr>
      <dsp:spPr>
        <a:xfrm>
          <a:off x="3819706" y="827131"/>
          <a:ext cx="164714" cy="4735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5529"/>
              </a:lnTo>
              <a:lnTo>
                <a:pt x="164714" y="47355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0022AB-2A48-45DF-B968-FB93E857C640}">
      <dsp:nvSpPr>
        <dsp:cNvPr id="0" name=""/>
        <dsp:cNvSpPr/>
      </dsp:nvSpPr>
      <dsp:spPr>
        <a:xfrm>
          <a:off x="3984420" y="5150876"/>
          <a:ext cx="1317712" cy="823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2026 год (прогноз)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10 962,0 тыс. руб.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134,9%</a:t>
          </a: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08542" y="5174998"/>
        <a:ext cx="1269468" cy="775326"/>
      </dsp:txXfrm>
    </dsp:sp>
    <dsp:sp modelId="{9D8FD467-FF76-41A1-96EC-72DEDC6C34FC}">
      <dsp:nvSpPr>
        <dsp:cNvPr id="0" name=""/>
        <dsp:cNvSpPr/>
      </dsp:nvSpPr>
      <dsp:spPr>
        <a:xfrm>
          <a:off x="5713918" y="3561"/>
          <a:ext cx="1647140" cy="8235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УСН,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Патент</a:t>
          </a: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38040" y="27683"/>
        <a:ext cx="1598896" cy="775326"/>
      </dsp:txXfrm>
    </dsp:sp>
    <dsp:sp modelId="{E587977E-471F-4D01-85B0-929A98DE1CB4}">
      <dsp:nvSpPr>
        <dsp:cNvPr id="0" name=""/>
        <dsp:cNvSpPr/>
      </dsp:nvSpPr>
      <dsp:spPr>
        <a:xfrm>
          <a:off x="5878632" y="827131"/>
          <a:ext cx="164714" cy="617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7677"/>
              </a:lnTo>
              <a:lnTo>
                <a:pt x="164714" y="6176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855878-A18C-4058-8472-7248012BE37F}">
      <dsp:nvSpPr>
        <dsp:cNvPr id="0" name=""/>
        <dsp:cNvSpPr/>
      </dsp:nvSpPr>
      <dsp:spPr>
        <a:xfrm>
          <a:off x="6043346" y="1033024"/>
          <a:ext cx="1317712" cy="823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2022 год (факт)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37 463,4 тыс. руб.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67468" y="1057146"/>
        <a:ext cx="1269468" cy="775326"/>
      </dsp:txXfrm>
    </dsp:sp>
    <dsp:sp modelId="{A03C0998-145C-4B5C-823D-9BE66E7042A9}">
      <dsp:nvSpPr>
        <dsp:cNvPr id="0" name=""/>
        <dsp:cNvSpPr/>
      </dsp:nvSpPr>
      <dsp:spPr>
        <a:xfrm>
          <a:off x="5878632" y="827131"/>
          <a:ext cx="164714" cy="1647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7140"/>
              </a:lnTo>
              <a:lnTo>
                <a:pt x="164714" y="16471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60B68A-A628-4FA0-832B-DB647575A797}">
      <dsp:nvSpPr>
        <dsp:cNvPr id="0" name=""/>
        <dsp:cNvSpPr/>
      </dsp:nvSpPr>
      <dsp:spPr>
        <a:xfrm>
          <a:off x="6043346" y="2062487"/>
          <a:ext cx="1317712" cy="823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2023 год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(план на 01.10.23)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38 861,0 тыс. руб.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103,7%</a:t>
          </a: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67468" y="2086609"/>
        <a:ext cx="1269468" cy="775326"/>
      </dsp:txXfrm>
    </dsp:sp>
    <dsp:sp modelId="{24C1F951-DFBA-4131-A7C8-E1B6652706C9}">
      <dsp:nvSpPr>
        <dsp:cNvPr id="0" name=""/>
        <dsp:cNvSpPr/>
      </dsp:nvSpPr>
      <dsp:spPr>
        <a:xfrm>
          <a:off x="5878632" y="827131"/>
          <a:ext cx="164714" cy="2676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6603"/>
              </a:lnTo>
              <a:lnTo>
                <a:pt x="164714" y="26766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D3CDBA-6C8B-4CB8-8F18-0A14CEEF6EBA}">
      <dsp:nvSpPr>
        <dsp:cNvPr id="0" name=""/>
        <dsp:cNvSpPr/>
      </dsp:nvSpPr>
      <dsp:spPr>
        <a:xfrm>
          <a:off x="6043346" y="3091950"/>
          <a:ext cx="1317712" cy="823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2024 год (прогноз)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38 002,0 тыс. руб.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97,8%</a:t>
          </a: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67468" y="3116072"/>
        <a:ext cx="1269468" cy="775326"/>
      </dsp:txXfrm>
    </dsp:sp>
    <dsp:sp modelId="{DA1E1D2A-A804-44F3-B9DF-F315A82D8F65}">
      <dsp:nvSpPr>
        <dsp:cNvPr id="0" name=""/>
        <dsp:cNvSpPr/>
      </dsp:nvSpPr>
      <dsp:spPr>
        <a:xfrm>
          <a:off x="5878632" y="827131"/>
          <a:ext cx="164714" cy="3706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6066"/>
              </a:lnTo>
              <a:lnTo>
                <a:pt x="164714" y="37060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D6BC9-681B-4170-93F2-804D69B25648}">
      <dsp:nvSpPr>
        <dsp:cNvPr id="0" name=""/>
        <dsp:cNvSpPr/>
      </dsp:nvSpPr>
      <dsp:spPr>
        <a:xfrm>
          <a:off x="6043346" y="4121413"/>
          <a:ext cx="1317712" cy="823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2025 год (прогноз)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38 523,0 тыс. руб.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101,4%</a:t>
          </a: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67468" y="4145535"/>
        <a:ext cx="1269468" cy="775326"/>
      </dsp:txXfrm>
    </dsp:sp>
    <dsp:sp modelId="{3A021A6B-FD6E-45EB-8047-7B87FF80FD61}">
      <dsp:nvSpPr>
        <dsp:cNvPr id="0" name=""/>
        <dsp:cNvSpPr/>
      </dsp:nvSpPr>
      <dsp:spPr>
        <a:xfrm>
          <a:off x="5878632" y="827131"/>
          <a:ext cx="164714" cy="4735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5529"/>
              </a:lnTo>
              <a:lnTo>
                <a:pt x="164714" y="47355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5ABB1F-3DF3-49B2-AFDB-0B3CBA3D357E}">
      <dsp:nvSpPr>
        <dsp:cNvPr id="0" name=""/>
        <dsp:cNvSpPr/>
      </dsp:nvSpPr>
      <dsp:spPr>
        <a:xfrm>
          <a:off x="6043346" y="5150876"/>
          <a:ext cx="1317712" cy="823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2026 год (прогноз)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39 065,0 тыс. руб.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101,4%</a:t>
          </a: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67468" y="5174998"/>
        <a:ext cx="1269468" cy="775326"/>
      </dsp:txXfrm>
    </dsp:sp>
    <dsp:sp modelId="{E910793E-C5DB-4638-A4F2-80070E68CA62}">
      <dsp:nvSpPr>
        <dsp:cNvPr id="0" name=""/>
        <dsp:cNvSpPr/>
      </dsp:nvSpPr>
      <dsp:spPr>
        <a:xfrm>
          <a:off x="7772843" y="3561"/>
          <a:ext cx="1647140" cy="8235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Налоги на имущество 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796965" y="27683"/>
        <a:ext cx="1598896" cy="775326"/>
      </dsp:txXfrm>
    </dsp:sp>
    <dsp:sp modelId="{03D031D4-74F2-44AB-A89A-F37F6489074F}">
      <dsp:nvSpPr>
        <dsp:cNvPr id="0" name=""/>
        <dsp:cNvSpPr/>
      </dsp:nvSpPr>
      <dsp:spPr>
        <a:xfrm>
          <a:off x="7937558" y="827131"/>
          <a:ext cx="164714" cy="617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7677"/>
              </a:lnTo>
              <a:lnTo>
                <a:pt x="164714" y="6176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D43079-9BD3-4932-8C07-8DC3E3E7B1BF}">
      <dsp:nvSpPr>
        <dsp:cNvPr id="0" name=""/>
        <dsp:cNvSpPr/>
      </dsp:nvSpPr>
      <dsp:spPr>
        <a:xfrm>
          <a:off x="8102272" y="1033024"/>
          <a:ext cx="1317712" cy="823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2022 год (факт)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23 082,0 тыс. руб.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26394" y="1057146"/>
        <a:ext cx="1269468" cy="775326"/>
      </dsp:txXfrm>
    </dsp:sp>
    <dsp:sp modelId="{6EA62B73-E6BC-4A17-BE50-6A30DD633581}">
      <dsp:nvSpPr>
        <dsp:cNvPr id="0" name=""/>
        <dsp:cNvSpPr/>
      </dsp:nvSpPr>
      <dsp:spPr>
        <a:xfrm>
          <a:off x="7937558" y="827131"/>
          <a:ext cx="164714" cy="1647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7140"/>
              </a:lnTo>
              <a:lnTo>
                <a:pt x="164714" y="16471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216FA7-4C58-4042-9037-3FC3DFEADD40}">
      <dsp:nvSpPr>
        <dsp:cNvPr id="0" name=""/>
        <dsp:cNvSpPr/>
      </dsp:nvSpPr>
      <dsp:spPr>
        <a:xfrm>
          <a:off x="8102272" y="2062487"/>
          <a:ext cx="1317712" cy="823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2023 год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(план на 01.10.23)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 23 235,9 тыс. руб.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100,7%</a:t>
          </a: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26394" y="2086609"/>
        <a:ext cx="1269468" cy="775326"/>
      </dsp:txXfrm>
    </dsp:sp>
    <dsp:sp modelId="{0D942F4D-2E30-4E27-8F2C-32AB8C699B48}">
      <dsp:nvSpPr>
        <dsp:cNvPr id="0" name=""/>
        <dsp:cNvSpPr/>
      </dsp:nvSpPr>
      <dsp:spPr>
        <a:xfrm>
          <a:off x="7937558" y="827131"/>
          <a:ext cx="164714" cy="2676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6603"/>
              </a:lnTo>
              <a:lnTo>
                <a:pt x="164714" y="26766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AD586-5E46-4081-BC8D-A0E1064B7297}">
      <dsp:nvSpPr>
        <dsp:cNvPr id="0" name=""/>
        <dsp:cNvSpPr/>
      </dsp:nvSpPr>
      <dsp:spPr>
        <a:xfrm>
          <a:off x="8102272" y="3091950"/>
          <a:ext cx="1317712" cy="823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2024 год (прогноз)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25 855,0 тыс. руб.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111,3%</a:t>
          </a: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26394" y="3116072"/>
        <a:ext cx="1269468" cy="775326"/>
      </dsp:txXfrm>
    </dsp:sp>
    <dsp:sp modelId="{ED5D8D12-D769-4BF4-9019-C6F973B3983B}">
      <dsp:nvSpPr>
        <dsp:cNvPr id="0" name=""/>
        <dsp:cNvSpPr/>
      </dsp:nvSpPr>
      <dsp:spPr>
        <a:xfrm>
          <a:off x="7937558" y="827131"/>
          <a:ext cx="164714" cy="3706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6066"/>
              </a:lnTo>
              <a:lnTo>
                <a:pt x="164714" y="37060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D6A6B-CC68-40C7-A90D-69F84BED36A1}">
      <dsp:nvSpPr>
        <dsp:cNvPr id="0" name=""/>
        <dsp:cNvSpPr/>
      </dsp:nvSpPr>
      <dsp:spPr>
        <a:xfrm>
          <a:off x="8102272" y="4121413"/>
          <a:ext cx="1317712" cy="823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2025 год (прогноз)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26 125,0 тыс. руб.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101,1%</a:t>
          </a: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26394" y="4145535"/>
        <a:ext cx="1269468" cy="775326"/>
      </dsp:txXfrm>
    </dsp:sp>
    <dsp:sp modelId="{F051C2A2-A52B-492E-8710-5B001EB948A5}">
      <dsp:nvSpPr>
        <dsp:cNvPr id="0" name=""/>
        <dsp:cNvSpPr/>
      </dsp:nvSpPr>
      <dsp:spPr>
        <a:xfrm>
          <a:off x="7937558" y="827131"/>
          <a:ext cx="164714" cy="4735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5529"/>
              </a:lnTo>
              <a:lnTo>
                <a:pt x="164714" y="47355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3DD010-44A7-4736-B29D-6E2B87DA421F}">
      <dsp:nvSpPr>
        <dsp:cNvPr id="0" name=""/>
        <dsp:cNvSpPr/>
      </dsp:nvSpPr>
      <dsp:spPr>
        <a:xfrm>
          <a:off x="8102272" y="5150876"/>
          <a:ext cx="1317712" cy="823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2026 год (прогноз)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26 335,0 тыс. руб.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100,8%</a:t>
          </a: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26394" y="5174998"/>
        <a:ext cx="1269468" cy="775326"/>
      </dsp:txXfrm>
    </dsp:sp>
    <dsp:sp modelId="{42F940BB-46BC-48E2-AD31-102343C9B634}">
      <dsp:nvSpPr>
        <dsp:cNvPr id="0" name=""/>
        <dsp:cNvSpPr/>
      </dsp:nvSpPr>
      <dsp:spPr>
        <a:xfrm>
          <a:off x="9831769" y="3561"/>
          <a:ext cx="1647140" cy="8235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Государственная пошлина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855891" y="27683"/>
        <a:ext cx="1598896" cy="775326"/>
      </dsp:txXfrm>
    </dsp:sp>
    <dsp:sp modelId="{3F7D82CC-1D0B-416F-9149-2AADAB865208}">
      <dsp:nvSpPr>
        <dsp:cNvPr id="0" name=""/>
        <dsp:cNvSpPr/>
      </dsp:nvSpPr>
      <dsp:spPr>
        <a:xfrm>
          <a:off x="9996483" y="827131"/>
          <a:ext cx="164714" cy="617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7677"/>
              </a:lnTo>
              <a:lnTo>
                <a:pt x="164714" y="6176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FA97CA-FC83-4428-8291-E947DA07E96D}">
      <dsp:nvSpPr>
        <dsp:cNvPr id="0" name=""/>
        <dsp:cNvSpPr/>
      </dsp:nvSpPr>
      <dsp:spPr>
        <a:xfrm>
          <a:off x="10161197" y="1033024"/>
          <a:ext cx="1317712" cy="823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2022 год (факт)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2 607,4 тыс. руб.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185319" y="1057146"/>
        <a:ext cx="1269468" cy="775326"/>
      </dsp:txXfrm>
    </dsp:sp>
    <dsp:sp modelId="{2049D86E-4220-43BD-A96F-343DF2157EFA}">
      <dsp:nvSpPr>
        <dsp:cNvPr id="0" name=""/>
        <dsp:cNvSpPr/>
      </dsp:nvSpPr>
      <dsp:spPr>
        <a:xfrm>
          <a:off x="9996483" y="827131"/>
          <a:ext cx="164714" cy="1647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7140"/>
              </a:lnTo>
              <a:lnTo>
                <a:pt x="164714" y="16471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FD89B4-BB2A-4060-AC70-29226BFFC9DC}">
      <dsp:nvSpPr>
        <dsp:cNvPr id="0" name=""/>
        <dsp:cNvSpPr/>
      </dsp:nvSpPr>
      <dsp:spPr>
        <a:xfrm>
          <a:off x="10161197" y="2062487"/>
          <a:ext cx="1317712" cy="823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2023 год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(план на 01.10.23)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2 415,0 тыс. руб.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92,6%</a:t>
          </a: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185319" y="2086609"/>
        <a:ext cx="1269468" cy="775326"/>
      </dsp:txXfrm>
    </dsp:sp>
    <dsp:sp modelId="{2CE5EA94-CD98-467A-8C99-395E5952D0C2}">
      <dsp:nvSpPr>
        <dsp:cNvPr id="0" name=""/>
        <dsp:cNvSpPr/>
      </dsp:nvSpPr>
      <dsp:spPr>
        <a:xfrm>
          <a:off x="9996483" y="827131"/>
          <a:ext cx="164714" cy="2676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6603"/>
              </a:lnTo>
              <a:lnTo>
                <a:pt x="164714" y="26766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B69056-7D06-432F-A103-A12B039B6AF8}">
      <dsp:nvSpPr>
        <dsp:cNvPr id="0" name=""/>
        <dsp:cNvSpPr/>
      </dsp:nvSpPr>
      <dsp:spPr>
        <a:xfrm>
          <a:off x="10161197" y="3091950"/>
          <a:ext cx="1317712" cy="823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2024 год (прогноз)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2 123,0 тыс. руб.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87,9%</a:t>
          </a: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185319" y="3116072"/>
        <a:ext cx="1269468" cy="775326"/>
      </dsp:txXfrm>
    </dsp:sp>
    <dsp:sp modelId="{5A959705-E6A2-46A9-A161-BE52EE74050F}">
      <dsp:nvSpPr>
        <dsp:cNvPr id="0" name=""/>
        <dsp:cNvSpPr/>
      </dsp:nvSpPr>
      <dsp:spPr>
        <a:xfrm>
          <a:off x="9996483" y="827131"/>
          <a:ext cx="164714" cy="3706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6066"/>
              </a:lnTo>
              <a:lnTo>
                <a:pt x="164714" y="37060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11CC0-470B-4E51-9C07-65226DA75841}">
      <dsp:nvSpPr>
        <dsp:cNvPr id="0" name=""/>
        <dsp:cNvSpPr/>
      </dsp:nvSpPr>
      <dsp:spPr>
        <a:xfrm>
          <a:off x="10161197" y="4121413"/>
          <a:ext cx="1317712" cy="823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2025 год (прогноз)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2 123,0 тыс. руб.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100,0%</a:t>
          </a: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185319" y="4145535"/>
        <a:ext cx="1269468" cy="775326"/>
      </dsp:txXfrm>
    </dsp:sp>
    <dsp:sp modelId="{8602D5BD-08B1-426B-ABB7-9D85C78600A0}">
      <dsp:nvSpPr>
        <dsp:cNvPr id="0" name=""/>
        <dsp:cNvSpPr/>
      </dsp:nvSpPr>
      <dsp:spPr>
        <a:xfrm>
          <a:off x="9996483" y="827131"/>
          <a:ext cx="164714" cy="4735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5529"/>
              </a:lnTo>
              <a:lnTo>
                <a:pt x="164714" y="47355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A3A7B1-E868-4412-AE43-CB6C84F2F2F1}">
      <dsp:nvSpPr>
        <dsp:cNvPr id="0" name=""/>
        <dsp:cNvSpPr/>
      </dsp:nvSpPr>
      <dsp:spPr>
        <a:xfrm>
          <a:off x="10161197" y="5150876"/>
          <a:ext cx="1317712" cy="823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2026 год (прогноз)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2 123,0 тыс. руб.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100,0%</a:t>
          </a: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185319" y="5174998"/>
        <a:ext cx="1269468" cy="77532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8B2A6-0DF2-40FD-A249-E3FD819A6FB2}">
      <dsp:nvSpPr>
        <dsp:cNvPr id="0" name=""/>
        <dsp:cNvSpPr/>
      </dsp:nvSpPr>
      <dsp:spPr>
        <a:xfrm>
          <a:off x="1455" y="0"/>
          <a:ext cx="3785541" cy="396043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63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itchFamily="18" charset="0"/>
              <a:cs typeface="Times New Roman" pitchFamily="18" charset="0"/>
            </a:rPr>
            <a:t>Налоговые льготы в 2024 году</a:t>
          </a:r>
          <a:endParaRPr lang="ru-RU" sz="2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55" y="0"/>
        <a:ext cx="3785541" cy="1188132"/>
      </dsp:txXfrm>
    </dsp:sp>
    <dsp:sp modelId="{AFA30E97-0192-4CB5-9ECF-13FE14D804B6}">
      <dsp:nvSpPr>
        <dsp:cNvPr id="0" name=""/>
        <dsp:cNvSpPr/>
      </dsp:nvSpPr>
      <dsp:spPr>
        <a:xfrm>
          <a:off x="380010" y="1188470"/>
          <a:ext cx="3028433" cy="7780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16 611,0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2799" y="1211259"/>
        <a:ext cx="2982855" cy="732489"/>
      </dsp:txXfrm>
    </dsp:sp>
    <dsp:sp modelId="{5EB61C7D-5709-407A-A5A9-9616E1A84DB9}">
      <dsp:nvSpPr>
        <dsp:cNvPr id="0" name=""/>
        <dsp:cNvSpPr/>
      </dsp:nvSpPr>
      <dsp:spPr>
        <a:xfrm>
          <a:off x="380010" y="2086241"/>
          <a:ext cx="3028433" cy="7780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Налог на имущество физических лиц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5 908,0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2799" y="2109030"/>
        <a:ext cx="2982855" cy="732489"/>
      </dsp:txXfrm>
    </dsp:sp>
    <dsp:sp modelId="{B5DE29FF-578E-4BF9-8006-487E364D5403}">
      <dsp:nvSpPr>
        <dsp:cNvPr id="0" name=""/>
        <dsp:cNvSpPr/>
      </dsp:nvSpPr>
      <dsp:spPr>
        <a:xfrm>
          <a:off x="380010" y="2984011"/>
          <a:ext cx="3028433" cy="7780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Всего: 22 519,0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2799" y="3006800"/>
        <a:ext cx="2982855" cy="732489"/>
      </dsp:txXfrm>
    </dsp:sp>
    <dsp:sp modelId="{17FCC316-48EA-43B7-B473-E58CCE0037BA}">
      <dsp:nvSpPr>
        <dsp:cNvPr id="0" name=""/>
        <dsp:cNvSpPr/>
      </dsp:nvSpPr>
      <dsp:spPr>
        <a:xfrm>
          <a:off x="4077083" y="0"/>
          <a:ext cx="3785541" cy="396043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63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itchFamily="18" charset="0"/>
              <a:cs typeface="Times New Roman" pitchFamily="18" charset="0"/>
            </a:rPr>
            <a:t>Налоговые льготы в 2025 году</a:t>
          </a:r>
          <a:endParaRPr lang="ru-RU" sz="2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77083" y="0"/>
        <a:ext cx="3785541" cy="1188132"/>
      </dsp:txXfrm>
    </dsp:sp>
    <dsp:sp modelId="{632DD45F-40EA-4F1C-917A-D7DB16111640}">
      <dsp:nvSpPr>
        <dsp:cNvPr id="0" name=""/>
        <dsp:cNvSpPr/>
      </dsp:nvSpPr>
      <dsp:spPr>
        <a:xfrm>
          <a:off x="4449466" y="1188470"/>
          <a:ext cx="3028433" cy="7780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Земельный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налог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  16 611,0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72255" y="1211259"/>
        <a:ext cx="2982855" cy="732489"/>
      </dsp:txXfrm>
    </dsp:sp>
    <dsp:sp modelId="{2B2F4382-79EB-4F3F-A373-B565AE3774A1}">
      <dsp:nvSpPr>
        <dsp:cNvPr id="0" name=""/>
        <dsp:cNvSpPr/>
      </dsp:nvSpPr>
      <dsp:spPr>
        <a:xfrm>
          <a:off x="4449466" y="2086241"/>
          <a:ext cx="3028433" cy="7780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Налог на имущество физических лиц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5 908,0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72255" y="2109030"/>
        <a:ext cx="2982855" cy="732489"/>
      </dsp:txXfrm>
    </dsp:sp>
    <dsp:sp modelId="{AEDF4E1C-1D68-49B3-9C78-7987318DC38C}">
      <dsp:nvSpPr>
        <dsp:cNvPr id="0" name=""/>
        <dsp:cNvSpPr/>
      </dsp:nvSpPr>
      <dsp:spPr>
        <a:xfrm>
          <a:off x="4449466" y="2984011"/>
          <a:ext cx="3028433" cy="7780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Всего: 22 519,0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72255" y="3006800"/>
        <a:ext cx="2982855" cy="732489"/>
      </dsp:txXfrm>
    </dsp:sp>
    <dsp:sp modelId="{DE5415D5-ACD4-4B89-8D92-55F652C895A3}">
      <dsp:nvSpPr>
        <dsp:cNvPr id="0" name=""/>
        <dsp:cNvSpPr/>
      </dsp:nvSpPr>
      <dsp:spPr>
        <a:xfrm>
          <a:off x="8140369" y="0"/>
          <a:ext cx="3785541" cy="396043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63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itchFamily="18" charset="0"/>
              <a:cs typeface="Times New Roman" pitchFamily="18" charset="0"/>
            </a:rPr>
            <a:t>Налоговые льготы в 2026 году</a:t>
          </a:r>
          <a:endParaRPr lang="ru-RU" sz="2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40369" y="0"/>
        <a:ext cx="3785541" cy="1188132"/>
      </dsp:txXfrm>
    </dsp:sp>
    <dsp:sp modelId="{4D0ECF85-ADAA-4EB0-BEBF-0760907662EA}">
      <dsp:nvSpPr>
        <dsp:cNvPr id="0" name=""/>
        <dsp:cNvSpPr/>
      </dsp:nvSpPr>
      <dsp:spPr>
        <a:xfrm>
          <a:off x="8518923" y="1188470"/>
          <a:ext cx="3028433" cy="7780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Земельный</a:t>
          </a: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 налог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16 611,0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541712" y="1211259"/>
        <a:ext cx="2982855" cy="732489"/>
      </dsp:txXfrm>
    </dsp:sp>
    <dsp:sp modelId="{1A44C726-9EB0-4980-B6EF-ECE0381C6BE0}">
      <dsp:nvSpPr>
        <dsp:cNvPr id="0" name=""/>
        <dsp:cNvSpPr/>
      </dsp:nvSpPr>
      <dsp:spPr>
        <a:xfrm>
          <a:off x="8518923" y="2086241"/>
          <a:ext cx="3028433" cy="7780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Налог на имущество физических лиц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5 908,0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541712" y="2109030"/>
        <a:ext cx="2982855" cy="732489"/>
      </dsp:txXfrm>
    </dsp:sp>
    <dsp:sp modelId="{66F55A1F-0527-49E3-87BB-B283E03968BC}">
      <dsp:nvSpPr>
        <dsp:cNvPr id="0" name=""/>
        <dsp:cNvSpPr/>
      </dsp:nvSpPr>
      <dsp:spPr>
        <a:xfrm>
          <a:off x="8518923" y="2984011"/>
          <a:ext cx="3028433" cy="7780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Всего: 22 519,0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541712" y="3006800"/>
        <a:ext cx="2982855" cy="732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0.92132</cdr:x>
      <cdr:y>0.07138</cdr:y>
    </cdr:from>
    <cdr:to>
      <cdr:x>0.99108</cdr:x>
      <cdr:y>0.12318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823283" y="424155"/>
          <a:ext cx="819519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>
              <a:latin typeface="Times New Roman" pitchFamily="18" charset="0"/>
              <a:cs typeface="Times New Roman" pitchFamily="18" charset="0"/>
            </a:rPr>
            <a:t>тыс.руб.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5B891-565E-4A31-9E45-057A48AB3823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389A7-4D38-4816-B8EC-905E13DF5B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624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AF985-13C4-4579-801E-90580D423673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5B80C-4FC8-45A9-AC55-F6A7040D3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380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438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готово</a:t>
            </a:r>
            <a:r>
              <a:rPr lang="ru-RU" baseline="0" smtClean="0">
                <a:solidFill>
                  <a:srgbClr val="FF0000"/>
                </a:solidFill>
              </a:rPr>
              <a:t> 31.11.2022 </a:t>
            </a:r>
            <a:r>
              <a:rPr lang="ru-RU" baseline="0" dirty="0" smtClean="0">
                <a:solidFill>
                  <a:srgbClr val="FF0000"/>
                </a:solidFill>
              </a:rPr>
              <a:t>(Ступницкая)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062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Готово</a:t>
            </a:r>
            <a:r>
              <a:rPr lang="ru-RU" baseline="0" dirty="0" smtClean="0"/>
              <a:t> 31</a:t>
            </a:r>
            <a:r>
              <a:rPr lang="ru-RU" dirty="0" smtClean="0"/>
              <a:t>.10.23</a:t>
            </a:r>
            <a:r>
              <a:rPr lang="ru-RU" baseline="0" dirty="0" smtClean="0"/>
              <a:t> Ступницкая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062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Ступницкая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698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Готово 31.10.2023 Ступницкая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93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Ступницкая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301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4641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31.10.23 Абдурахманова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599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</a:t>
            </a:r>
            <a:r>
              <a:rPr lang="ru-RU" baseline="0" dirty="0" smtClean="0"/>
              <a:t> Ступницкая 02.11.2023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858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 Ступницкая</a:t>
            </a:r>
            <a:r>
              <a:rPr lang="ru-RU" baseline="0" dirty="0" smtClean="0"/>
              <a:t> 02.11.2023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8583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Алла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91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 31.10.2023 Ступницкая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872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Готово 31.10.2023 Алла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9584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Алла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8972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Алла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4845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Алла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7479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Алла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7512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Алла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683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Алла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193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31.10.23 Абдурахманова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93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Алла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8875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Готово 31.10.2023 Алла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5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 31.10.2023 Ступницкая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057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Алла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34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1794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Готово 31.10.2023 Алла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35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1794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 Ступницкая 02.11.2023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36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7689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31.10.23 Абдурахманова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37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6887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Готово 31.10.23 Абдурахманова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38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44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39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8583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 03.11.23</a:t>
            </a:r>
            <a:r>
              <a:rPr lang="ru-RU" baseline="0" dirty="0" smtClean="0"/>
              <a:t> Беляева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40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017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 03.11.23</a:t>
            </a:r>
            <a:r>
              <a:rPr lang="ru-RU" baseline="0" dirty="0" smtClean="0"/>
              <a:t> Беляева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41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017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 03.11.23</a:t>
            </a:r>
            <a:r>
              <a:rPr lang="ru-RU" baseline="0" dirty="0" smtClean="0"/>
              <a:t> Беляева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42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017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Готов 03.11.23</a:t>
            </a:r>
            <a:r>
              <a:rPr lang="ru-RU" baseline="0" dirty="0" smtClean="0"/>
              <a:t> Беляева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43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01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Готово 31.10.2023 Ступницкая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6587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Готов 03.11.23</a:t>
            </a:r>
            <a:r>
              <a:rPr lang="ru-RU" baseline="0" dirty="0" smtClean="0"/>
              <a:t> Беляева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44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017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Готов 03.11.23</a:t>
            </a:r>
            <a:r>
              <a:rPr lang="ru-RU" baseline="0" dirty="0" smtClean="0"/>
              <a:t> Беляева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45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017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Готов 03.11.23</a:t>
            </a:r>
            <a:r>
              <a:rPr lang="ru-RU" baseline="0" dirty="0" smtClean="0"/>
              <a:t> Беляева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46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017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Готово 31.10.2023 Алла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47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5891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Готово 31.10.2023 Алла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48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7888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Готово 31.10.2023 Алла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49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554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Готово 31.10.2023 Алла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50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2382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51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9733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52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976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53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18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</a:t>
            </a:r>
            <a:r>
              <a:rPr lang="ru-RU" baseline="0" dirty="0" smtClean="0"/>
              <a:t> Ступницкая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06301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54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88262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</a:t>
            </a:r>
            <a:r>
              <a:rPr lang="ru-RU" smtClean="0"/>
              <a:t>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55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05949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56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5016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57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1140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Готово 31.10.2023 Бирюкова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58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24633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59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26120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60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4321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</a:t>
            </a:r>
            <a:r>
              <a:rPr lang="ru-RU" baseline="0" dirty="0" smtClean="0"/>
              <a:t>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61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46654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62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14608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63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52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46414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64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22695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65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32694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66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09197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67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62524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68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158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</a:t>
            </a:r>
            <a:r>
              <a:rPr lang="ru-RU" smtClean="0"/>
              <a:t>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69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56365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70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759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71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2956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Бирюкова 31.10.2023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72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0341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73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51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Готово 31.10.2023 Ступницкая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06226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74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82711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Бирюкова 31.10.2023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75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99070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76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93941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Готово 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77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39174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Готово 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78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39174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79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7623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80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29445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81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00430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82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37149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83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07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 31.10.2023 Ступницкая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01172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Готово 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84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440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Готово 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85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440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86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46414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87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79349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88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332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  31.10.2023 Ступницкая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062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8D7A-1D92-4036-86A0-625912C45527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359A-AAC9-4694-B092-9378628EB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774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8D7A-1D92-4036-86A0-625912C45527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359A-AAC9-4694-B092-9378628EB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769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8D7A-1D92-4036-86A0-625912C45527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359A-AAC9-4694-B092-9378628EB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16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8D7A-1D92-4036-86A0-625912C45527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359A-AAC9-4694-B092-9378628EB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17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8D7A-1D92-4036-86A0-625912C45527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359A-AAC9-4694-B092-9378628EB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576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8D7A-1D92-4036-86A0-625912C45527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359A-AAC9-4694-B092-9378628EB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653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8D7A-1D92-4036-86A0-625912C45527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359A-AAC9-4694-B092-9378628EB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349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8D7A-1D92-4036-86A0-625912C45527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359A-AAC9-4694-B092-9378628EB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28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8D7A-1D92-4036-86A0-625912C45527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359A-AAC9-4694-B092-9378628EB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822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8D7A-1D92-4036-86A0-625912C45527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359A-AAC9-4694-B092-9378628EB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53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8D7A-1D92-4036-86A0-625912C45527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359A-AAC9-4694-B092-9378628EB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663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C8D7A-1D92-4036-86A0-625912C45527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A359A-AAC9-4694-B092-9378628EB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24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image" Target="../media/image3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chart" Target="../charts/chart14.xml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13" Type="http://schemas.openxmlformats.org/officeDocument/2006/relationships/image" Target="../media/image3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12" Type="http://schemas.microsoft.com/office/2007/relationships/diagramDrawing" Target="../diagrams/drawing19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8.xml"/><Relationship Id="rId11" Type="http://schemas.openxmlformats.org/officeDocument/2006/relationships/diagramColors" Target="../diagrams/colors19.xml"/><Relationship Id="rId5" Type="http://schemas.openxmlformats.org/officeDocument/2006/relationships/diagramQuickStyle" Target="../diagrams/quickStyle18.xml"/><Relationship Id="rId10" Type="http://schemas.openxmlformats.org/officeDocument/2006/relationships/diagramQuickStyle" Target="../diagrams/quickStyle19.xml"/><Relationship Id="rId4" Type="http://schemas.openxmlformats.org/officeDocument/2006/relationships/diagramLayout" Target="../diagrams/layout18.xml"/><Relationship Id="rId9" Type="http://schemas.openxmlformats.org/officeDocument/2006/relationships/diagramLayout" Target="../diagrams/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komfin@admpokachi.r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808512" y="702735"/>
            <a:ext cx="10847959" cy="515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Решение Думы города Покачи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от 13.12.2023 №76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«О бюджете города Покачи на 2024 год на плановый период 2025 и 2026 годов»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58732" y="5740203"/>
            <a:ext cx="4895385" cy="738671"/>
          </a:xfrm>
        </p:spPr>
        <p:txBody>
          <a:bodyPr>
            <a:noAutofit/>
          </a:bodyPr>
          <a:lstStyle/>
          <a:p>
            <a:pPr algn="r"/>
            <a:r>
              <a:rPr lang="ru-RU" sz="2200" b="1" dirty="0">
                <a:latin typeface="Times New Roman" pitchFamily="18" charset="0"/>
                <a:ea typeface="+mj-ea"/>
                <a:cs typeface="Times New Roman" pitchFamily="18" charset="0"/>
              </a:rPr>
              <a:t>Администрация города Покачи</a:t>
            </a:r>
          </a:p>
          <a:p>
            <a:pPr algn="r"/>
            <a:r>
              <a:rPr lang="ru-RU" sz="2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13 декабря 2023 </a:t>
            </a:r>
            <a:r>
              <a:rPr lang="ru-RU" sz="2200" b="1" dirty="0">
                <a:latin typeface="Times New Roman" pitchFamily="18" charset="0"/>
                <a:ea typeface="+mj-ea"/>
                <a:cs typeface="Times New Roman" pitchFamily="18" charset="0"/>
              </a:rPr>
              <a:t>год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24750" y="2905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92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808512" y="777683"/>
            <a:ext cx="10847959" cy="508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Доходная часть 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бюджета города Покачи</a:t>
            </a:r>
            <a:endParaRPr lang="ru-RU" sz="48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31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200723" y="89225"/>
            <a:ext cx="11753384" cy="105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Особенности доходной части бюджета 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2024-2026 годы </a:t>
            </a:r>
            <a:endParaRPr lang="ru-RU" sz="3400" b="1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107513" y="1303318"/>
            <a:ext cx="11434009" cy="133360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нормами законодательства и принятого решения Думы города Покачи о полной замене дотации на обеспеченность дополнительным нормативом отчислений, НДФЛ составит: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4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                         2025 год                         2026 год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ru-RU" sz="4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174820281"/>
              </p:ext>
            </p:extLst>
          </p:nvPr>
        </p:nvGraphicFramePr>
        <p:xfrm>
          <a:off x="285009" y="2541334"/>
          <a:ext cx="11491832" cy="4227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52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 idx="4294967295"/>
          </p:nvPr>
        </p:nvSpPr>
        <p:spPr bwMode="auto">
          <a:xfrm>
            <a:off x="987552" y="88900"/>
            <a:ext cx="11204448" cy="85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города Покачи на 2022 - 2026 годы </a:t>
            </a:r>
            <a:endParaRPr lang="ru-RU" sz="3000" b="1" dirty="0"/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107513" y="1303318"/>
            <a:ext cx="11434009" cy="13336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4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34589" y="944975"/>
            <a:ext cx="819520" cy="30777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821064021"/>
              </p:ext>
            </p:extLst>
          </p:nvPr>
        </p:nvGraphicFramePr>
        <p:xfrm>
          <a:off x="107512" y="944974"/>
          <a:ext cx="11974759" cy="5913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58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028701" y="89225"/>
            <a:ext cx="11087100" cy="105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Налоговые доходы бюджета города Покачи в 2022-2026 годах</a:t>
            </a:r>
            <a:endParaRPr lang="ru-RU" sz="2800" b="1" dirty="0"/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107513" y="1303318"/>
            <a:ext cx="11434009" cy="13336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endParaRPr lang="ru-RU" sz="4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04368624"/>
              </p:ext>
            </p:extLst>
          </p:nvPr>
        </p:nvGraphicFramePr>
        <p:xfrm>
          <a:off x="-509046" y="695326"/>
          <a:ext cx="13074977" cy="5978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41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990600" y="89226"/>
            <a:ext cx="11201400" cy="80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Неналоговые доходы бюджета города Покачи в 2022-2026 годах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779415" y="575641"/>
            <a:ext cx="412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107513" y="1303318"/>
            <a:ext cx="11434009" cy="13336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endParaRPr lang="ru-RU" sz="4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одержимое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75754"/>
              </p:ext>
            </p:extLst>
          </p:nvPr>
        </p:nvGraphicFramePr>
        <p:xfrm>
          <a:off x="1" y="725650"/>
          <a:ext cx="12188815" cy="613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1134589" y="944975"/>
            <a:ext cx="819520" cy="30777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19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047752" y="89225"/>
            <a:ext cx="11068049" cy="93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в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города Покачи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2022-2026 годах</a:t>
            </a:r>
            <a:endParaRPr lang="ru-RU" sz="2800" b="1" dirty="0"/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107513" y="1303318"/>
            <a:ext cx="11434009" cy="13336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endParaRPr lang="ru-RU" sz="4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одержимое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55462"/>
              </p:ext>
            </p:extLst>
          </p:nvPr>
        </p:nvGraphicFramePr>
        <p:xfrm>
          <a:off x="1" y="1024130"/>
          <a:ext cx="12301099" cy="5833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3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938" y="7939"/>
            <a:ext cx="11180063" cy="1157467"/>
          </a:xfrm>
        </p:spPr>
        <p:txBody>
          <a:bodyPr>
            <a:noAutofit/>
          </a:bodyPr>
          <a:lstStyle/>
          <a:p>
            <a:pPr indent="90170"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доходах бюджета на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период 2022-2026 годы по видам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доходов (1)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99539052"/>
              </p:ext>
            </p:extLst>
          </p:nvPr>
        </p:nvGraphicFramePr>
        <p:xfrm flipH="1">
          <a:off x="11661643" y="1541074"/>
          <a:ext cx="6095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925565" y="914366"/>
            <a:ext cx="1058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755231"/>
              </p:ext>
            </p:extLst>
          </p:nvPr>
        </p:nvGraphicFramePr>
        <p:xfrm>
          <a:off x="297713" y="1312271"/>
          <a:ext cx="11686542" cy="5098055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53183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87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24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824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492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3530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267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кода бюджетной классификации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99" marR="9299" marT="9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(отчет)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lang="ru-RU" sz="140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(на 01.10.2023)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013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1 802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311, 4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1 689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214,0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1 908 528,4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1 725 549,0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1 691 643,3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013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доходы, всго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461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987, 3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857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989,9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847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080,7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832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206,4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813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167,0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881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т.ч.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013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1" u="none" strike="noStrike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lang="ru-RU" sz="1400" b="0" i="1" u="none" strike="noStrike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417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118,0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823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146,3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816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041,4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801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207,7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782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286,9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013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346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535,5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751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742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306,2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726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308,4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703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801,9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957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429,7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874,1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755,2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128,3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3262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8957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8957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896,6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013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482,9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482,9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013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Транспортный налог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013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013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налоговые доходы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607,4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013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1" u="none" strike="noStrike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869,3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843,6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039,3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998,7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883,1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317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44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938" y="7939"/>
            <a:ext cx="11180063" cy="1157467"/>
          </a:xfrm>
        </p:spPr>
        <p:txBody>
          <a:bodyPr>
            <a:noAutofit/>
          </a:bodyPr>
          <a:lstStyle/>
          <a:p>
            <a:pPr indent="90170"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доходах бюджета на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период 2022-2026 годы по видам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доходов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half" idx="1"/>
            <p:extLst/>
          </p:nvPr>
        </p:nvGraphicFramePr>
        <p:xfrm flipH="1">
          <a:off x="11661643" y="1541074"/>
          <a:ext cx="6095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925565" y="914366"/>
            <a:ext cx="1058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489168"/>
              </p:ext>
            </p:extLst>
          </p:nvPr>
        </p:nvGraphicFramePr>
        <p:xfrm>
          <a:off x="276447" y="1283700"/>
          <a:ext cx="11620279" cy="5242286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52010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05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77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119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4949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4949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222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кода бюджетной классификации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99" marR="9299" marT="9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(отчет)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lang="ru-RU" sz="140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(на 01.10.2023)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202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всего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1 340 324,1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831 424,7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061 447,7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893 342,6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878 473,3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4123">
                <a:tc>
                  <a:txBody>
                    <a:bodyPr/>
                    <a:lstStyle/>
                    <a:p>
                      <a:pPr marL="0" algn="just" rtl="0" eaLnBrk="1" fontAlgn="b" latinLnBrk="0" hangingPunct="1"/>
                      <a:r>
                        <a:rPr kumimoji="0" lang="ru-RU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системы Российской </a:t>
                      </a:r>
                      <a:r>
                        <a:rPr kumimoji="0" lang="ru-RU" sz="14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Федерации, в </a:t>
                      </a:r>
                      <a:r>
                        <a:rPr kumimoji="0" lang="ru-RU" sz="140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kumimoji="0" lang="ru-RU" sz="14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4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1 203 812,8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830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424,7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061 447,7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893 342,6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878 473,3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4123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субъектов Российской Федерации и муниципальных образований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444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807,7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124,6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396,7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4123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781,8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158,0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221 634,4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90 592,8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75 429,1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4123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Российской Федерации и муниципальных образований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673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306,3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696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014,1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743 441,3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783 727,9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783 955,6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202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917,0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128,0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18 975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,3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021,9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088,6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412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государственных (муниципальных) организаций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097,7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424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негосударственных организаций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134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946,5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202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412,4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826,1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70195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бюджетов бюджетной системы Российской Федерации от возврата бюджетами бюджетной системы Российской Федерации и организациями остатков субсидий, субвенций и иных межбюджетных трансфертов, имеющих целевое назначение, прошлых лет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5412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67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936" y="116632"/>
            <a:ext cx="11115485" cy="10272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Прогноз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выпадающих налоговых доходов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связи с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предоставлением налоговых льгот/сниженных налоговых ставок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51036913"/>
              </p:ext>
            </p:extLst>
          </p:nvPr>
        </p:nvGraphicFramePr>
        <p:xfrm>
          <a:off x="132318" y="2802918"/>
          <a:ext cx="11927367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Объект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88174833"/>
              </p:ext>
            </p:extLst>
          </p:nvPr>
        </p:nvGraphicFramePr>
        <p:xfrm>
          <a:off x="268224" y="1285327"/>
          <a:ext cx="11508277" cy="1419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10610851" y="849439"/>
            <a:ext cx="1165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00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808512" y="777683"/>
            <a:ext cx="10847959" cy="508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Расходная часть 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бюджета города Покачи</a:t>
            </a:r>
            <a:endParaRPr lang="ru-RU" sz="48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4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" y="0"/>
            <a:ext cx="1114415" cy="1176630"/>
          </a:xfrm>
          <a:prstGeom prst="rect">
            <a:avLst/>
          </a:prstGeom>
        </p:spPr>
      </p:pic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785973"/>
              </p:ext>
            </p:extLst>
          </p:nvPr>
        </p:nvGraphicFramePr>
        <p:xfrm>
          <a:off x="195072" y="48103"/>
          <a:ext cx="11870474" cy="6559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02720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6013" y="3"/>
            <a:ext cx="10937966" cy="98755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>
              <a:spcBef>
                <a:spcPct val="0"/>
              </a:spcBef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Приоритеты при формировании расходной части бюджета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defTabSz="914363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2024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2026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годы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06616559"/>
              </p:ext>
            </p:extLst>
          </p:nvPr>
        </p:nvGraphicFramePr>
        <p:xfrm>
          <a:off x="1" y="1131601"/>
          <a:ext cx="12177103" cy="5355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07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024127" y="89225"/>
            <a:ext cx="10929979" cy="105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Расходная часть бюджета города Покачи</a:t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период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2022- 2026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3200" b="1" dirty="0"/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107513" y="1303318"/>
            <a:ext cx="11434009" cy="13336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endParaRPr lang="ru-RU" sz="4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027708"/>
              </p:ext>
            </p:extLst>
          </p:nvPr>
        </p:nvGraphicFramePr>
        <p:xfrm>
          <a:off x="279402" y="1303318"/>
          <a:ext cx="11565465" cy="4732466"/>
        </p:xfrm>
        <a:graphic>
          <a:graphicData uri="http://schemas.openxmlformats.org/drawingml/2006/table">
            <a:tbl>
              <a:tblPr firstRow="1" bandRow="1"/>
              <a:tblGrid>
                <a:gridCol w="2360296"/>
                <a:gridCol w="1218965"/>
                <a:gridCol w="1276276"/>
                <a:gridCol w="1390004"/>
                <a:gridCol w="1365990"/>
                <a:gridCol w="1524000"/>
                <a:gridCol w="1153658"/>
                <a:gridCol w="1276276"/>
              </a:tblGrid>
              <a:tr h="1470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8705" marR="870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2022 год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исполнено,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8705" marR="870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2023 год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первоначальный план,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8705" marR="870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2023 год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уточненный план на 01.10.2023,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8705" marR="870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тыс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. руб.</a:t>
                      </a:r>
                    </a:p>
                  </a:txBody>
                  <a:tcPr marL="8705" marR="870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темп роста, 2024/2023 (первоначальный) гг.</a:t>
                      </a:r>
                    </a:p>
                  </a:txBody>
                  <a:tcPr marL="8705" marR="870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2025 год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тыс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. руб.</a:t>
                      </a:r>
                    </a:p>
                  </a:txBody>
                  <a:tcPr marL="8705" marR="870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2026 год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тыс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. руб.</a:t>
                      </a:r>
                    </a:p>
                  </a:txBody>
                  <a:tcPr marL="8705" marR="870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997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78345" marR="870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1 816 339,00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1 652 944,70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1 925 332,50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1 908 528,40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115,5%</a:t>
                      </a:r>
                      <a:endParaRPr lang="ru-RU" sz="15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1 725 549,0	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1 691 643,30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59463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на исполнение  гос. полномочий</a:t>
                      </a:r>
                    </a:p>
                  </a:txBody>
                  <a:tcPr marL="78345" marR="8705" marT="870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673 306,30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696 014,10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723 371,20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743 441,30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106,8%</a:t>
                      </a:r>
                      <a:endParaRPr lang="ru-RU" sz="15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783 727,90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783 955,60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88655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на исполнение полномочий по ВМЗ, в т. ч.:</a:t>
                      </a:r>
                    </a:p>
                  </a:txBody>
                  <a:tcPr marL="78345" marR="8705" marT="870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1 143 032,70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956 930,60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1 201 961,30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1 165 087,10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121,7%</a:t>
                      </a:r>
                      <a:endParaRPr lang="ru-RU" sz="15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941 821,10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907 687,70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59463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-за счет целевых поступлений</a:t>
                      </a:r>
                    </a:p>
                  </a:txBody>
                  <a:tcPr marL="78345" marR="870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219 695,50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90 962,40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257 906,70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240 609, 70</a:t>
                      </a:r>
                      <a:endParaRPr lang="ru-RU" sz="15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265,3%</a:t>
                      </a:r>
                      <a:endParaRPr lang="ru-RU" sz="15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109 614,70</a:t>
                      </a:r>
                      <a:endParaRPr lang="ru-RU" sz="15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94 517 ,70</a:t>
                      </a:r>
                      <a:endParaRPr lang="ru-RU" sz="15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8865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-за счет нецелевых поступлений и  дефицита бюджета</a:t>
                      </a:r>
                    </a:p>
                  </a:txBody>
                  <a:tcPr marL="78345" marR="870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923 337,20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865 968,20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944 054,60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924 477,40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106,8%</a:t>
                      </a:r>
                      <a:endParaRPr lang="ru-RU" sz="15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832 206,40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813 170,00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41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132145" y="89225"/>
            <a:ext cx="10932856" cy="87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Направления расходов бюджета города Покачи в 2024 году</a:t>
            </a:r>
            <a:b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0" b="1" dirty="0"/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107513" y="1303318"/>
            <a:ext cx="11434009" cy="13336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endParaRPr lang="ru-RU" sz="4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5398029"/>
              </p:ext>
            </p:extLst>
          </p:nvPr>
        </p:nvGraphicFramePr>
        <p:xfrm>
          <a:off x="123645" y="963168"/>
          <a:ext cx="11744507" cy="5799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03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937" y="7938"/>
            <a:ext cx="11028044" cy="1032014"/>
          </a:xfrm>
        </p:spPr>
        <p:txBody>
          <a:bodyPr>
            <a:noAutofit/>
          </a:bodyPr>
          <a:lstStyle/>
          <a:p>
            <a:pPr indent="90170" algn="ctr"/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по разделам и подразделам классификации расходов бюджета города Покачи (1)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22145189"/>
              </p:ext>
            </p:extLst>
          </p:nvPr>
        </p:nvGraphicFramePr>
        <p:xfrm flipH="1">
          <a:off x="11661643" y="1541074"/>
          <a:ext cx="6095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925563" y="1005806"/>
            <a:ext cx="1058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502594"/>
              </p:ext>
            </p:extLst>
          </p:nvPr>
        </p:nvGraphicFramePr>
        <p:xfrm>
          <a:off x="287552" y="1375139"/>
          <a:ext cx="11696703" cy="5139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114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81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53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536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7904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8968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48968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48968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942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(отчет)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2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lang="ru-RU" sz="1200" u="none" strike="noStrike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2026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900" marR="6900" marT="690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088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284 556,32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305 664,46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312 401,68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308 697,83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310 923,83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69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4 859,22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4 645,49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5 474,02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4 193,49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3 847,07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727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11 178,81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12 021,95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12 782,56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9 794,54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8 967,25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709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47 957,49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50 635,04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53 975,62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41 345,45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37 888,11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5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21,20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75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32 356,86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34 960,12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35 765,94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29 868,97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27 222,99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120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проведения выборов и референдумов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602,62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811,78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5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697,43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1 000,00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5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187 599,43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202 701,42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202 590,56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222 493,68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231 977,22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76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937" y="7938"/>
            <a:ext cx="11028044" cy="1032014"/>
          </a:xfrm>
        </p:spPr>
        <p:txBody>
          <a:bodyPr>
            <a:noAutofit/>
          </a:bodyPr>
          <a:lstStyle/>
          <a:p>
            <a:pPr indent="90170" algn="ctr"/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по разделам и подразделам классификации расходов бюджета города Покачи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half" idx="1"/>
            <p:extLst/>
          </p:nvPr>
        </p:nvGraphicFramePr>
        <p:xfrm flipH="1">
          <a:off x="11661643" y="1541074"/>
          <a:ext cx="6095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925564" y="1005806"/>
            <a:ext cx="1058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тыс.руб.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088270"/>
              </p:ext>
            </p:extLst>
          </p:nvPr>
        </p:nvGraphicFramePr>
        <p:xfrm>
          <a:off x="204952" y="1375138"/>
          <a:ext cx="11779305" cy="5150570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34364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771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771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258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075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51835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51835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51835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8286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(отчет)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2023 год </a:t>
                      </a:r>
                    </a:p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2026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900" marR="6900" marT="690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17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2 813,93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3 275,36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3 803,37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3 674,54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3 897,20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340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2 813,93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3 275,36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3 803,37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3 674,54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3 897,20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72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27 914,60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34 057,22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28 688,89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25 081,47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24 134,38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01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Органы юстиции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3 710,33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4 505,46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4 526,60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4 696,90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4 696,90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161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23 876,60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25 649,55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24 024,07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20 283,78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19 337,58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172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327,67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3 902,21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138,22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99,90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22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98 053,79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106 839,23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116 099,21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72 382,81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63 499,57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17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Общеэкономические вопросы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18 320,20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20 064,99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22 756,28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18 443,40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17 299,56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17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723,50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300,40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211,20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165,60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145,30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29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937" y="7938"/>
            <a:ext cx="11028044" cy="1032014"/>
          </a:xfrm>
        </p:spPr>
        <p:txBody>
          <a:bodyPr>
            <a:noAutofit/>
          </a:bodyPr>
          <a:lstStyle/>
          <a:p>
            <a:pPr indent="90170" algn="ctr"/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по разделам и подразделам классификации расходов бюджета города Покачи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(3)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half" idx="1"/>
            <p:extLst/>
          </p:nvPr>
        </p:nvGraphicFramePr>
        <p:xfrm flipH="1">
          <a:off x="11661643" y="1541074"/>
          <a:ext cx="6095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954417" y="1005806"/>
            <a:ext cx="1000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230569"/>
              </p:ext>
            </p:extLst>
          </p:nvPr>
        </p:nvGraphicFramePr>
        <p:xfrm>
          <a:off x="110362" y="1358168"/>
          <a:ext cx="11845033" cy="5306306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35559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741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741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173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9780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50857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50857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50857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9373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(отчет)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2023 год </a:t>
                      </a:r>
                    </a:p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2026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900" marR="6900" marT="690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16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Транспорт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4 983,90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5 819,73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3 798,58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5 840,16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5 840,16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65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58 028,97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63 235,49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70 879,09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30 801,51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24 416,51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72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15 997,23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17 418,61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18 454,06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17 132,13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15 798,04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040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220 427,55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135 025,27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152 345,97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92 014,82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80 914,40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16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5 020,79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20 467,39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20 502,60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21 094,09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21 061,46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54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47 241,63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32 129,19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84 689,02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37 395,66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28 083,66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0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161 561,50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74 035,11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37 573,93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26 186,77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25 053,37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796523523"/>
                  </a:ext>
                </a:extLst>
              </a:tr>
              <a:tr h="42326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6 603,63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8 393,58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9 580,42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7 338,31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6 715,91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16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169,64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184,32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191,18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191,18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191,18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72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169,64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184,32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191,18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191,18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191,18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16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872 546,01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961 518,89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997 523,40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968 269,37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967 483,08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77928948"/>
                  </a:ext>
                </a:extLst>
              </a:tr>
              <a:tr h="2116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351 086,82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376 634,63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364 327,52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352 457,41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352 441,27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457938411"/>
                  </a:ext>
                </a:extLst>
              </a:tr>
              <a:tr h="2116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422 048,61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473 072,92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518 371,70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510 605,64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510 713,00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13379088"/>
                  </a:ext>
                </a:extLst>
              </a:tr>
              <a:tr h="2116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72 302,10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80 982,08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75 728,23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71 391,81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71 961,30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72408720"/>
                  </a:ext>
                </a:extLst>
              </a:tr>
              <a:tr h="2116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109,09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891652737"/>
                  </a:ext>
                </a:extLst>
              </a:tr>
              <a:tr h="2116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14 909,47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904,53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238,01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232,38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227,06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65612026"/>
                  </a:ext>
                </a:extLst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937" y="7938"/>
            <a:ext cx="11028044" cy="1032014"/>
          </a:xfrm>
        </p:spPr>
        <p:txBody>
          <a:bodyPr>
            <a:noAutofit/>
          </a:bodyPr>
          <a:lstStyle/>
          <a:p>
            <a:pPr indent="90170" algn="ctr"/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по разделам и подразделам классификации расходов бюджета города Покачи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(4)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half" idx="1"/>
            <p:extLst/>
          </p:nvPr>
        </p:nvGraphicFramePr>
        <p:xfrm flipH="1">
          <a:off x="11661643" y="1541074"/>
          <a:ext cx="6095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954417" y="1005806"/>
            <a:ext cx="1000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429770"/>
              </p:ext>
            </p:extLst>
          </p:nvPr>
        </p:nvGraphicFramePr>
        <p:xfrm>
          <a:off x="212091" y="1314753"/>
          <a:ext cx="11734679" cy="5427704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35228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97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697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050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8384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9452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49452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49452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7216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(отчет)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2023 год </a:t>
                      </a:r>
                    </a:p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2026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900" marR="6900" marT="690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0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12 199,01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29 924,73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38 748,85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33 382,13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31 940,45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0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84 711,11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109 122,83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77 749,89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64 997,73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62 930,19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21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75 659,01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100 251,40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68 713,30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57 995,85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56 488,77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0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9 052,10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8 871,43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9 036,59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7 001,88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6 441,43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21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ЗДРАВООХРАНЕНИЕ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255,57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451,80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451,80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451,80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451,80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0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Санитарно-эпидемиологическое благополучие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0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здравоохранения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253,79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451,80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451,80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451,80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451,80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796523523"/>
                  </a:ext>
                </a:extLst>
              </a:tr>
              <a:tr h="210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51 472,47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34 239,03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25 346,18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28 657,74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29 736,01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0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3 330,38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3 517,39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3 333,75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3 005,54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2 924,99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0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885,84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1 031,72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222,69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217,42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212,44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121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34 033,63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24 489,37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21 789,74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25 434,79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26 598,58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77928948"/>
                  </a:ext>
                </a:extLst>
              </a:tr>
              <a:tr h="210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13 222,62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5 200,55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457938411"/>
                  </a:ext>
                </a:extLst>
              </a:tr>
              <a:tr h="210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160 087,73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216 143,70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173 134,90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141 866,63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128 521,51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13379088"/>
                  </a:ext>
                </a:extLst>
              </a:tr>
              <a:tr h="4121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153 767,04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172 245,64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88 701,13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71 327,75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64 254,79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72408720"/>
                  </a:ext>
                </a:extLst>
              </a:tr>
              <a:tr h="4121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Спорт высших достижений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37 554,66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78 493,69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65 989,27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60 103,34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891652737"/>
                  </a:ext>
                </a:extLst>
              </a:tr>
              <a:tr h="210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6 320,70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6 343,39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5 940,08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4 549,61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4 163,37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65612026"/>
                  </a:ext>
                </a:extLst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13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937" y="7938"/>
            <a:ext cx="11028044" cy="1032014"/>
          </a:xfrm>
        </p:spPr>
        <p:txBody>
          <a:bodyPr>
            <a:noAutofit/>
          </a:bodyPr>
          <a:lstStyle/>
          <a:p>
            <a:pPr indent="90170" algn="ctr"/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по разделам и подразделам классификации расходов бюджета города Покачи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(5)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half" idx="1"/>
            <p:extLst/>
          </p:nvPr>
        </p:nvGraphicFramePr>
        <p:xfrm flipH="1">
          <a:off x="11661643" y="1541074"/>
          <a:ext cx="6095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896710" y="1005806"/>
            <a:ext cx="1116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тыс. руб.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100992"/>
              </p:ext>
            </p:extLst>
          </p:nvPr>
        </p:nvGraphicFramePr>
        <p:xfrm>
          <a:off x="228601" y="1844569"/>
          <a:ext cx="11639746" cy="3124641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34943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59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659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448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718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8243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48243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48243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808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200" u="none" strike="noStrike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2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2023 год </a:t>
                      </a:r>
                    </a:p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2026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900" marR="6900" marT="690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452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10 616,01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11 862,60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14 591,96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13 063,05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12 760,12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452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10 616,01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11 862,60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14 591,96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13 063,05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12 760,12</a:t>
                      </a:r>
                    </a:p>
                  </a:txBody>
                  <a:tcPr marL="9525" marR="9525" marT="9525" marB="0" anchor="b"/>
                </a:tc>
              </a:tr>
              <a:tr h="40302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2 714,25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6 947,80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6 200,00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6 200,00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6 200,00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901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2 714,25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6 947,80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6 200,00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6 200,00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6 200,00</a:t>
                      </a:r>
                    </a:p>
                  </a:txBody>
                  <a:tcPr marL="9525" marR="9525" marT="9525" marB="0" anchor="b"/>
                </a:tc>
              </a:tr>
              <a:tr h="3490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1 816 338,98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1 925 332,50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1 908 528,43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1 725 548,97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1 691 643,27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168442"/>
            <a:ext cx="10868239" cy="402622"/>
          </a:xfrm>
        </p:spPr>
        <p:txBody>
          <a:bodyPr>
            <a:noAutofit/>
          </a:bodyPr>
          <a:lstStyle/>
          <a:p>
            <a:pPr indent="90170" algn="ctr"/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финансовое обеспечение реализации национальных проектов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85560236"/>
              </p:ext>
            </p:extLst>
          </p:nvPr>
        </p:nvGraphicFramePr>
        <p:xfrm>
          <a:off x="319178" y="1159239"/>
          <a:ext cx="11684980" cy="584145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79410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32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01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04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769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59" marR="62159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83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1.Региональный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проект «Патриотическое воспитание граждан Российской Федерации»,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всего, в том числе: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589,3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589,3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712,3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8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latin typeface="Times New Roman"/>
                          <a:ea typeface="Times New Roman"/>
                          <a:cs typeface="Times New Roman"/>
                        </a:rPr>
                        <a:t> - средства федерального бюджета на реализацию проекта в рамках государственной программы «Развитие образования</a:t>
                      </a:r>
                      <a:endParaRPr lang="ru-RU" sz="1100" b="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227,5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227,5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232,7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8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latin typeface="Times New Roman"/>
                          <a:ea typeface="Times New Roman"/>
                          <a:cs typeface="Times New Roman"/>
                        </a:rPr>
                        <a:t>- средства автономного округа на реализацию проекта в рамках государственной программы «Развитие образования»</a:t>
                      </a:r>
                      <a:endParaRPr lang="ru-RU" sz="1100" b="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355,9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355,9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472,5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8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latin typeface="Times New Roman"/>
                          <a:ea typeface="Times New Roman"/>
                          <a:cs typeface="Times New Roman"/>
                        </a:rPr>
                        <a:t>- доля софинансирования местного бюджета на реализацию проекта в рамках муниципальной программы «Развитие образования в городе Покачи»</a:t>
                      </a:r>
                      <a:endParaRPr lang="ru-RU" sz="1100" b="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5,9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5,9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>
                          <a:latin typeface="Times New Roman"/>
                          <a:ea typeface="Times New Roman"/>
                          <a:cs typeface="Times New Roman"/>
                        </a:rPr>
                        <a:t>7,1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8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2.Региональный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проект «Национальная система пространственных данных», всего, в том числе: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230,8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8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latin typeface="Times New Roman"/>
                          <a:ea typeface="Times New Roman"/>
                          <a:cs typeface="Times New Roman"/>
                        </a:rPr>
                        <a:t>- средства автономного округа на реализацию проекта в рамках государственной программы «Пространственное развитие и формирование комфортной городской среды»</a:t>
                      </a:r>
                      <a:endParaRPr lang="ru-RU" sz="1100" b="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>
                          <a:latin typeface="Times New Roman"/>
                          <a:ea typeface="Times New Roman"/>
                          <a:cs typeface="Times New Roman"/>
                        </a:rPr>
                        <a:t>210,0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25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latin typeface="Times New Roman"/>
                          <a:ea typeface="Times New Roman"/>
                          <a:cs typeface="Times New Roman"/>
                        </a:rPr>
                        <a:t>- доля софинансирования местного бюджета на реализацию проекта в рамках муниципальной программы «Управление и распоряжение имуществом, находящимся в собственности города Покачи и земельными участками, государственная собственность на которые не разграничена»</a:t>
                      </a:r>
                      <a:endParaRPr lang="ru-RU" sz="1100" b="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20,8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8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3.Региональный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проект «Создание условий для обучения, отдыха и оздоровления детей и молодежи», всего, в том числе: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58 845,5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803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- средства федерального бюджета на реализацию проекта в рамках государственной программы «Строительство»</a:t>
                      </a:r>
                      <a:endParaRPr lang="ru-RU" sz="1100" b="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100" b="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22 709,5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i="1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i="1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8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latin typeface="Times New Roman"/>
                          <a:ea typeface="Times New Roman"/>
                          <a:cs typeface="Times New Roman"/>
                        </a:rPr>
                        <a:t>- средства автономного округа на реализацию проекта в рамках государственной программы «Строительство»</a:t>
                      </a:r>
                      <a:endParaRPr lang="ru-RU" sz="1100" b="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30 251,4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8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latin typeface="Times New Roman"/>
                          <a:ea typeface="Times New Roman"/>
                          <a:cs typeface="Times New Roman"/>
                        </a:rPr>
                        <a:t>- доля софинансирования местного бюджета на реализацию проекта в рамках муниципальной программы «Развитие образования в городе Покачи»</a:t>
                      </a:r>
                      <a:endParaRPr lang="ru-RU" sz="1100" b="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5 884,6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8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4.Региональный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проект «Сохранение культурного и исторического наследия», всего, в том числе: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389,6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392,4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387,9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8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latin typeface="Times New Roman"/>
                          <a:ea typeface="Times New Roman"/>
                          <a:cs typeface="Times New Roman"/>
                        </a:rPr>
                        <a:t>средства федерального бюджета на реализацию проекта в рамках государственной программы «Культурное пространство»</a:t>
                      </a:r>
                      <a:endParaRPr lang="ru-RU" sz="1100" b="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27,8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>
                          <a:latin typeface="Times New Roman"/>
                          <a:ea typeface="Times New Roman"/>
                          <a:cs typeface="Times New Roman"/>
                        </a:rPr>
                        <a:t>26,6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20,9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8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latin typeface="Times New Roman"/>
                          <a:ea typeface="Times New Roman"/>
                          <a:cs typeface="Times New Roman"/>
                        </a:rPr>
                        <a:t>средства автономного округа на реализацию проекта в рамках государственной программы «Культурное пространство»</a:t>
                      </a:r>
                      <a:endParaRPr lang="ru-RU" sz="1100" b="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342,3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346,2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347,6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8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latin typeface="Times New Roman"/>
                          <a:ea typeface="Times New Roman"/>
                          <a:cs typeface="Times New Roman"/>
                        </a:rPr>
                        <a:t>доля софинансирования местного бюджета на реализацию проекта в рамках муниципальной программы</a:t>
                      </a:r>
                      <a:r>
                        <a:rPr lang="ru-RU" sz="1100" b="0" i="0" dirty="0">
                          <a:latin typeface="Calibri"/>
                          <a:ea typeface="Times New Roman"/>
                          <a:cs typeface="Times New Roman"/>
                        </a:rPr>
                        <a:t> «</a:t>
                      </a:r>
                      <a:r>
                        <a:rPr lang="ru-RU" sz="1100" b="0" i="0" dirty="0">
                          <a:latin typeface="Times New Roman"/>
                          <a:ea typeface="Times New Roman"/>
                          <a:cs typeface="Times New Roman"/>
                        </a:rPr>
                        <a:t>Сохранение и развитие сферы культуры города Покачи»</a:t>
                      </a:r>
                      <a:endParaRPr lang="ru-RU" sz="1100" b="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19,5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19,6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19,4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53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5.Региональный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проект «Содействие субъектам Российской Федерации в реализации полномочий по оказанию государственной поддержки гражданам в обеспечении жильем и оплате жилищно-коммунальных услуг», всего, в том числе: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8 768,7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12 </a:t>
                      </a: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413,8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13 </a:t>
                      </a: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577,6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3" name="Объект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69388312"/>
              </p:ext>
            </p:extLst>
          </p:nvPr>
        </p:nvGraphicFramePr>
        <p:xfrm flipH="1">
          <a:off x="11661643" y="1541074"/>
          <a:ext cx="6095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546974" y="789902"/>
            <a:ext cx="140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тыс. руб.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104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2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463" y="116631"/>
            <a:ext cx="11045789" cy="454433"/>
          </a:xfrm>
        </p:spPr>
        <p:txBody>
          <a:bodyPr>
            <a:noAutofit/>
          </a:bodyPr>
          <a:lstStyle/>
          <a:p>
            <a:pPr indent="90170"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финансовое обеспечение реализации национальных проектов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5244534"/>
              </p:ext>
            </p:extLst>
          </p:nvPr>
        </p:nvGraphicFramePr>
        <p:xfrm>
          <a:off x="319178" y="1148605"/>
          <a:ext cx="11665073" cy="5155815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79275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10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8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84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783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59" marR="62159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65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>
                          <a:latin typeface="Times New Roman"/>
                          <a:ea typeface="Times New Roman"/>
                          <a:cs typeface="Times New Roman"/>
                        </a:rPr>
                        <a:t>средства федерального бюджета на реализацию проекта в рамках государственной программы «Строительство»</a:t>
                      </a:r>
                      <a:endParaRPr lang="ru-RU" sz="1100" b="0" i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652,8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638,3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484,0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66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>
                          <a:latin typeface="Times New Roman"/>
                          <a:ea typeface="Times New Roman"/>
                          <a:cs typeface="Times New Roman"/>
                        </a:rPr>
                        <a:t>средства автономного округа на реализацию проекта в рамках государственной программы «Строительство»</a:t>
                      </a:r>
                      <a:endParaRPr lang="ru-RU" sz="1100" b="0" i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7 677,5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11 154,8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12 414,7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66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latin typeface="Times New Roman"/>
                          <a:ea typeface="Times New Roman"/>
                          <a:cs typeface="Times New Roman"/>
                        </a:rPr>
                        <a:t>доля софинансирования местного бюджета на реализацию проекта в рамках муниципальной программы «Обеспечение жильем молодых семей на территории города Покачи»</a:t>
                      </a:r>
                      <a:endParaRPr lang="ru-RU" sz="1100" b="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438,4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620,7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678,9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66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6.Региональный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проект «Формирование комфортной городской среды», всего, в том числе: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10 000,3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66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latin typeface="Times New Roman"/>
                          <a:ea typeface="Times New Roman"/>
                          <a:cs typeface="Times New Roman"/>
                        </a:rPr>
                        <a:t>-средства федерального бюджета на реализацию проекта в рамках государственной программы «Пространственное развитие и формирование комфортной городской среды»</a:t>
                      </a:r>
                      <a:endParaRPr lang="ru-RU" sz="1100" b="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3 503,5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66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latin typeface="Times New Roman"/>
                          <a:ea typeface="Times New Roman"/>
                          <a:cs typeface="Times New Roman"/>
                        </a:rPr>
                        <a:t>-средства автономного округа на реализацию проекта в рамках государственной программы «Пространственное развитие и формирование комфортной городской среды»</a:t>
                      </a:r>
                      <a:endParaRPr lang="ru-RU" sz="1100" b="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5 496,8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66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latin typeface="Times New Roman"/>
                          <a:ea typeface="Times New Roman"/>
                          <a:cs typeface="Times New Roman"/>
                        </a:rPr>
                        <a:t>доля софинансирования местного бюджета на реализацию проекта в рамках муниципальной программы «Формирование современной городской среды в муниципальном образовании город Покачи»</a:t>
                      </a:r>
                      <a:endParaRPr lang="ru-RU" sz="1100" b="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1 000,0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66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7.Региональный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проект «Создание условий для легкого старта и комфортного ведения бизнеса», всего, в том числе: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256,6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256,6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228,1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66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latin typeface="Times New Roman"/>
                          <a:ea typeface="Times New Roman"/>
                          <a:cs typeface="Times New Roman"/>
                        </a:rPr>
                        <a:t>- средства автономного округа на реализацию проекта в рамках государственной программы «Развитие экономического потенциала»</a:t>
                      </a:r>
                      <a:endParaRPr lang="ru-RU" sz="1100" b="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>
                          <a:latin typeface="Times New Roman"/>
                          <a:ea typeface="Times New Roman"/>
                          <a:cs typeface="Times New Roman"/>
                        </a:rPr>
                        <a:t>243,8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243,8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>
                          <a:latin typeface="Times New Roman"/>
                          <a:ea typeface="Times New Roman"/>
                          <a:cs typeface="Times New Roman"/>
                        </a:rPr>
                        <a:t>216,7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66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latin typeface="Times New Roman"/>
                          <a:ea typeface="Times New Roman"/>
                          <a:cs typeface="Times New Roman"/>
                        </a:rPr>
                        <a:t>- доля софинансирования местного бюджета на реализацию проекта в рамках муниципальной программы «Поддержка и развитие малого и среднего предпринимательства, агропромышленного комплекса на территории города Покачи»</a:t>
                      </a:r>
                      <a:endParaRPr lang="ru-RU" sz="1100" b="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12,8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12,8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11,4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66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8.Региональный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проект «Акселерация субъектов малого и среднего предпринимательства», всего, в том числе: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3 136,1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3 136,1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1 995,7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66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>
                          <a:latin typeface="Times New Roman"/>
                          <a:ea typeface="Times New Roman"/>
                          <a:cs typeface="Times New Roman"/>
                        </a:rPr>
                        <a:t>- средства автономного округа на реализацию проекта в рамках государственной программы «Развитие экономического потенциала»</a:t>
                      </a:r>
                      <a:endParaRPr lang="ru-RU" sz="1100" b="0" i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2 979,3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>
                          <a:latin typeface="Times New Roman"/>
                          <a:ea typeface="Times New Roman"/>
                          <a:cs typeface="Times New Roman"/>
                        </a:rPr>
                        <a:t>2 979,3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>
                          <a:latin typeface="Times New Roman"/>
                          <a:ea typeface="Times New Roman"/>
                          <a:cs typeface="Times New Roman"/>
                        </a:rPr>
                        <a:t>1 895,9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66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latin typeface="Times New Roman"/>
                          <a:ea typeface="Times New Roman"/>
                          <a:cs typeface="Times New Roman"/>
                        </a:rPr>
                        <a:t>- доля софинансирования местного бюджета на реализацию проекта в рамках муниципальной программы «Поддержка и развитие малого и среднего предпринимательства, агропромышленного комплекса на территории города Покачи»</a:t>
                      </a:r>
                      <a:endParaRPr lang="ru-RU" sz="1100" b="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156,8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156,8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>
                          <a:latin typeface="Times New Roman"/>
                          <a:ea typeface="Times New Roman"/>
                          <a:cs typeface="Times New Roman"/>
                        </a:rPr>
                        <a:t>99,8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66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ВСЕГО: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  <a:r>
                        <a:rPr lang="ru-RU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216,9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16 788,2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16 901,6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3" name="Объект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08022182"/>
              </p:ext>
            </p:extLst>
          </p:nvPr>
        </p:nvGraphicFramePr>
        <p:xfrm flipH="1">
          <a:off x="11661643" y="1541074"/>
          <a:ext cx="6095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546974" y="789902"/>
            <a:ext cx="140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тыс. руб.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104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48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9991" y="112599"/>
            <a:ext cx="10871200" cy="9906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показатели прогноза социально – экономического развития на 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085863"/>
              </p:ext>
            </p:extLst>
          </p:nvPr>
        </p:nvGraphicFramePr>
        <p:xfrm>
          <a:off x="557221" y="1401289"/>
          <a:ext cx="11377479" cy="4566186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39168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88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53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88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921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853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0080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показателя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(отчет)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(оценка)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9442"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 (среднегодовая), тыс.чел.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16,146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16,255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16,362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16,471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16,580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7107"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занятых в экономике, тыс.чел.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9,364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9,403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9,505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753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Среднесписочная численность работников на предприятиях малого и среднего предпринимательства (включая </a:t>
                      </a:r>
                      <a:r>
                        <a:rPr lang="ru-RU" sz="155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микропредприятия</a:t>
                      </a:r>
                      <a:r>
                        <a:rPr lang="ru-RU" sz="15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(без внешних совместителей), тыс.чел.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2,10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2,20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9442"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заработной платы работников организаций, млн.руб.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5 856,84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6 354,67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861,77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337,29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845,77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64750"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фонда заработной платы работников организаций, в % г/</a:t>
                      </a:r>
                      <a:r>
                        <a:rPr lang="ru-RU" sz="155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112,7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107,98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106,93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106,93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9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35113" y="115888"/>
            <a:ext cx="10656887" cy="1009650"/>
          </a:xfrm>
        </p:spPr>
        <p:txBody>
          <a:bodyPr>
            <a:noAutofit/>
          </a:bodyPr>
          <a:lstStyle/>
          <a:p>
            <a:pPr indent="90170"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реализацию предложений и инициатив граждан в 2024 году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165400883"/>
              </p:ext>
            </p:extLst>
          </p:nvPr>
        </p:nvGraphicFramePr>
        <p:xfrm flipH="1">
          <a:off x="12131675" y="1541463"/>
          <a:ext cx="60325" cy="46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392852912"/>
              </p:ext>
            </p:extLst>
          </p:nvPr>
        </p:nvGraphicFramePr>
        <p:xfrm>
          <a:off x="1292352" y="1587500"/>
          <a:ext cx="1054417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5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266700"/>
            <a:ext cx="11236960" cy="668330"/>
          </a:xfrm>
        </p:spPr>
        <p:txBody>
          <a:bodyPr anchor="t">
            <a:noAutofit/>
          </a:bodyPr>
          <a:lstStyle/>
          <a:p>
            <a:pPr indent="90170"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на поддержку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семьи и детей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68794344"/>
              </p:ext>
            </p:extLst>
          </p:nvPr>
        </p:nvGraphicFramePr>
        <p:xfrm>
          <a:off x="274229" y="863600"/>
          <a:ext cx="11808044" cy="599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Объект 12"/>
          <p:cNvGraphicFramePr>
            <a:graphicFrameLocks/>
          </p:cNvGraphicFramePr>
          <p:nvPr>
            <p:extLst/>
          </p:nvPr>
        </p:nvGraphicFramePr>
        <p:xfrm>
          <a:off x="6672064" y="3933056"/>
          <a:ext cx="518160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0714852" y="1109015"/>
            <a:ext cx="1058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7321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41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31899" y="185643"/>
            <a:ext cx="10822080" cy="101496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>
              <a:spcBef>
                <a:spcPct val="0"/>
              </a:spcBef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осуществление бюджетных инвестиций в объекты капитального строительства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380757020"/>
              </p:ext>
            </p:extLst>
          </p:nvPr>
        </p:nvGraphicFramePr>
        <p:xfrm>
          <a:off x="1231900" y="2679701"/>
          <a:ext cx="103632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990601" y="1213311"/>
            <a:ext cx="10972808" cy="1646175"/>
            <a:chOff x="546110" y="-402069"/>
            <a:chExt cx="10972808" cy="164617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Стрелка вправо 9"/>
            <p:cNvSpPr/>
            <p:nvPr/>
          </p:nvSpPr>
          <p:spPr>
            <a:xfrm>
              <a:off x="546110" y="-402069"/>
              <a:ext cx="10972808" cy="164617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B0F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трелка вправо 4"/>
            <p:cNvSpPr/>
            <p:nvPr/>
          </p:nvSpPr>
          <p:spPr>
            <a:xfrm>
              <a:off x="787408" y="-154878"/>
              <a:ext cx="10485065" cy="9874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254000" bIns="26133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Реализация полномочий 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в сфере жилищно-коммунального комплекса и </a:t>
              </a: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в области строительства и жилищных отношений и</a:t>
              </a:r>
              <a:endParaRPr lang="ru-R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59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6598" y="-24821"/>
            <a:ext cx="11255402" cy="79528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Субсидии производителям товаров, работ и услуг в 2024 году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войная стрелка вверх/вниз 3"/>
          <p:cNvSpPr/>
          <p:nvPr/>
        </p:nvSpPr>
        <p:spPr>
          <a:xfrm>
            <a:off x="0" y="2196378"/>
            <a:ext cx="936598" cy="351036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4501" y="2088068"/>
            <a:ext cx="800219" cy="2920707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89 833,1 тыс. руб.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2799" cy="106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-6536462" y="-272299"/>
            <a:ext cx="18710926" cy="8082189"/>
            <a:chOff x="-6731533" y="-244715"/>
            <a:chExt cx="18503375" cy="8082189"/>
          </a:xfrm>
        </p:grpSpPr>
        <p:sp>
          <p:nvSpPr>
            <p:cNvPr id="11" name="Арка 10"/>
            <p:cNvSpPr/>
            <p:nvPr/>
          </p:nvSpPr>
          <p:spPr>
            <a:xfrm>
              <a:off x="-6731533" y="-244715"/>
              <a:ext cx="8082189" cy="8082189"/>
            </a:xfrm>
            <a:prstGeom prst="blockArc">
              <a:avLst>
                <a:gd name="adj1" fmla="val 18900000"/>
                <a:gd name="adj2" fmla="val 2700000"/>
                <a:gd name="adj3" fmla="val 267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356501" y="871902"/>
              <a:ext cx="11414496" cy="658663"/>
            </a:xfrm>
            <a:custGeom>
              <a:avLst/>
              <a:gdLst>
                <a:gd name="connsiteX0" fmla="*/ 0 w 11414496"/>
                <a:gd name="connsiteY0" fmla="*/ 0 h 505506"/>
                <a:gd name="connsiteX1" fmla="*/ 11414496 w 11414496"/>
                <a:gd name="connsiteY1" fmla="*/ 0 h 505506"/>
                <a:gd name="connsiteX2" fmla="*/ 11414496 w 11414496"/>
                <a:gd name="connsiteY2" fmla="*/ 505506 h 505506"/>
                <a:gd name="connsiteX3" fmla="*/ 0 w 11414496"/>
                <a:gd name="connsiteY3" fmla="*/ 505506 h 505506"/>
                <a:gd name="connsiteX4" fmla="*/ 0 w 11414496"/>
                <a:gd name="connsiteY4" fmla="*/ 0 h 505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4496" h="505506">
                  <a:moveTo>
                    <a:pt x="0" y="0"/>
                  </a:moveTo>
                  <a:lnTo>
                    <a:pt x="11414496" y="0"/>
                  </a:lnTo>
                  <a:lnTo>
                    <a:pt x="11414496" y="505506"/>
                  </a:lnTo>
                  <a:lnTo>
                    <a:pt x="0" y="5055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3213" tIns="30480" rIns="30480" bIns="3048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СОНКО в целях привлечения их к решению актуальных социальных проблем, повышения профессионализма работников и добровольцев таких организаций, доступности предоставляемых гражданам социальных услуг, укрепления институтов гражданского общества, поддержки и развития взаимодействия гражданского общества и государства – 26,3 тыс. руб.</a:t>
              </a:r>
              <a:endParaRPr lang="ru-RU" sz="14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229658" y="911300"/>
              <a:ext cx="534741" cy="547860"/>
            </a:xfrm>
            <a:prstGeom prst="ellipse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638107" y="1572409"/>
              <a:ext cx="11133735" cy="617350"/>
            </a:xfrm>
            <a:custGeom>
              <a:avLst/>
              <a:gdLst>
                <a:gd name="connsiteX0" fmla="*/ 0 w 11133735"/>
                <a:gd name="connsiteY0" fmla="*/ 0 h 454399"/>
                <a:gd name="connsiteX1" fmla="*/ 11133735 w 11133735"/>
                <a:gd name="connsiteY1" fmla="*/ 0 h 454399"/>
                <a:gd name="connsiteX2" fmla="*/ 11133735 w 11133735"/>
                <a:gd name="connsiteY2" fmla="*/ 454399 h 454399"/>
                <a:gd name="connsiteX3" fmla="*/ 0 w 11133735"/>
                <a:gd name="connsiteY3" fmla="*/ 454399 h 454399"/>
                <a:gd name="connsiteX4" fmla="*/ 0 w 11133735"/>
                <a:gd name="connsiteY4" fmla="*/ 0 h 45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3735" h="454399">
                  <a:moveTo>
                    <a:pt x="0" y="0"/>
                  </a:moveTo>
                  <a:lnTo>
                    <a:pt x="11133735" y="0"/>
                  </a:lnTo>
                  <a:lnTo>
                    <a:pt x="11133735" y="454399"/>
                  </a:lnTo>
                  <a:lnTo>
                    <a:pt x="0" y="454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51767"/>
                <a:satOff val="16667"/>
                <a:lumOff val="-2451"/>
                <a:alphaOff val="0"/>
              </a:schemeClr>
            </a:fillRef>
            <a:effectRef idx="0">
              <a:schemeClr val="accent3">
                <a:hueOff val="451767"/>
                <a:satOff val="16667"/>
                <a:lumOff val="-245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3213" tIns="30480" rIns="30480" bIns="30480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СМП, осуществляющим социально значимые (приоритетные) виды деятельности в целях предоставления финансовой поддержки по возмещению части затрат (впервые зарегистрированным и действующим менее одного года) – 256,6 тыс. руб. </a:t>
              </a:r>
              <a:endPara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426614" y="1602110"/>
              <a:ext cx="556415" cy="530499"/>
            </a:xfrm>
            <a:prstGeom prst="ellipse">
              <a:avLst/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2">
              <a:schemeClr val="accent3">
                <a:hueOff val="451767"/>
                <a:satOff val="16667"/>
                <a:lumOff val="-2451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745342" y="2304058"/>
              <a:ext cx="10992263" cy="553531"/>
            </a:xfrm>
            <a:custGeom>
              <a:avLst/>
              <a:gdLst>
                <a:gd name="connsiteX0" fmla="*/ 0 w 10963979"/>
                <a:gd name="connsiteY0" fmla="*/ 0 h 527681"/>
                <a:gd name="connsiteX1" fmla="*/ 10963979 w 10963979"/>
                <a:gd name="connsiteY1" fmla="*/ 0 h 527681"/>
                <a:gd name="connsiteX2" fmla="*/ 10963979 w 10963979"/>
                <a:gd name="connsiteY2" fmla="*/ 527681 h 527681"/>
                <a:gd name="connsiteX3" fmla="*/ 0 w 10963979"/>
                <a:gd name="connsiteY3" fmla="*/ 527681 h 527681"/>
                <a:gd name="connsiteX4" fmla="*/ 0 w 10963979"/>
                <a:gd name="connsiteY4" fmla="*/ 0 h 5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63979" h="527681">
                  <a:moveTo>
                    <a:pt x="0" y="0"/>
                  </a:moveTo>
                  <a:lnTo>
                    <a:pt x="10963979" y="0"/>
                  </a:lnTo>
                  <a:lnTo>
                    <a:pt x="10963979" y="527681"/>
                  </a:lnTo>
                  <a:lnTo>
                    <a:pt x="0" y="527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03533"/>
                <a:satOff val="33333"/>
                <a:lumOff val="-4902"/>
                <a:alphaOff val="0"/>
              </a:schemeClr>
            </a:fillRef>
            <a:effectRef idx="0">
              <a:schemeClr val="accent3">
                <a:hueOff val="903533"/>
                <a:satOff val="33333"/>
                <a:lumOff val="-490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3213" tIns="30480" rIns="30480" bIns="30480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СМП, осуществляющим социально значимые (приоритетные) виды деятельности в целях предоставления финансовой поддержки по возмещению части затрат – 3 136,1 тыс. руб. </a:t>
              </a:r>
              <a:endPara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599629" y="2265778"/>
              <a:ext cx="560010" cy="570619"/>
            </a:xfrm>
            <a:prstGeom prst="ellipse">
              <a:avLst/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2">
              <a:schemeClr val="accent3">
                <a:hueOff val="903533"/>
                <a:satOff val="33333"/>
                <a:lumOff val="-4902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1075208" y="2930137"/>
              <a:ext cx="10672982" cy="752810"/>
            </a:xfrm>
            <a:custGeom>
              <a:avLst/>
              <a:gdLst>
                <a:gd name="connsiteX0" fmla="*/ 0 w 10672982"/>
                <a:gd name="connsiteY0" fmla="*/ 0 h 521017"/>
                <a:gd name="connsiteX1" fmla="*/ 10672982 w 10672982"/>
                <a:gd name="connsiteY1" fmla="*/ 0 h 521017"/>
                <a:gd name="connsiteX2" fmla="*/ 10672982 w 10672982"/>
                <a:gd name="connsiteY2" fmla="*/ 521017 h 521017"/>
                <a:gd name="connsiteX3" fmla="*/ 0 w 10672982"/>
                <a:gd name="connsiteY3" fmla="*/ 521017 h 521017"/>
                <a:gd name="connsiteX4" fmla="*/ 0 w 10672982"/>
                <a:gd name="connsiteY4" fmla="*/ 0 h 52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72982" h="521017">
                  <a:moveTo>
                    <a:pt x="0" y="0"/>
                  </a:moveTo>
                  <a:lnTo>
                    <a:pt x="10672982" y="0"/>
                  </a:lnTo>
                  <a:lnTo>
                    <a:pt x="10672982" y="521017"/>
                  </a:lnTo>
                  <a:lnTo>
                    <a:pt x="0" y="5210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355300"/>
                <a:satOff val="50000"/>
                <a:lumOff val="-7353"/>
                <a:alphaOff val="0"/>
              </a:schemeClr>
            </a:fillRef>
            <a:effectRef idx="0">
              <a:schemeClr val="accent3">
                <a:hueOff val="1355300"/>
                <a:satOff val="50000"/>
                <a:lumOff val="-735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3213" tIns="30480" rIns="30480" bIns="3048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организациям, осуществляющим услуги водоснабжения и водоотведения на территории города Покачи в целях возмещения недополученных доходов в связи с оказанием услуг по водоснабжению, водоотведению – 6 300,0 тыс. руб.</a:t>
              </a:r>
              <a:endParaRPr lang="ru-RU" sz="16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699684" y="3037220"/>
              <a:ext cx="623205" cy="592471"/>
            </a:xfrm>
            <a:prstGeom prst="ellipse">
              <a:avLst/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2">
              <a:schemeClr val="accent3">
                <a:hueOff val="1355300"/>
                <a:satOff val="50000"/>
                <a:lumOff val="-7353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олилиния 19"/>
            <p:cNvSpPr/>
            <p:nvPr/>
          </p:nvSpPr>
          <p:spPr>
            <a:xfrm>
              <a:off x="1146531" y="3772472"/>
              <a:ext cx="10609843" cy="551980"/>
            </a:xfrm>
            <a:custGeom>
              <a:avLst/>
              <a:gdLst>
                <a:gd name="connsiteX0" fmla="*/ 0 w 10649396"/>
                <a:gd name="connsiteY0" fmla="*/ 0 h 406998"/>
                <a:gd name="connsiteX1" fmla="*/ 10649396 w 10649396"/>
                <a:gd name="connsiteY1" fmla="*/ 0 h 406998"/>
                <a:gd name="connsiteX2" fmla="*/ 10649396 w 10649396"/>
                <a:gd name="connsiteY2" fmla="*/ 406998 h 406998"/>
                <a:gd name="connsiteX3" fmla="*/ 0 w 10649396"/>
                <a:gd name="connsiteY3" fmla="*/ 406998 h 406998"/>
                <a:gd name="connsiteX4" fmla="*/ 0 w 10649396"/>
                <a:gd name="connsiteY4" fmla="*/ 0 h 4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9396" h="406998">
                  <a:moveTo>
                    <a:pt x="0" y="0"/>
                  </a:moveTo>
                  <a:lnTo>
                    <a:pt x="10649396" y="0"/>
                  </a:lnTo>
                  <a:lnTo>
                    <a:pt x="10649396" y="406998"/>
                  </a:lnTo>
                  <a:lnTo>
                    <a:pt x="0" y="406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807066"/>
                <a:satOff val="66667"/>
                <a:lumOff val="-9804"/>
                <a:alphaOff val="0"/>
              </a:schemeClr>
            </a:fillRef>
            <a:effectRef idx="0">
              <a:schemeClr val="accent3">
                <a:hueOff val="1807066"/>
                <a:satOff val="66667"/>
                <a:lumOff val="-980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3213" tIns="30480" rIns="30480" bIns="3048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организациям ЖКК в целях финансового обеспечения, возмещения затрат, связанных с проведением мероприятий по подготовке к ОЗП в городе Покачи – 28 912,6 тыс. руб.</a:t>
              </a:r>
              <a:endParaRPr lang="ru-RU" sz="16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783537" y="3774786"/>
              <a:ext cx="581473" cy="590358"/>
            </a:xfrm>
            <a:prstGeom prst="ellipse">
              <a:avLst/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2">
              <a:schemeClr val="accent3">
                <a:hueOff val="1807066"/>
                <a:satOff val="66667"/>
                <a:lumOff val="-9804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олилиния 21"/>
            <p:cNvSpPr/>
            <p:nvPr/>
          </p:nvSpPr>
          <p:spPr>
            <a:xfrm>
              <a:off x="1112249" y="4398074"/>
              <a:ext cx="10650027" cy="711304"/>
            </a:xfrm>
            <a:custGeom>
              <a:avLst/>
              <a:gdLst>
                <a:gd name="connsiteX0" fmla="*/ 0 w 10509534"/>
                <a:gd name="connsiteY0" fmla="*/ 0 h 358599"/>
                <a:gd name="connsiteX1" fmla="*/ 10509534 w 10509534"/>
                <a:gd name="connsiteY1" fmla="*/ 0 h 358599"/>
                <a:gd name="connsiteX2" fmla="*/ 10509534 w 10509534"/>
                <a:gd name="connsiteY2" fmla="*/ 358599 h 358599"/>
                <a:gd name="connsiteX3" fmla="*/ 0 w 10509534"/>
                <a:gd name="connsiteY3" fmla="*/ 358599 h 358599"/>
                <a:gd name="connsiteX4" fmla="*/ 0 w 10509534"/>
                <a:gd name="connsiteY4" fmla="*/ 0 h 35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09534" h="358599">
                  <a:moveTo>
                    <a:pt x="0" y="0"/>
                  </a:moveTo>
                  <a:lnTo>
                    <a:pt x="10509534" y="0"/>
                  </a:lnTo>
                  <a:lnTo>
                    <a:pt x="10509534" y="358599"/>
                  </a:lnTo>
                  <a:lnTo>
                    <a:pt x="0" y="358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258833"/>
                <a:satOff val="83333"/>
                <a:lumOff val="-12255"/>
                <a:alphaOff val="0"/>
              </a:schemeClr>
            </a:fillRef>
            <a:effectRef idx="0">
              <a:schemeClr val="accent3">
                <a:hueOff val="2258833"/>
                <a:satOff val="83333"/>
                <a:lumOff val="-1225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3213" tIns="30480" rIns="30480" bIns="30480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организациям ЖКК в целях финансового обеспечения капитальных затрат, связанных с покупкой, строительством, реконструкцией или приобретением </a:t>
              </a:r>
              <a:r>
                <a:rPr lang="ru-RU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внеоборотных</a:t>
              </a:r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активов (основных средств и др.), связанных с созданием и (или) реконструкцией (модернизацией) объектов концессионного соглашения – 49 320,0 тыс. руб.</a:t>
              </a:r>
              <a:endPara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733988" y="4456245"/>
              <a:ext cx="588900" cy="600852"/>
            </a:xfrm>
            <a:prstGeom prst="ellipse">
              <a:avLst/>
            </a:prstGeom>
          </p:spPr>
          <p:style>
            <a:lnRef idx="2">
              <a:schemeClr val="accent3">
                <a:hueOff val="2258833"/>
                <a:satOff val="83333"/>
                <a:lumOff val="-12255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Полилиния 23"/>
            <p:cNvSpPr/>
            <p:nvPr/>
          </p:nvSpPr>
          <p:spPr>
            <a:xfrm>
              <a:off x="850965" y="5163047"/>
              <a:ext cx="10911311" cy="602484"/>
            </a:xfrm>
            <a:custGeom>
              <a:avLst/>
              <a:gdLst>
                <a:gd name="connsiteX0" fmla="*/ 0 w 10566171"/>
                <a:gd name="connsiteY0" fmla="*/ 0 h 468180"/>
                <a:gd name="connsiteX1" fmla="*/ 10566171 w 10566171"/>
                <a:gd name="connsiteY1" fmla="*/ 0 h 468180"/>
                <a:gd name="connsiteX2" fmla="*/ 10566171 w 10566171"/>
                <a:gd name="connsiteY2" fmla="*/ 468180 h 468180"/>
                <a:gd name="connsiteX3" fmla="*/ 0 w 10566171"/>
                <a:gd name="connsiteY3" fmla="*/ 468180 h 468180"/>
                <a:gd name="connsiteX4" fmla="*/ 0 w 10566171"/>
                <a:gd name="connsiteY4" fmla="*/ 0 h 46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6171" h="468180">
                  <a:moveTo>
                    <a:pt x="0" y="0"/>
                  </a:moveTo>
                  <a:lnTo>
                    <a:pt x="10566171" y="0"/>
                  </a:lnTo>
                  <a:lnTo>
                    <a:pt x="10566171" y="468180"/>
                  </a:lnTo>
                  <a:lnTo>
                    <a:pt x="0" y="468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3213" tIns="30480" rIns="30480" bIns="30480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ИП субсидии в целях финансового обеспечения (возмещения) исполнения муниципального социального заказа на оказание муниципальных услуг в социальной сфере – </a:t>
              </a:r>
              <a:r>
                <a:rPr lang="ru-RU" sz="16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1 500,4 тыс. руб.</a:t>
              </a:r>
              <a:endParaRPr lang="ru-RU" sz="16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573919" y="5191698"/>
              <a:ext cx="522986" cy="567450"/>
            </a:xfrm>
            <a:prstGeom prst="ellipse">
              <a:avLst/>
            </a:prstGeom>
          </p:spPr>
          <p:style>
            <a:lnRef idx="2">
              <a:schemeClr val="accent3">
                <a:hueOff val="2710599"/>
                <a:satOff val="100000"/>
                <a:lumOff val="-14706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1" name="Полилиния 30"/>
          <p:cNvSpPr/>
          <p:nvPr/>
        </p:nvSpPr>
        <p:spPr>
          <a:xfrm>
            <a:off x="775239" y="6315290"/>
            <a:ext cx="11398370" cy="443320"/>
          </a:xfrm>
          <a:custGeom>
            <a:avLst/>
            <a:gdLst>
              <a:gd name="connsiteX0" fmla="*/ 0 w 10566171"/>
              <a:gd name="connsiteY0" fmla="*/ 0 h 468180"/>
              <a:gd name="connsiteX1" fmla="*/ 10566171 w 10566171"/>
              <a:gd name="connsiteY1" fmla="*/ 0 h 468180"/>
              <a:gd name="connsiteX2" fmla="*/ 10566171 w 10566171"/>
              <a:gd name="connsiteY2" fmla="*/ 468180 h 468180"/>
              <a:gd name="connsiteX3" fmla="*/ 0 w 10566171"/>
              <a:gd name="connsiteY3" fmla="*/ 468180 h 468180"/>
              <a:gd name="connsiteX4" fmla="*/ 0 w 10566171"/>
              <a:gd name="connsiteY4" fmla="*/ 0 h 46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6171" h="468180">
                <a:moveTo>
                  <a:pt x="0" y="0"/>
                </a:moveTo>
                <a:lnTo>
                  <a:pt x="10566171" y="0"/>
                </a:lnTo>
                <a:lnTo>
                  <a:pt x="10566171" y="468180"/>
                </a:lnTo>
                <a:lnTo>
                  <a:pt x="0" y="46818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710599"/>
              <a:satOff val="100000"/>
              <a:lumOff val="-14706"/>
              <a:alphaOff val="0"/>
            </a:schemeClr>
          </a:fillRef>
          <a:effectRef idx="0">
            <a:schemeClr val="accent3">
              <a:hueOff val="2710599"/>
              <a:satOff val="100000"/>
              <a:lumOff val="-1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3213" tIns="30480" rIns="30480" bIns="30480" numCol="1" spcCol="1270" anchor="ctr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СОНКО на финансовое обеспечение затрат, связанных с организацией отдыха детей и молодежи – 311,1 тыс. руб.</a:t>
            </a:r>
            <a:endParaRPr lang="ru-RU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999333" y="5769370"/>
            <a:ext cx="11165457" cy="506607"/>
          </a:xfrm>
          <a:custGeom>
            <a:avLst/>
            <a:gdLst>
              <a:gd name="connsiteX0" fmla="*/ 0 w 10566171"/>
              <a:gd name="connsiteY0" fmla="*/ 0 h 468180"/>
              <a:gd name="connsiteX1" fmla="*/ 10566171 w 10566171"/>
              <a:gd name="connsiteY1" fmla="*/ 0 h 468180"/>
              <a:gd name="connsiteX2" fmla="*/ 10566171 w 10566171"/>
              <a:gd name="connsiteY2" fmla="*/ 468180 h 468180"/>
              <a:gd name="connsiteX3" fmla="*/ 0 w 10566171"/>
              <a:gd name="connsiteY3" fmla="*/ 468180 h 468180"/>
              <a:gd name="connsiteX4" fmla="*/ 0 w 10566171"/>
              <a:gd name="connsiteY4" fmla="*/ 0 h 46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6171" h="468180">
                <a:moveTo>
                  <a:pt x="0" y="0"/>
                </a:moveTo>
                <a:lnTo>
                  <a:pt x="10566171" y="0"/>
                </a:lnTo>
                <a:lnTo>
                  <a:pt x="10566171" y="468180"/>
                </a:lnTo>
                <a:lnTo>
                  <a:pt x="0" y="4681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710599"/>
              <a:satOff val="100000"/>
              <a:lumOff val="-14706"/>
              <a:alphaOff val="0"/>
            </a:schemeClr>
          </a:fillRef>
          <a:effectRef idx="0">
            <a:schemeClr val="accent3">
              <a:hueOff val="2710599"/>
              <a:satOff val="100000"/>
              <a:lumOff val="-1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3213" tIns="30480" rIns="30480" bIns="30480" numCol="1" spcCol="1270" anchor="ctr" anchorCtr="0">
            <a:noAutofit/>
          </a:bodyPr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СОНКО на финансовое обеспечение затрат, связанных с оказанием общественно полезных услуг в сфере культуры, спорта и молодежной политики – 70,0 тыс. руб.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98862" y="5758685"/>
            <a:ext cx="560440" cy="523675"/>
          </a:xfrm>
          <a:prstGeom prst="ellipse">
            <a:avLst/>
          </a:prstGeom>
        </p:spPr>
        <p:style>
          <a:lnRef idx="2">
            <a:schemeClr val="accent3">
              <a:hueOff val="2710599"/>
              <a:satOff val="100000"/>
              <a:lumOff val="-14706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Овал 29"/>
          <p:cNvSpPr/>
          <p:nvPr/>
        </p:nvSpPr>
        <p:spPr>
          <a:xfrm>
            <a:off x="413612" y="6275112"/>
            <a:ext cx="522986" cy="523675"/>
          </a:xfrm>
          <a:prstGeom prst="ellipse">
            <a:avLst/>
          </a:prstGeom>
        </p:spPr>
        <p:style>
          <a:lnRef idx="2">
            <a:schemeClr val="accent3">
              <a:hueOff val="2710599"/>
              <a:satOff val="100000"/>
              <a:lumOff val="-14706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45160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6650" y="185643"/>
            <a:ext cx="11907329" cy="72875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«Экологические платежи» на территории города Покачи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61045566"/>
              </p:ext>
            </p:extLst>
          </p:nvPr>
        </p:nvGraphicFramePr>
        <p:xfrm>
          <a:off x="745067" y="787399"/>
          <a:ext cx="11163398" cy="5666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Блок-схема: узел 3"/>
          <p:cNvSpPr/>
          <p:nvPr/>
        </p:nvSpPr>
        <p:spPr>
          <a:xfrm>
            <a:off x="8322732" y="3666067"/>
            <a:ext cx="3098801" cy="27178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Предупреждение и ликвидация не санкционированных свалок –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106,4 тыс. руб.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2799" cy="106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42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6650" y="185643"/>
            <a:ext cx="11907329" cy="77955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Дорожный фонд города Покачи в 2024 году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94309989"/>
              </p:ext>
            </p:extLst>
          </p:nvPr>
        </p:nvGraphicFramePr>
        <p:xfrm>
          <a:off x="397934" y="762000"/>
          <a:ext cx="7374466" cy="5884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8988616" y="1540933"/>
            <a:ext cx="2636118" cy="1697353"/>
          </a:xfrm>
          <a:prstGeom prst="roundRect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Ремонт автомобильных дорог общего пользования–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52 847,6 тыс. руб.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101667" y="3843867"/>
            <a:ext cx="2598170" cy="1626868"/>
          </a:xfrm>
          <a:prstGeom prst="roundRect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Содержание автомобильных дорог общего пользования (зимнее, летнее) –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18 031,5тыс. руб.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20276264">
            <a:off x="7813992" y="2638589"/>
            <a:ext cx="958716" cy="489696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973053">
            <a:off x="7848025" y="4080706"/>
            <a:ext cx="917393" cy="468696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2799" cy="106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18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4425" y="0"/>
            <a:ext cx="11077575" cy="1027112"/>
          </a:xfrm>
        </p:spPr>
        <p:txBody>
          <a:bodyPr>
            <a:noAutofit/>
          </a:bodyPr>
          <a:lstStyle/>
          <a:p>
            <a:pPr indent="90170"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обслуживание муниципального долга в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2022-2026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годах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448661911"/>
              </p:ext>
            </p:extLst>
          </p:nvPr>
        </p:nvGraphicFramePr>
        <p:xfrm>
          <a:off x="0" y="1285875"/>
          <a:ext cx="11809413" cy="538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375818" y="797442"/>
            <a:ext cx="1400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302" y="43787"/>
            <a:ext cx="11996439" cy="112822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0170" algn="ctr">
              <a:spcBef>
                <a:spcPct val="0"/>
              </a:spcBef>
            </a:pPr>
            <a:r>
              <a:rPr lang="ru-RU" sz="2800" b="1" cap="sm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органов местного самоуправления </a:t>
            </a:r>
          </a:p>
          <a:p>
            <a:pPr indent="90170" algn="ctr">
              <a:spcBef>
                <a:spcPct val="0"/>
              </a:spcBef>
            </a:pPr>
            <a:r>
              <a:rPr lang="ru-RU" sz="2800" b="1" cap="sm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cap="sm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800" b="1" cap="sm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83170975"/>
              </p:ext>
            </p:extLst>
          </p:nvPr>
        </p:nvGraphicFramePr>
        <p:xfrm>
          <a:off x="3" y="1320803"/>
          <a:ext cx="12191999" cy="5167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кругленная прямоугольная выноска 6"/>
          <p:cNvSpPr/>
          <p:nvPr/>
        </p:nvSpPr>
        <p:spPr bwMode="auto">
          <a:xfrm>
            <a:off x="4367808" y="3645024"/>
            <a:ext cx="4032448" cy="576064"/>
          </a:xfrm>
          <a:prstGeom prst="wedgeRoundRectCallout">
            <a:avLst/>
          </a:prstGeom>
          <a:solidFill>
            <a:srgbClr val="66CCFF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редусмотрено </a:t>
            </a:r>
            <a:r>
              <a:rPr lang="ru-RU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75,2%</a:t>
            </a:r>
            <a:endParaRPr lang="ru-RU" sz="23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34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6012" y="1"/>
            <a:ext cx="11075989" cy="1003300"/>
          </a:xfrm>
        </p:spPr>
        <p:txBody>
          <a:bodyPr>
            <a:noAutofit/>
          </a:bodyPr>
          <a:lstStyle/>
          <a:p>
            <a:pPr indent="90170" algn="ctr" defTabSz="914363"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Исходные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данные для формирования расходов на оплату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труда  работников по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муниципальным учреждениям на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62738101"/>
              </p:ext>
            </p:extLst>
          </p:nvPr>
        </p:nvGraphicFramePr>
        <p:xfrm>
          <a:off x="-3131" y="1484784"/>
          <a:ext cx="12195131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598579343"/>
              </p:ext>
            </p:extLst>
          </p:nvPr>
        </p:nvGraphicFramePr>
        <p:xfrm>
          <a:off x="0" y="3356992"/>
          <a:ext cx="12065000" cy="3348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45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341245" y="89223"/>
            <a:ext cx="10893769" cy="108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расходов финансово – хозяйственной деятельности муниципальных учреждений, финансовое обеспечение которых осуществляется за счет средств местного бюджета</a:t>
            </a:r>
            <a:endParaRPr lang="ru-RU" sz="1800" b="1" dirty="0"/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107512" y="1303318"/>
            <a:ext cx="11434009" cy="13336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4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1684242"/>
              </p:ext>
            </p:extLst>
          </p:nvPr>
        </p:nvGraphicFramePr>
        <p:xfrm>
          <a:off x="107512" y="1060704"/>
          <a:ext cx="11992339" cy="5669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0912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15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" y="0"/>
            <a:ext cx="1114415" cy="1176630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24854106"/>
              </p:ext>
            </p:extLst>
          </p:nvPr>
        </p:nvGraphicFramePr>
        <p:xfrm>
          <a:off x="829340" y="435934"/>
          <a:ext cx="11265124" cy="6257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1661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4975" y="132242"/>
            <a:ext cx="10509696" cy="909749"/>
          </a:xfrm>
        </p:spPr>
        <p:txBody>
          <a:bodyPr>
            <a:noAutofit/>
          </a:bodyPr>
          <a:lstStyle/>
          <a:p>
            <a:pPr indent="90170" algn="ctr" defTabSz="914363"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Муниципальные услуги, оказываемые муниципальными учреждениями в 20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2-2026 годах (1)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691991"/>
              </p:ext>
            </p:extLst>
          </p:nvPr>
        </p:nvGraphicFramePr>
        <p:xfrm>
          <a:off x="438149" y="1323972"/>
          <a:ext cx="11439527" cy="5219702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41585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24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06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941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958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2393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2393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658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услуги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 объема муниципальной услуги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87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</a:p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01.01.2023)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11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-Присмотр и уход ( до 3 лет)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155,51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170,75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43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-Присмотр и уход (от 3 до 8 лет)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814,52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777,0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10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-Реализация основных общеобразовательных программ дошкольного образования( до 3 лет)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155,51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170,75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01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-Реализация основных общеобразовательных программ дошкольного образования (от 3 до 8 лет)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814,52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777,0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505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-Организация отдыха детей и молодежи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человеко-дней пребывания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15 283,0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15 175,0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15 175,0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18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-Реализация основных общеобразовательных программ начального общего образования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995,35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987,0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971,0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999,0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1 012,0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98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-Реализация основных общеобразовательных программ основного общего образования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1 073,33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1 129,0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1 122,0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1 119,0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498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-Реализация основных общеобразовательных программ среднего общего образования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160,33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8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4974" y="132242"/>
            <a:ext cx="10853895" cy="1044388"/>
          </a:xfrm>
        </p:spPr>
        <p:txBody>
          <a:bodyPr>
            <a:noAutofit/>
          </a:bodyPr>
          <a:lstStyle/>
          <a:p>
            <a:pPr indent="90170" algn="ctr" defTabSz="914363"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Муниципальные услуги, оказываемые муниципальными учреждениями в 2022-2026 годах (2)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464449"/>
              </p:ext>
            </p:extLst>
          </p:nvPr>
        </p:nvGraphicFramePr>
        <p:xfrm>
          <a:off x="653144" y="1371958"/>
          <a:ext cx="11215006" cy="4878792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40769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945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47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707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432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0187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0187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698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услуги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 объема муниципальной услуги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48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</a:p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01.01.2023)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9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-Предоставление питания (начальное общее), в том числе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49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Завтраки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587,82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546,0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595,0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9445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поддержка 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387,26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656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поддержка (денежная </a:t>
                      </a:r>
                      <a:r>
                        <a:rPr lang="ru-RU" sz="13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385,5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8189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Обучающиеся общеобразовательных организаций с ограниченными возможностями здоровья, обучение которых организовано на дому (компенсация)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23,51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4974" y="132242"/>
            <a:ext cx="10853895" cy="1044388"/>
          </a:xfrm>
        </p:spPr>
        <p:txBody>
          <a:bodyPr>
            <a:noAutofit/>
          </a:bodyPr>
          <a:lstStyle/>
          <a:p>
            <a:pPr indent="90170" algn="ctr" defTabSz="914363"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Муниципальные услуги, оказываемые муниципальными учреждениями в 2022-2026 годах (3)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466892"/>
              </p:ext>
            </p:extLst>
          </p:nvPr>
        </p:nvGraphicFramePr>
        <p:xfrm>
          <a:off x="557216" y="1335851"/>
          <a:ext cx="11244258" cy="5050893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40755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05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002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757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894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066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0660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022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услуги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показателя объема муниципальной услуги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33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</a:p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01.01.2023)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1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-Предоставление питания (основное  общее), в том числе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33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Завтраки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556,19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591,0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662,0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514,2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31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384,76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388,0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383,0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386,0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396,0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31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(денежная выплата) 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371,0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278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Обучающиеся общеобразовательных организаций с ограниченными возможностями здоровья, обучение которых организовано на дому (компенсация)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12,62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8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4974" y="132242"/>
            <a:ext cx="10853895" cy="1044388"/>
          </a:xfrm>
        </p:spPr>
        <p:txBody>
          <a:bodyPr>
            <a:noAutofit/>
          </a:bodyPr>
          <a:lstStyle/>
          <a:p>
            <a:pPr indent="90170" algn="ctr" defTabSz="914363"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Муниципальные услуги, оказываемые муниципальными учреждениями в 2022-2026 годах (4)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827909"/>
              </p:ext>
            </p:extLst>
          </p:nvPr>
        </p:nvGraphicFramePr>
        <p:xfrm>
          <a:off x="736272" y="1176630"/>
          <a:ext cx="11040229" cy="5112203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42822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74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35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727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7962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729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0729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695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услуги</a:t>
                      </a:r>
                      <a:endParaRPr lang="ru-RU" sz="12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показателя объема муниципальной услуги</a:t>
                      </a:r>
                      <a:endParaRPr lang="ru-RU" sz="12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25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2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 fontAlgn="ctr"/>
                      <a:r>
                        <a:rPr lang="ru-RU" sz="12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  <a:endParaRPr lang="ru-RU" sz="12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</a:p>
                    <a:p>
                      <a:pPr algn="ctr" fontAlgn="ctr"/>
                      <a:r>
                        <a:rPr lang="ru-RU" sz="12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01.01.2023)</a:t>
                      </a:r>
                      <a:endParaRPr lang="ru-RU" sz="12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70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-Предоставление питания </a:t>
                      </a:r>
                      <a:r>
                        <a:rPr lang="ru-RU" sz="12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(среднее  </a:t>
                      </a:r>
                      <a:r>
                        <a:rPr lang="ru-RU" sz="12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общее), в том числе</a:t>
                      </a:r>
                      <a:endParaRPr lang="ru-RU" sz="12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(чел)</a:t>
                      </a:r>
                      <a:endParaRPr lang="ru-RU" sz="12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2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2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2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2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2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70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Завтраки</a:t>
                      </a:r>
                      <a:endParaRPr lang="ru-RU" sz="12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(чел)</a:t>
                      </a:r>
                      <a:endParaRPr lang="ru-RU" sz="12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91,55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123,0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155,0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136,0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270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</a:t>
                      </a:r>
                      <a:endParaRPr lang="ru-RU" sz="12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(чел)</a:t>
                      </a:r>
                      <a:endParaRPr lang="ru-RU" sz="12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32,06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32,0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34,0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34,0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34,0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270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(денежная выплата) </a:t>
                      </a:r>
                      <a:endParaRPr lang="ru-RU" sz="12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(чел)</a:t>
                      </a:r>
                      <a:endParaRPr lang="ru-RU" sz="12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31,0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0817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Обучающиеся общеобразовательных организаций с ограниченными возможностями здоровья, обучение которых организовано на дому (компенсация)</a:t>
                      </a:r>
                      <a:endParaRPr lang="ru-RU" sz="125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(чел)</a:t>
                      </a:r>
                      <a:endParaRPr lang="ru-RU" sz="12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2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30356" y="-116368"/>
            <a:ext cx="10853895" cy="1044388"/>
          </a:xfrm>
        </p:spPr>
        <p:txBody>
          <a:bodyPr>
            <a:noAutofit/>
          </a:bodyPr>
          <a:lstStyle/>
          <a:p>
            <a:pPr indent="90170" algn="ctr" defTabSz="914363"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Муниципальные услуги, оказываемые муниципальными учреждениями в 2022-2026 годах (5)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030556"/>
              </p:ext>
            </p:extLst>
          </p:nvPr>
        </p:nvGraphicFramePr>
        <p:xfrm>
          <a:off x="724395" y="1082608"/>
          <a:ext cx="11060734" cy="5387202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40208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53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68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46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95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8671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8671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946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услуги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 объема муниципальной услуги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3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</a:p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01.01.2023)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5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-Реализация дополнительных </a:t>
                      </a:r>
                      <a:r>
                        <a:rPr lang="ru-RU" sz="130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общеразвивающих</a:t>
                      </a:r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 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человеко-час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112 385,0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101 560,0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101 780,0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101 864,0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101 864,0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626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-Реализация дополнительных </a:t>
                      </a:r>
                      <a:r>
                        <a:rPr lang="ru-RU" sz="130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общеразвивающих</a:t>
                      </a:r>
                      <a:r>
                        <a:rPr lang="ru-RU" sz="13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 (адаптированная образовательная программа)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u="none" strike="noStrik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человеко-час</a:t>
                      </a:r>
                      <a:endParaRPr lang="ru-RU" sz="1300" b="0" i="0" u="none" strike="noStrik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1 168,0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008,0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b="0" i="0" u="none" strike="noStrike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008,0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b="0" i="0" u="none" strike="noStrike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008,0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008,0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45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-Реализация дополнительных предпрофессиональных программ в области искусств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человеко-час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68 570,0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76 864,0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76 864,0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76 864,0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76 864,0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5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-Публичный показ музейных предметов, музейных коллекций (в стационарных условиях)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626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-Формирование, учет, изучение, обеспечение физического сохранения и безопасности музейных предметов, музейных коллекций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6 886,0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6 896,0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6 981,0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6 991,0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7 001,0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626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-Библиотечное, библиографическое и информационное обслуживание пользователей библиотеки (в стационарных условиях)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15 783,0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39 820,0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41 630,0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42 796,0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43 224,0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626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-Библиотечное, библиографическое и информационное обслуживание пользователей библиотеки (вне стационара)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300" b="0" i="0" u="none" strike="noStrik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22 951,0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4 620,0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626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-Библиотечное, библиографическое и информационное обслуживание пользователей библиотеки (удаленно через сеть интернет)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18 587,0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22 180,0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29 270,0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47 004,0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56 376,0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2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4974" y="132242"/>
            <a:ext cx="10853895" cy="1044388"/>
          </a:xfrm>
        </p:spPr>
        <p:txBody>
          <a:bodyPr>
            <a:noAutofit/>
          </a:bodyPr>
          <a:lstStyle/>
          <a:p>
            <a:pPr indent="90170" algn="ctr" defTabSz="914363"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Муниципальные услуги, оказываемые муниципальными учреждениями в 2022-2026 годах (6)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016396"/>
              </p:ext>
            </p:extLst>
          </p:nvPr>
        </p:nvGraphicFramePr>
        <p:xfrm>
          <a:off x="557217" y="1323975"/>
          <a:ext cx="11310931" cy="5296073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41118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64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057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07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35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1129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1129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603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услуги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 объема муниципальной услуги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24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</a:p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01.01.2023)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96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-Формирование, учет, изучение, обеспечение физического сохранения и безопасности фондов библиотек, включая оцифровку фондов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документов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48 488,0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49 942,0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51 710,0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53 261,0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54 859,0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38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-Библиографическая обработка документов и создание каталогов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документов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1 558,0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2 424,0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1 506,0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1 551,0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1 598,0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163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-Показ кинофильмов</a:t>
                      </a:r>
                      <a:endParaRPr lang="ru-RU" sz="1300" b="0" i="0" u="none" strike="noStrik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4 400,00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802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-Организация и проведение культурно-массовых мероприятий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3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проведенных </a:t>
                      </a:r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38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Спортивная подготовка по олимпийским видам спорта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605,0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38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Спортивная подготовка по </a:t>
                      </a:r>
                      <a:r>
                        <a:rPr lang="ru-RU" sz="130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неолимпийским</a:t>
                      </a:r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видам спорта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014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Реализация дополнительных образовательных программ спортивной подготовки по олимпийским видам спорта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556,0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0140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Реализация дополнительных образовательных программ спортивной подготовки по олимпийским видам спорта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014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-Организация и проведение спортивно-оздоровительной работы по развитию физической культуры и спорта среди различных групп населения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привлеченных лиц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968,0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961,0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788,0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641,0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3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4974" y="132242"/>
            <a:ext cx="10853895" cy="1044388"/>
          </a:xfrm>
        </p:spPr>
        <p:txBody>
          <a:bodyPr>
            <a:noAutofit/>
          </a:bodyPr>
          <a:lstStyle/>
          <a:p>
            <a:pPr indent="90170" algn="ctr" defTabSz="914363"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Муниципальные услуги, оказываемые муниципальными учреждениями в 2022-2026 годах (7)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054386"/>
              </p:ext>
            </p:extLst>
          </p:nvPr>
        </p:nvGraphicFramePr>
        <p:xfrm>
          <a:off x="676896" y="1323975"/>
          <a:ext cx="11200781" cy="5256078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40717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927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30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92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29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004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0047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392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услуги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 объема муниципальной услуги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88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</a:p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01.01.2023)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54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-Обеспечение участия лиц, проходящих спортивную подготовку, в спортивных соревнованиях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мероприятий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554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-Организация и проведение официальных спортивных мероприятий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мероприятий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554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-Обеспечение доступа к объектам спорта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объектов, м²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7 422,9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7 422,9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7 422,9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7 422,9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7 422,9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11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-Организация и проведение официальных физкультурных (физкультурно-оздоровительных) мероприятий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мероприятий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1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-Обеспечение участия в официальных физкультурных (физкультурно-оздоровительных) мероприятий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мероприятий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2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-Проведение тестирования выполнения нормативов испытаний (тестов) комплекса ГТО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мероприятий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2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Спортивная подготовка по спорту лиц с поражением ОДА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17378">
                <a:tc>
                  <a:txBody>
                    <a:bodyPr/>
                    <a:lstStyle/>
                    <a:p>
                      <a:pPr algn="l" fontAlgn="ctr"/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173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издательской деятельности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 печатный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6597" y="116635"/>
            <a:ext cx="11093912" cy="97853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0170" algn="ctr">
              <a:spcBef>
                <a:spcPct val="0"/>
              </a:spcBef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на реализацию муниципальных программ на 2024-2026 годы (1)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73561" y="733771"/>
            <a:ext cx="1219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тыс.руб.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561693"/>
              </p:ext>
            </p:extLst>
          </p:nvPr>
        </p:nvGraphicFramePr>
        <p:xfrm>
          <a:off x="195075" y="1293265"/>
          <a:ext cx="11887200" cy="5203222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3482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432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824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996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533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020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5824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06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 (оценка)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94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"Реализация молодежной политики на территории города Покачи"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340,02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904,53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238,01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232,38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227,06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49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"Организация отдыха детей города Покачи в каникулярное время 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14 569,45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16 833,73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18 074,34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17 409,90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17 273,22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285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"Осуществление материально- технического обеспечения деятельности органов местного самоуправления, казенных учреждений города Покачи, финансовое обеспечение деятельности которых осущестляется за счет средств бюджета города Покачи на основании бюджетной сметы"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88 949,65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93 047,18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97 820,15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87 763,06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85 755,51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49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"Сохранение и развитие сферы культуры города Покачи 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147 435,04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180 309,07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143 573,22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128 497,84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127 562,80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49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муниципальной службы в городе Покачи"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3 617,27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4 187,65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3 699,65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3 521,44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3 440,89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49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"Улучшение условий и охраны труда на территории города Покачи"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1 484,86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1 757,78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1 883,92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1 883,89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1 883,86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89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жилищной сферы в городе Покачи"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2 216,67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18 119,28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19 917,42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20 891,44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20 891,44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141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69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6597" y="116635"/>
            <a:ext cx="11093912" cy="97853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0170" algn="ctr">
              <a:spcBef>
                <a:spcPct val="0"/>
              </a:spcBef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на реализацию муниципальных программ на 2024-2026 годы (2)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73561" y="733772"/>
            <a:ext cx="1219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270226"/>
              </p:ext>
            </p:extLst>
          </p:nvPr>
        </p:nvGraphicFramePr>
        <p:xfrm>
          <a:off x="195076" y="1176126"/>
          <a:ext cx="11797686" cy="5207422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3456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097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698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8832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431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9152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4951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97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№ 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 (оценка)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52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"Профилактика терроризма и экстремизма, создание на территории города Покачи комфортной среды для проживания многонационального общества 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57,66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3 621,88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34,35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33,54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32,77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52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"Поддержка и развитие малого и среднего предпринимательства, агропромышленного комплекса на территории города Покачи"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3 011,58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2 244,55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3 398,01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3 392,83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2 278,45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22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"Разработка документов градостроительного регулирования города Покачи"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11 386,29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13 298,58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12 941,36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11 855,41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11 635,74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47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"Противодействие коррупции в муниципальном образовании город Покачи 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20,00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5,26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5,14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352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"Информирование населения о деятельности органов местного самоуправления, поддержка лиц, внесших выдающийся вклад в развитие города Покачи"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10 796,01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12 042,60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14 771,96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13 243,05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12 940,12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352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"Управление и распоряжение имуществом, находящимся в собственности города Покачи и земельными участками, государственная собственность на которые не разграничена"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3 244,29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8 006,66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999,11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789,81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771,74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22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"Управление муниципальными финансами города Покачи 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267 043,91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279 905,28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308 228,03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273 864,37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258 182,22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223" y="0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7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6597" y="116635"/>
            <a:ext cx="11093912" cy="97853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0170" algn="ctr">
              <a:spcBef>
                <a:spcPct val="0"/>
              </a:spcBef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на реализацию муниципальных программ на 2024-2026 годы (3)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73561" y="733772"/>
            <a:ext cx="1219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795700"/>
              </p:ext>
            </p:extLst>
          </p:nvPr>
        </p:nvGraphicFramePr>
        <p:xfrm>
          <a:off x="195075" y="1293267"/>
          <a:ext cx="11887200" cy="5044473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3482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432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824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996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533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020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5824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7227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 (оценка)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05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транспортной системы города Покачи 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67 911,50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83 147,96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86 853,56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52 870,30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45 421,97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31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"Обеспечение жильем молодых семей на территории города Покачи"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8 855,85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11 569,57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8 768,74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12 413,79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13 577,58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67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физической культуры и спорта в городе Покачи 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153 767,04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209 700,30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167 094,82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137 217,02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124 258,14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40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"Реализация отдельных госудаственных полномочий в сфере опеки и попечительства в городе Покачи 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12 338,54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731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"Поддержка социально-ориентированных некоммерческих организаций города Покачи"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50,00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100,00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26,31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25,69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25,10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731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жилищно-коммунального комплекса и повышение энергетической эффективности в городе Покачи"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89 694,21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74 255,72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97 459,34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45 357,63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35 979,16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08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"Укрепление общественного здоровья"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03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86295497"/>
              </p:ext>
            </p:extLst>
          </p:nvPr>
        </p:nvGraphicFramePr>
        <p:xfrm>
          <a:off x="200722" y="1148590"/>
          <a:ext cx="11753385" cy="5617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utoShape 2" descr="C:\Users\User\Desktop\s1200.webp"/>
          <p:cNvSpPr txBox="1">
            <a:spLocks noChangeAspect="1" noChangeArrowheads="1"/>
          </p:cNvSpPr>
          <p:nvPr/>
        </p:nvSpPr>
        <p:spPr bwMode="auto">
          <a:xfrm>
            <a:off x="1169581" y="89223"/>
            <a:ext cx="10784526" cy="105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налоговой политики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2024-2026 годы</a:t>
            </a:r>
            <a:endParaRPr lang="ru-RU" sz="3200" b="1" dirty="0"/>
          </a:p>
        </p:txBody>
      </p:sp>
      <p:sp>
        <p:nvSpPr>
          <p:cNvPr id="8" name="Блок-схема: ссылка на другую страницу 7"/>
          <p:cNvSpPr/>
          <p:nvPr/>
        </p:nvSpPr>
        <p:spPr>
          <a:xfrm>
            <a:off x="3828288" y="1148590"/>
            <a:ext cx="4937760" cy="509522"/>
          </a:xfrm>
          <a:prstGeom prst="flowChartOffpage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 ЗАДАЧИ: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3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6597" y="116635"/>
            <a:ext cx="11093912" cy="97853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0170" algn="ctr">
              <a:spcBef>
                <a:spcPct val="0"/>
              </a:spcBef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на реализацию муниципальных программ на 2024-2026 годы (4)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73561" y="733772"/>
            <a:ext cx="1219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964237"/>
              </p:ext>
            </p:extLst>
          </p:nvPr>
        </p:nvGraphicFramePr>
        <p:xfrm>
          <a:off x="195075" y="1103106"/>
          <a:ext cx="11797686" cy="5459621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3456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097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698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8832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4312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9152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4951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701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№ 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 (оценка)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72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"Обеспечение безопасности жизнедеятельности населения на территории города Покачи"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16 537,77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17 765,85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13 971,94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12 572,34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12 285,96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79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 "Развитие детско-юношеского спорта в городе Покачи"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79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"Обеспечение экологической безопасности на территории города Покачи 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5 084,73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4 289,04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1 525,17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1 501,77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1 479,69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72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"Поддержка ведения садоводства и огородничества на территории  города Покачи"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79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"Информационное общество города Покачи 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4 782,50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7 443,85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1 723,42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1 667,41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1 632,42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79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образования в городе Покачи"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786 827,74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863 335,96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888 225,54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847 404,44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847 496,67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372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"Формирование современной городской среды в муниципальном образовании город Покачи"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109 614,63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13 952,86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11 000,33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</a:tr>
              <a:tr h="10558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"Формирование беспрепятственного доступа инвалидов и других маломобильных групп населения к объектам социальной инфраструктуры муниципального образования город Покачи"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350,00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825,00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159,19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155,43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151,87</a:t>
                      </a:r>
                    </a:p>
                  </a:txBody>
                  <a:tcPr marL="9525" marR="9525" marT="9525" marB="0" anchor="b"/>
                </a:tc>
              </a:tr>
              <a:tr h="21012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1 809 967,21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1 920 784,89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1 902 493,16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1 674 669,92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1 625 289,39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91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00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«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молодежной политики на территории города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73775786"/>
              </p:ext>
            </p:extLst>
          </p:nvPr>
        </p:nvGraphicFramePr>
        <p:xfrm>
          <a:off x="239349" y="2276871"/>
          <a:ext cx="3820576" cy="38537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43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635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53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750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238,0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227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232,4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227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227,1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90081234"/>
              </p:ext>
            </p:extLst>
          </p:nvPr>
        </p:nvGraphicFramePr>
        <p:xfrm>
          <a:off x="4427600" y="1567740"/>
          <a:ext cx="7549252" cy="51738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810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44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85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1584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47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Общая численность граждан, вовлеченных центрами (сообществами, объединениями) поддержки добровольчества (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волонтерства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на базе образовательных организаций, некоммерческих организаций, государственных и муниципальных учреждений в добровольческую (волонтерскую) деятельность, млн. человек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0,0024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22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Численность детей и молодежи в возрасте до 35 лет, вовлеченных в социально активную деятельность через увеличение охвата патриотическими проектами, тыс.чел.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1,388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1,3880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1,3880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26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молодежи в возрасте от 14 до 35 лет, задействованной в мероприятиях общественных объединений (%)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22,9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1706" y="1093696"/>
            <a:ext cx="11843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повышение эффективности реализации молодежной политики в интересах инновационного социально ориентированного развития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71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89542"/>
            <a:ext cx="10853896" cy="95820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«Организация отдыха детей города Покачи в каникулярное время»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83076722"/>
              </p:ext>
            </p:extLst>
          </p:nvPr>
        </p:nvGraphicFramePr>
        <p:xfrm>
          <a:off x="239349" y="1885952"/>
          <a:ext cx="4561251" cy="39147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070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4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007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18 074,3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17 409,9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17 273,2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94223821"/>
              </p:ext>
            </p:extLst>
          </p:nvPr>
        </p:nvGraphicFramePr>
        <p:xfrm>
          <a:off x="5162551" y="1809099"/>
          <a:ext cx="6819900" cy="451802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577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94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86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39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0228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2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2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2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7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 от 6 до 17 лет (включительно), охваченных отдыхом в лагерях с дневным пребыванием, % Д6-17 </a:t>
                      </a:r>
                      <a:r>
                        <a:rPr kumimoji="0" lang="ru-RU" sz="1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лдп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/ Д6-17 всего </a:t>
                      </a:r>
                      <a:r>
                        <a:rPr kumimoji="0" lang="ru-RU" sz="1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100%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74,5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74,5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74,5</a:t>
                      </a: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5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 "группы риска" состоящих на профилактическом учете муниципальной комиссии по делам несовершеннолетних, охваченных различными формами отдыха и оздоровления, % Д6-17 </a:t>
                      </a:r>
                      <a:r>
                        <a:rPr kumimoji="0" lang="ru-RU" sz="1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пу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лдп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/ Д6-17 </a:t>
                      </a:r>
                      <a:r>
                        <a:rPr kumimoji="0" lang="ru-RU" sz="1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пу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100%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b">
                    <a:noFill/>
                  </a:tcPr>
                </a:tc>
              </a:tr>
              <a:tr h="649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 в возрасте от 6 до 17 лет, охваченными различными формами отдыха и оздоровления, %. Д6-17 </a:t>
                      </a:r>
                      <a:r>
                        <a:rPr kumimoji="0" lang="ru-RU" sz="1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орф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/ Д6-17 всего X 100% &lt;3&gt;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83,8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83,8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83,8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9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детей в возрасте от 6 до 17 лет, охваченных организованным отдыхом в климатически благоприятных регионах России, чел. &lt;4&gt;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115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115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115</a:t>
                      </a:r>
                    </a:p>
                  </a:txBody>
                  <a:tcPr marL="68580" marR="68580" marT="0" marB="0" anchor="ctr">
                    <a:noFill/>
                  </a:tcPr>
                </a:tc>
              </a:tr>
              <a:tr h="744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клубных объединений, организованных учреждениями культуры и спорта, в каникулярное время на территории города Покачи (ед.)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5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негосударственных организаций (некоммерческие, коммерческие), в том числе социально ориентированные некоммерческие организации (ед.)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1706" y="1355200"/>
            <a:ext cx="11848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реализация прав детей города на развитие полноценного отдыха в каникулярный период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12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программа «Сохранение и развитие сферы культуры города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58908226"/>
              </p:ext>
            </p:extLst>
          </p:nvPr>
        </p:nvGraphicFramePr>
        <p:xfrm>
          <a:off x="219579" y="2491765"/>
          <a:ext cx="3820576" cy="386758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10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0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923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57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544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143 573,2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85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128 497,8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85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127 562,8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83611144"/>
              </p:ext>
            </p:extLst>
          </p:nvPr>
        </p:nvGraphicFramePr>
        <p:xfrm>
          <a:off x="4467229" y="2553486"/>
          <a:ext cx="6915147" cy="424821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130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3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24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63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35028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Библиотечный фонд на 1000 жителей, условная единица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2 934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3 081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3 174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библиотечных фондов общедоступных библиотек, отраженных в электронных каталогах,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5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образовательных учреждений в сфере  культуры, получивших музыкальные инструменты, оборудование и учебные материалы,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5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туристов, чел.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2 050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2 100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9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выставочных проектов на территории г.Покачи, выставки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выставочных проектах (мастер-классах) федерального и регионального значения, шт.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6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Пополнение музейного фонда произведениями народных промыслов по заявкам музея, шт.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6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 в восрасте от 5 до 18 лет, охваченных дополнительным образованием" в части численности детей в возрасте от 5 до 18 лет, охваченных дополнительными образовательными программами в детских школах искусств по видам искусств"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23,6</a:t>
                      </a:r>
                    </a:p>
                  </a:txBody>
                  <a:tcPr marL="68580" marR="68580" marT="0" marB="0" anchor="ctr"/>
                </a:tc>
              </a:tr>
              <a:tr h="306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kumimoji="0"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kumimoji="0"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kumimoji="0"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kumimoji="0"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1706" y="1196215"/>
            <a:ext cx="118486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совершенствование комплексной системы мер по реализации муниципальной политики в сфере культуры, дополнительного образования и туризма, развитие и укрепление правовых, экономических и организационных условий для эффективной деятельности и оказания услуг, соответствующих современным потребностям общества и каждого жителя города Покачи.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68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муниципальной службы в городе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67178125"/>
              </p:ext>
            </p:extLst>
          </p:nvPr>
        </p:nvGraphicFramePr>
        <p:xfrm>
          <a:off x="239349" y="2028825"/>
          <a:ext cx="3884976" cy="3943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24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24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055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367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62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3 699,7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661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3 521,4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661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3 440,9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35548215"/>
              </p:ext>
            </p:extLst>
          </p:nvPr>
        </p:nvGraphicFramePr>
        <p:xfrm>
          <a:off x="4656884" y="1625622"/>
          <a:ext cx="7327370" cy="4558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2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3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22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97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5570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2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муниципальных служащих органов местного самоуправления, получивших дополнительное профессиональное образование, принявших участие в семинарах, конференциях (чел)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27,00</a:t>
                      </a:r>
                    </a:p>
                  </a:txBody>
                  <a:tcPr marL="68580" marR="68580" marT="0" marB="0" anchor="ctr"/>
                </a:tc>
              </a:tr>
              <a:tr h="601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конференций, совещаний, конкурсов для муниципальных служащих органов местного самоуправления (</a:t>
                      </a:r>
                      <a:r>
                        <a:rPr kumimoji="0" lang="ru-RU" sz="1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6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муниципальных служащих органов местного самоуправления, прошедших аттестацию (чел)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1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лиц, замещавших должности муниципальной службы и муниципальные должности в органах местного самоуправления города Покачи, получающих дополнительное пенсионное обеспечение (чел)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60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лиц, замещающих должности муниципальной службы, принявших участие в конкурсе «Лучший муниципальный служащий города Покачи» (чел)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39350" y="1151602"/>
            <a:ext cx="11848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повышение эффективности муниципальной службы в органах местного самоуправления города Покачи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74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400" dirty="0" smtClean="0"/>
              <a:t>«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Поддержка и развитие малого и среднего предпринимательства,  агропромышленного комплекса на территории города Покачи»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28917825"/>
              </p:ext>
            </p:extLst>
          </p:nvPr>
        </p:nvGraphicFramePr>
        <p:xfrm>
          <a:off x="363175" y="2560576"/>
          <a:ext cx="3820576" cy="38611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10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0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3796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010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979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3 398,0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16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3 392,8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16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2 278,4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50800826"/>
              </p:ext>
            </p:extLst>
          </p:nvPr>
        </p:nvGraphicFramePr>
        <p:xfrm>
          <a:off x="4383797" y="2330828"/>
          <a:ext cx="7359972" cy="434533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775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89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95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39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87360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1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субъектов малого и среднего предпринимательства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455</a:t>
                      </a:r>
                    </a:p>
                  </a:txBody>
                  <a:tcPr marL="68580" marR="68580" marT="0" marB="0" anchor="ctr"/>
                </a:tc>
              </a:tr>
              <a:tr h="392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субъектов малого и среднего предпринимательства - получателей финансовой поддержки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</a:tr>
              <a:tr h="531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субъектов малого и среднего предпринимательства - получателей поддержки из числа принявших участие в публичных мероприятиях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0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публичных мероприятий, с участием представителей субъектов малого и среднего предпринимательства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9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созданных рабочих мест субъектами малого и среднего предпринимательства - получателей поддержки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8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поголовья сельскохозяйственных животных и птиц, голов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78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потребительских споров, разрешенных в досудебном и внесудебном порядке, в общем количестве споров с участием потребителей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</a:tr>
              <a:tr h="594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занятых в сфере малого и среднего предпринимательства, включая индивидуальных предпринимателей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7" y="1176631"/>
            <a:ext cx="118486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1)создание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благоприятного предпринимательского климата и условий для ведения бизнеса субъектами малого и среднего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предпринимательства;2)обеспечение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благоприятного инвестиционного климата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3)устойчивое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агропромышленного комплекса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4)повышение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конкурентоспособности продукции, произведенной на территории города Покачи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5)развитие конкуренции; 6)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доступности правовой помощи для потребителей.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53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«Улучшение условий и охраны труда на территории города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71962693"/>
              </p:ext>
            </p:extLst>
          </p:nvPr>
        </p:nvGraphicFramePr>
        <p:xfrm>
          <a:off x="239347" y="2276876"/>
          <a:ext cx="3932602" cy="34762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663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63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4445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025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408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1 883,9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371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1 883,9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371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1 883,9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87350135"/>
              </p:ext>
            </p:extLst>
          </p:nvPr>
        </p:nvGraphicFramePr>
        <p:xfrm>
          <a:off x="4474107" y="2257425"/>
          <a:ext cx="7081835" cy="3505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09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74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66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79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00204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41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Доля рабочих мест в муниципальных учреждениях, на которых проведена специальная оценка условий труда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, %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208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Доля руководителей и специалистов муниципальных учреждений города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Покачи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, прошедших обучение и проверку знаний требований охраны труда в обучающих организациях </a:t>
                      </a:r>
                      <a:r>
                        <a:rPr lang="ru-RU" sz="1400" dirty="0" smtClean="0">
                          <a:latin typeface="Arial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39350" y="1289917"/>
            <a:ext cx="11848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улучшение условий и охраны труда в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организациях города Покачи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76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«Противодействие коррупции в муниципальном образовании город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60509806"/>
              </p:ext>
            </p:extLst>
          </p:nvPr>
        </p:nvGraphicFramePr>
        <p:xfrm>
          <a:off x="200055" y="2089591"/>
          <a:ext cx="3820576" cy="4451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0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8141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59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12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11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011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3321549"/>
              </p:ext>
            </p:extLst>
          </p:nvPr>
        </p:nvGraphicFramePr>
        <p:xfrm>
          <a:off x="4559832" y="2089591"/>
          <a:ext cx="7213070" cy="4399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59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64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56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49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53851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76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обучающихся 9-11 классов, принявших участие в мероприятиях профилактической направленности (чел.)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013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опубликованных (размещенных) сведений в средствах массовой информации о деятельности органов местного самоуправления о проводимой работе по противодействию коррупции и о реализации Программы (ед.)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40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Количество муниципальных служащих, прошедших курсы повышения квалификации по вопросам антикоррупционного законодательства (чел.)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7" y="1309781"/>
            <a:ext cx="11848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Противодействие коррупции в муниципальном образовании город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6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87553" y="113566"/>
            <a:ext cx="11204449" cy="10826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«Информирование населения о деятельности органов местного самоуправления, поддержка лиц, внесших выдающийся вклад в развитие города Покачи»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31848539"/>
              </p:ext>
            </p:extLst>
          </p:nvPr>
        </p:nvGraphicFramePr>
        <p:xfrm>
          <a:off x="200049" y="2505076"/>
          <a:ext cx="3867126" cy="28384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335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35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952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76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206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14 772,0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46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13 243,1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46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12 940,1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91870370"/>
              </p:ext>
            </p:extLst>
          </p:nvPr>
        </p:nvGraphicFramePr>
        <p:xfrm>
          <a:off x="4271799" y="2486026"/>
          <a:ext cx="7767801" cy="28479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078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69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60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68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27465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3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Сохранение объема печатной продукции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7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Охват граждан, удостоенных звания "Почетный житель города Покачи"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5" y="1294285"/>
            <a:ext cx="118486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1)обеспечение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реализации конституционных прав граждан на получение своевременной, достоверной, полной и разносторонней информации о деятельности органов местного самоуправления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2)оказание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поддержки лицам, внесшим выдающийся вклад в развитие города Покачи.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1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90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муниципальными финансами города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25798320"/>
              </p:ext>
            </p:extLst>
          </p:nvPr>
        </p:nvGraphicFramePr>
        <p:xfrm>
          <a:off x="239349" y="2069562"/>
          <a:ext cx="3820576" cy="459980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10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0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3727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659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772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308 228,0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93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273 864,4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793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258 182,2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98552344"/>
              </p:ext>
            </p:extLst>
          </p:nvPr>
        </p:nvGraphicFramePr>
        <p:xfrm>
          <a:off x="4299274" y="1620733"/>
          <a:ext cx="7892726" cy="51401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27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95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96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63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0416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9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объема поступивших налоговых  и неналоговых доходов к утвержденному решением Думы города Покачи о бюджете города Покачи плану по налоговым и неналоговым доходам,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5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Просроченная кредиторская задолженность по оплате труда и начислениям на выплаты по оплате труда работников органов местного самоуправления, а также работников муниципального учреждения, осуществляющего бухгалтерское и экономическое обеспечение деятельности органов местного самоуправления и муниципальных учреждений города Покачи, имеется - 1; отсутствует - 0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34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Просроченная кредиторская задолженность по расходам на предоставление гарантий и компенсаций работникам муниципальных учреждений и органов местного самоуправления, имеется – 1, отсутствует - 0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45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расходов осуществленных за счет средств резервного фонда администрации города Покачи в соответствии с частью 2 статьи 2 Порядка использования бюджетных ассигнований резервного фонда администрации города Покачи к общему объему расходов предусмотренных за счет средств резервного фонда администрации города Покачи, %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434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объема расходов на обслуживание муниципального долга к объему расходов бюджета, за исключением объема расходов, которые осуществляются за счет субвенций, предоставляемых из других бюджетов бюджетной системы Российской Федерации  %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&lt;=5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&lt;=5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&lt;=5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1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объема муниципального долга  к объему доходов местного бюджета (без учета утвержденного объема безвозмездных поступлений и поступлений налоговых доходов по дополнительным нормативам отчислений), %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&lt;=30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&lt;=30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&lt;=30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1698" y="1036543"/>
            <a:ext cx="1184860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Обеспечение долгосрочной сбалансированности и устойчивости бюджетной системы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2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Повышение качества управления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муниципальными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финансами города Покачи.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25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40193034"/>
              </p:ext>
            </p:extLst>
          </p:nvPr>
        </p:nvGraphicFramePr>
        <p:xfrm>
          <a:off x="200722" y="1148590"/>
          <a:ext cx="11844973" cy="5593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utoShape 2" descr="C:\Users\User\Desktop\s1200.webp"/>
          <p:cNvSpPr txBox="1">
            <a:spLocks noChangeAspect="1" noChangeArrowheads="1"/>
          </p:cNvSpPr>
          <p:nvPr/>
        </p:nvSpPr>
        <p:spPr bwMode="auto">
          <a:xfrm>
            <a:off x="967563" y="89223"/>
            <a:ext cx="10986544" cy="105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2024-2026 годы</a:t>
            </a:r>
            <a:endParaRPr lang="ru-RU" sz="3200" b="1" dirty="0"/>
          </a:p>
        </p:txBody>
      </p:sp>
      <p:sp>
        <p:nvSpPr>
          <p:cNvPr id="8" name="Блок-схема: ссылка на другую страницу 7"/>
          <p:cNvSpPr/>
          <p:nvPr/>
        </p:nvSpPr>
        <p:spPr>
          <a:xfrm>
            <a:off x="3828288" y="1148590"/>
            <a:ext cx="4937760" cy="509522"/>
          </a:xfrm>
          <a:prstGeom prst="flowChartOffpage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 ЗАДАЧИ: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1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7" y="113566"/>
            <a:ext cx="10853895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физической культуры и спорта в городе Покачи»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13107533"/>
              </p:ext>
            </p:extLst>
          </p:nvPr>
        </p:nvGraphicFramePr>
        <p:xfrm>
          <a:off x="239349" y="2124075"/>
          <a:ext cx="3837350" cy="4545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6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8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0415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872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21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167 094,8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01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137 217,0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01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124 258,1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88960287"/>
              </p:ext>
            </p:extLst>
          </p:nvPr>
        </p:nvGraphicFramePr>
        <p:xfrm>
          <a:off x="4193166" y="2151530"/>
          <a:ext cx="7711965" cy="2812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1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81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13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13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36745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2025год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5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населения, систематически занимающегося физической культурой и спортом, в общей численности населения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3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обеспеченности населения спортивными сооружениями, исходя из единовременной пропускной способности объектов спорта,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68,5</a:t>
                      </a:r>
                    </a:p>
                  </a:txBody>
                  <a:tcPr marL="68580" marR="68580" marT="0" marB="0" anchor="ctr"/>
                </a:tc>
              </a:tr>
              <a:tr h="1023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 в возрасте от 5 до 18 лет, охваченных дополнительным образованием в части численности детей охваченных дополнительными образовательными программами спортивной подготовки (%)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34,8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7" y="1214151"/>
            <a:ext cx="11991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условий для всех категорий населения города по удовлетворению потребности в физическом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развитии; 2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увеличение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объема и повышение качества предоставляемых услуг в сфере физической культуры, школьного спорта и массового спорта.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95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902579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детско-юношеского спорта в городе Покачи»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97031571"/>
              </p:ext>
            </p:extLst>
          </p:nvPr>
        </p:nvGraphicFramePr>
        <p:xfrm>
          <a:off x="325075" y="2471939"/>
          <a:ext cx="3820576" cy="38526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10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0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3590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901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791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992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992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85234136"/>
              </p:ext>
            </p:extLst>
          </p:nvPr>
        </p:nvGraphicFramePr>
        <p:xfrm>
          <a:off x="4489795" y="2743201"/>
          <a:ext cx="7184494" cy="39063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69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23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15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12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07174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26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Доля детей, систематически занимающихся физической культурой и спортом, в возрасте 3-17 лет  (%)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2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Доля общеобразовательных организаций, имеющих школьный спортивный клуб (%)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</a:tr>
              <a:tr h="1438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Доля детей с ограниченными возможностями здоровья и инвалидов, занимающихся физической культурой и спортом, от общего количества детей, занимающихся физической культурой и спортом, инвалидов и лиц с ограниченными возможностями здоровья, не имеющих противопоказаний для занятий физической культурой и спортом, в возрасте 6 - 17 лет (%)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32,6</a:t>
                      </a:r>
                    </a:p>
                  </a:txBody>
                  <a:tcPr marL="68580" marR="68580" marT="0" marB="0" anchor="ctr"/>
                </a:tc>
              </a:tr>
              <a:tr h="1078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Доля детей, обучающихся по дополнительным общеобразовательным программам в области физической культуры и спорта, в возрасте 5 - 18 лет (%)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7" y="1256186"/>
            <a:ext cx="1184860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обеспечение прав детей на физическое развитие и физическое воспитание, формирование и укрепление их здоровья, личностное самоопределение и самореализацию посредством создания подрастающему поколению доступных условий для занятий спортом; 2) расширение возможностей для удовлетворения интересов детей и их семей в сфере детско-юношеского спорта, создание у них мотивации к ведению здорового образа жизни и обеспечение вовлечения в систематические занятия спортом не менее 90% детей.</a:t>
            </a:r>
          </a:p>
          <a:p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03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«Поддержка социально-ориентированных некоммерческих организаций города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0778556"/>
              </p:ext>
            </p:extLst>
          </p:nvPr>
        </p:nvGraphicFramePr>
        <p:xfrm>
          <a:off x="239349" y="2439270"/>
          <a:ext cx="3820576" cy="42379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43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2254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721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51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26,3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651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8651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39102502"/>
              </p:ext>
            </p:extLst>
          </p:nvPr>
        </p:nvGraphicFramePr>
        <p:xfrm>
          <a:off x="4299276" y="2083701"/>
          <a:ext cx="7600117" cy="467154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9056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87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2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95518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5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5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5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2024год</a:t>
                      </a:r>
                      <a:endParaRPr kumimoji="0" lang="ru-RU" sz="15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5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5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5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5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5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5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08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социально ориентированных некоммерческих организаций, (ед.)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89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информационных материалов о деятельности социально ориентированных некоммерческих организациях в газете «Покачевский вестник»  и на официальном сайте администрации города Покачи, (ед.)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32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социально ориентированных некоммерческих организаций – получателей поддержки, (ед.)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189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консультаций для руководителей общественных (некоммерческих) организаций, в том числе не зарегистрированных в установленном порядке в органах юстиции,(ед.)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40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объектов муниципального имущества, переданных во владение и (или) пользование социально ориентированным некоммерческим организациям, (ед.)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1706" y="1309781"/>
            <a:ext cx="11848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благоприятных условий для развития социально ориентированных некоммерческих организаций и повышения активности населения города в решении общественно значимых вопросов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06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«Информационное общество города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84980289"/>
              </p:ext>
            </p:extLst>
          </p:nvPr>
        </p:nvGraphicFramePr>
        <p:xfrm>
          <a:off x="239349" y="2109216"/>
          <a:ext cx="3820576" cy="44996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10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0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0858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858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506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1 723,4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136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1 667,4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136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1 632,4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29812832"/>
              </p:ext>
            </p:extLst>
          </p:nvPr>
        </p:nvGraphicFramePr>
        <p:xfrm>
          <a:off x="4299274" y="2115672"/>
          <a:ext cx="7616503" cy="450028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228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97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6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1195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4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посещений сайта органа местного самоуправления города Покачи в год,(шт.)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50 000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4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официальных обращений граждан, поступивших в электронную приемную, (шт.)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0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муниципальных услуг, для которых обеспечено электронное взаимодействие заявителя с органом, предоставляющим муниципальную услугу через единый портал государственных и муниципальных услуг (функций),(шт.)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8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рабочих мест оснащенных для предоставления государственных и муниципальных услуг в электронном виде,(шт.)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2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рабочих мест администрации города, оборудованных компьютерной техникой со сроком эксплуатации не более 5 лет, (%)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9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курсов, по которым  специалистами отдела информатизации пройдено обучение, (шт.)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9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оказанных услуг, всего, в том числе, услуга информирования и консультирования граждан (ед.)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6097" y="1196215"/>
            <a:ext cx="11848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</a:t>
            </a:r>
            <a:r>
              <a:rPr lang="ru-RU" sz="14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качества жизни населения города Покачи и совершенствование системы муниципального управления на основе использования информационно-коммуникационных технологий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" y="-19273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31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«Укрепление общественного здоровья»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12809104"/>
              </p:ext>
            </p:extLst>
          </p:nvPr>
        </p:nvGraphicFramePr>
        <p:xfrm>
          <a:off x="239347" y="2352676"/>
          <a:ext cx="3932602" cy="30963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663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63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6950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Объемы финансовых средств (тыс.руб.)</a:t>
                      </a:r>
                      <a:endParaRPr kumimoji="0" lang="ru-RU" sz="16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237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211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82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82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42586614"/>
              </p:ext>
            </p:extLst>
          </p:nvPr>
        </p:nvGraphicFramePr>
        <p:xfrm>
          <a:off x="4569355" y="2333628"/>
          <a:ext cx="7089245" cy="31908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141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85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77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89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31468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747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</a:t>
                      </a: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мероприятий, направленных на пропаганду здорового образа жизни, (ед.)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84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</a:t>
                      </a: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информационных материалов, направленных на пропаганду здорового образа жизни, ведение здорового образа жизни, о факторах риска развития заболеваний,(ед.) 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198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7" y="1484784"/>
            <a:ext cx="11848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Формирование культуры общественного здоровья.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99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7" y="113566"/>
            <a:ext cx="10853895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в городе </a:t>
            </a:r>
            <a:r>
              <a:rPr lang="ru-RU" sz="25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(1)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42113386"/>
              </p:ext>
            </p:extLst>
          </p:nvPr>
        </p:nvGraphicFramePr>
        <p:xfrm>
          <a:off x="200055" y="2826620"/>
          <a:ext cx="3524222" cy="3337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1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21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1085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33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328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888 225,5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571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847 404,4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571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847 496,7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79303067"/>
              </p:ext>
            </p:extLst>
          </p:nvPr>
        </p:nvGraphicFramePr>
        <p:xfrm>
          <a:off x="3829052" y="2453262"/>
          <a:ext cx="7981949" cy="4296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84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8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86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65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07662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3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3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2024год</a:t>
                      </a:r>
                      <a:endParaRPr kumimoji="0" lang="ru-RU" sz="125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25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5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25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5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9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педагогических работников принявших участие в конкурсах профессионального мастерства &lt;*&gt;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7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обучающихся, охваченных основными и дополнительными общеобразовательными программами цифрового, естественнонаучного и гуманитарного профилей (чел.) &lt;***&gt;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5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обучающихся 5 - 11 классов, принявших участие во Всероссийской олимпиаде школьников (чел.) &lt;1&gt;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9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Охват детей деятельностью региональных центров и выявления, поддержки и развития способностей и талантов у детей и молодежи, технопарков "</a:t>
                      </a:r>
                      <a:r>
                        <a:rPr kumimoji="0" lang="ru-RU" sz="12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Кванториум</a:t>
                      </a: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 и центров "IT-куб" (%), Чд5-11зан./Чд5-11общ. </a:t>
                      </a:r>
                      <a:r>
                        <a:rPr kumimoji="0" lang="ru-RU" sz="12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100% &lt;2&gt;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50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обучающихся по образовательным программам основного и среднего общего образования, охваченных мероприятиями, направленными на раннюю профессиональную ориентацию, в том числе в рамках программы "Билет в будущее" (%), Чд5-11охв./Чд5-11общ. х 100% &lt;3&gt;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5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обучающихся, вовлеченных в деятельность общественных объединений на базе образовательных организаций общего образования, среднего и высшего профессионального образования (чел.)&lt;****&gt;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9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дошкольных и общеобразовательных организаций города Покачи, принятых к началу нового учебного года (ед.)&lt;4&gt;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5" y="1004047"/>
            <a:ext cx="11849071" cy="1377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3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стабильного функционирования и устойчивого развития системы образования города Покачи, доступности качественного образования, соответствующего современным потребностям общества, эффективности, комплексной безопасности и комфортных условий обучающихся и воспитанников образовательных организаций в условиях модернизации российского образования, создание условий для возрождения семейных традиций, укрепления семейных ценностей и воспитания в детях высоких моральных и нравственных качеств, патриотизма и гражданственности, 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</a:t>
            </a:r>
            <a:r>
              <a:rPr lang="ru-RU" sz="13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традиций</a:t>
            </a:r>
            <a:endParaRPr lang="ru-RU" sz="13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3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7" y="113566"/>
            <a:ext cx="10853895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в городе </a:t>
            </a:r>
            <a:r>
              <a:rPr lang="ru-RU" sz="25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(2)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04854052"/>
              </p:ext>
            </p:extLst>
          </p:nvPr>
        </p:nvGraphicFramePr>
        <p:xfrm>
          <a:off x="200055" y="2826620"/>
          <a:ext cx="3524222" cy="3337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1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21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1085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33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328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888 225,5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571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847 404,4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571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847 496,7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48604793"/>
              </p:ext>
            </p:extLst>
          </p:nvPr>
        </p:nvGraphicFramePr>
        <p:xfrm>
          <a:off x="3857625" y="2474258"/>
          <a:ext cx="8065642" cy="4097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41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65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62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87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0515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3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3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25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5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25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5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25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5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2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общеобразовательных организаций, расположенных в сельской местности и малых городах, обновивших материально-техническую базу для реализации основных и дополнительных общеобразовательных программ цифрового, естественнонаучного и гуманитарного профилей (ед.)&lt;***&gt;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  <a:tr h="473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общеобразовательных организаций города Покачи обеспеченных Интернет-соединением со скоростью соединения не менее 100Мб\с (ед.)&lt;5&gt;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</a:tr>
              <a:tr h="423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обучающихся в муниципальных общеобразовательных организациях, занимающихся в одну смену, в общей численности обучающихся в муниципальных общеобразовательных организациях (%),                                                                                                                                                                                                                                                                 Чуч.1см. / </a:t>
                      </a:r>
                      <a:r>
                        <a:rPr kumimoji="0" lang="ru-RU" sz="12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Чуч.всего</a:t>
                      </a: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</a:tr>
              <a:tr h="452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 в возрасте 1 - 6 лет, стоящих на учете для определения в муниципальные дошкольные образовательные учреждения, в общей численности детей в возрасте 1 - 6 лет (%),                                                                                                                                                                                                                                     Чд.уч.1-6 / Чд.1-6 х 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  <a:tr h="809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услуг, переданных негосударственным поставщикам на оказание услуг социальной сферы  (ед.)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7" y="1081914"/>
            <a:ext cx="11848607" cy="1377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3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стабильного функционирования и устойчивого развития системы образования города Покачи, доступности качественного образования, соответствующего современным потребностям общества, эффективности, комплексной безопасности и комфортных условий обучающихся и воспитанников образовательных организаций в условиях модернизации российского образования, создание условий для возрождения семейных традиций, укрепления семейных ценностей и воспитания в детях высоких моральных и нравственных качеств, патриотизма и гражданственности, 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1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99745" y="113566"/>
            <a:ext cx="11192257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«Формирование беспрепятственного доступа инвалидов и других маломобильных групп населения к объектам социальной инфраструктуры муниципального образования город Покачи»</a:t>
            </a:r>
            <a:endParaRPr lang="ru-RU" sz="23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73271080"/>
              </p:ext>
            </p:extLst>
          </p:nvPr>
        </p:nvGraphicFramePr>
        <p:xfrm>
          <a:off x="200055" y="2319537"/>
          <a:ext cx="3820576" cy="38164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10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0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2709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431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984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159,2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25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155,4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25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151,9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78384712"/>
              </p:ext>
            </p:extLst>
          </p:nvPr>
        </p:nvGraphicFramePr>
        <p:xfrm>
          <a:off x="4326660" y="2115812"/>
          <a:ext cx="7098770" cy="43728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96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99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9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0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7170">
                <a:tc>
                  <a:txBody>
                    <a:bodyPr/>
                    <a:lstStyle/>
                    <a:p>
                      <a:pPr marL="0" indent="2159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8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объектов, на которых обеспечиваются условия доступности для инвалидов и маломобильных групп населения, в общем количестве учреждений культуры, спорта  города Покачи (ДДО) (%)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45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объектов, на которых обеспечиваются условия доступности для инвалидов и маломобильных групп населения, в общем количестве учреждений образования города Покачи (ДДО) (%)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21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объектов социальной сферы города Покачи, по исполнению квоты для трудоустройства инвалидов (с учетом заявленных вакансий) (ДОИК) (%)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1706" y="1264846"/>
            <a:ext cx="118486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:  обеспечение беспрепятственного доступа инвалидов и других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маломобильных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групп населения к объектам социальной инфраструктуры муниципального образования город Покачи.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70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07434" y="66575"/>
            <a:ext cx="11184567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«Осуществление материально-технического обеспечения деятельности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ОМСУ, КУ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города Покачи, финансовое обеспечение деятельности которых осуществляется за счет средств бюджета города Покачи на основании бюджетной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сметы»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24971330"/>
              </p:ext>
            </p:extLst>
          </p:nvPr>
        </p:nvGraphicFramePr>
        <p:xfrm>
          <a:off x="325074" y="2408890"/>
          <a:ext cx="3820576" cy="398424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102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102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6786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605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8721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97 820,2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0655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87 763,1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0655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85 755,5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764965"/>
              </p:ext>
            </p:extLst>
          </p:nvPr>
        </p:nvGraphicFramePr>
        <p:xfrm>
          <a:off x="4502681" y="2404120"/>
          <a:ext cx="7081835" cy="398424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09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74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66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79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62387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kumimoji="0" lang="ru-RU" sz="16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4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Обслуживание зданий, помещений, прилегающей территории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7271,80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7271,80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7271,80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0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транспортных единиц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6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канцелярскими товарами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3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заключенных договоров, муниципальных контрактов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07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выполненных заявок на предоставление транспортных услуг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1706" y="1342413"/>
            <a:ext cx="118486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Создание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условий бесперебойного функционирования органов местного самоуправления, казенных учреждений города Покачи, финансовое обеспечение деятельности которых осуществляется за счет средств бюджета города Покачи на основании бюджетной сметы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8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«Развитие жилищной сферы в городе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76307248"/>
              </p:ext>
            </p:extLst>
          </p:nvPr>
        </p:nvGraphicFramePr>
        <p:xfrm>
          <a:off x="239349" y="2428876"/>
          <a:ext cx="3820576" cy="42767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162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43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3098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240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8408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19 917,4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9462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20 891,4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9462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20 891,4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46307109"/>
              </p:ext>
            </p:extLst>
          </p:nvPr>
        </p:nvGraphicFramePr>
        <p:xfrm>
          <a:off x="4449729" y="2495251"/>
          <a:ext cx="7118494" cy="429473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310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27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19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26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5226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59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населения получившего жилые помещения и улучшившего жилищные  условия в отчетном году, в общей численности населения, состоящего на учете в качестве нуждающегося в жилых помещениях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48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ветеранов боевых действий, инвалидов и семьей, имеющих детей-инвалидов, вставших на учет в качестве нуждающихся в жилых помещениях до 1 января 2005 года и улучшивших жилищные условия, посредством предоставления субсидий за счет субвенций из федерального бюджета на приобретение жилых помещений в собственность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  <a:tr h="1538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5" y="1284759"/>
            <a:ext cx="11848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Создание условий для обеспечения жильем отдельных категорий граждан на территории муниципального образования город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7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2778168"/>
              </p:ext>
            </p:extLst>
          </p:nvPr>
        </p:nvGraphicFramePr>
        <p:xfrm>
          <a:off x="200722" y="1148590"/>
          <a:ext cx="11844973" cy="5581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utoShape 2" descr="C:\Users\User\Desktop\s1200.webp"/>
          <p:cNvSpPr txBox="1">
            <a:spLocks noChangeAspect="1" noChangeArrowheads="1"/>
          </p:cNvSpPr>
          <p:nvPr/>
        </p:nvSpPr>
        <p:spPr bwMode="auto">
          <a:xfrm>
            <a:off x="903767" y="89223"/>
            <a:ext cx="11050340" cy="105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долговой политики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2024-2026 годы</a:t>
            </a:r>
            <a:endParaRPr lang="ru-RU" sz="3200" b="1" dirty="0"/>
          </a:p>
        </p:txBody>
      </p:sp>
      <p:sp>
        <p:nvSpPr>
          <p:cNvPr id="8" name="Блок-схема: ссылка на другую страницу 7"/>
          <p:cNvSpPr/>
          <p:nvPr/>
        </p:nvSpPr>
        <p:spPr>
          <a:xfrm>
            <a:off x="3828288" y="1148590"/>
            <a:ext cx="4937760" cy="509522"/>
          </a:xfrm>
          <a:prstGeom prst="flowChartOffpage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 ЗАДАЧИ: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7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«Профилактика терроризма и экстремизма, создание на территории города Покачи комфортной среды для проживания многонационального общества»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06284382"/>
              </p:ext>
            </p:extLst>
          </p:nvPr>
        </p:nvGraphicFramePr>
        <p:xfrm>
          <a:off x="239349" y="2439270"/>
          <a:ext cx="3820576" cy="420574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102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102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5698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291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849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34,4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9543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33,5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9543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32,8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29148584"/>
              </p:ext>
            </p:extLst>
          </p:nvPr>
        </p:nvGraphicFramePr>
        <p:xfrm>
          <a:off x="4325298" y="2419685"/>
          <a:ext cx="7536503" cy="346457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736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34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25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68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73309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96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объектов муниципальной собственности, находящихся в состоянии защищенности, препятствующее совершению террористических актов (ед.)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97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граждан, положительно оценивающих состояние межнациональных отношений в городе Покачи, в общем количестве граждан (%)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82,0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97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участников мероприятий, направленных на укрепление общероссийского гражданского единства (чел.)</a:t>
                      </a:r>
                    </a:p>
                  </a:txBody>
                  <a:tcPr marL="68580" marR="6858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39349" y="1309780"/>
            <a:ext cx="11848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Профилактика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терроризма и экстремизма, гармонизация межэтнических и межкультурных отношений, создание на территории города Покачи комфортной среды для проживания многонационального общества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3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4104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«Разработка документов градостроительного регулирования города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7402609"/>
              </p:ext>
            </p:extLst>
          </p:nvPr>
        </p:nvGraphicFramePr>
        <p:xfrm>
          <a:off x="239349" y="2492897"/>
          <a:ext cx="3820576" cy="39929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102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102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3930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375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864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12 941,4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9673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11 855,4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9673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11 635,7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80742225"/>
              </p:ext>
            </p:extLst>
          </p:nvPr>
        </p:nvGraphicFramePr>
        <p:xfrm>
          <a:off x="4502681" y="2864370"/>
          <a:ext cx="7081835" cy="263784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09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74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66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79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74933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699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разработанных и актуализированных документов градостроительной документации (включая проекты планировки и проекты межевания, Правила землепользования и застройки, Генеральный план, местные нормативы градостроительного проектирования (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5" y="1247777"/>
            <a:ext cx="118486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Создание условий для устойчивого развития территории города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рационального использования отдельных территорий города (микрорайонов) на основе документов по планировке территорий, способствующих дальнейшему развитию жилищной, инженерной, транспортной и социальной инфраструктур города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 учетом интересов граждан, организаций, предприятий и предпринимателей города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6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«Управление и распоряжение имуществом, находящимся в собственности города Покачи и земельными участками, государственная собственность на которые не разграничена»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41083554"/>
              </p:ext>
            </p:extLst>
          </p:nvPr>
        </p:nvGraphicFramePr>
        <p:xfrm>
          <a:off x="239349" y="2740928"/>
          <a:ext cx="3820576" cy="382406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162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43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3245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181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7993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999,1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99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789,8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999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771,7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52511685"/>
              </p:ext>
            </p:extLst>
          </p:nvPr>
        </p:nvGraphicFramePr>
        <p:xfrm>
          <a:off x="4221125" y="2498057"/>
          <a:ext cx="7666074" cy="40834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488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122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13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36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55939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79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удельного веса незакрепленного недвижимого имущества в общем количестве недвижимого имущества города Покачи с 13,2 % до 10%,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25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количества объектов муниципальной собственности, в которых проведен капитальный/текущий ремонт с 1 до 14 ед.объект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326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доли сданных в аренду субъектам малого и среднего предпринимательства, организациям, образующим инфраструктуру поддержки субъектов малого и среднего предпринимательства, недвижимого имущества, включенного в перечень муниципального имущества в общем количестве объектов недвижимого имущества, включенных в указанный перечень с 70% до 80%.,%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243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количества  муниципального имущества в перечнях муниципального имущества, предназначенных для передачи в аренду  субъектам малого и среднего предпринимательства, организациям, образующим инфраструктуру поддержки субъектов малого и среднего предпринимательств с 0% до 10%.,% 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1705" y="1309780"/>
            <a:ext cx="118486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ормирование эффективной системы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управления и распоряжения имуществом, находящимся в собственности города Покачи, и земельными участками, государственная собственность на которые не разграничена. Эффективное планирование и исполнение плана по поступлению в бюджет города Покачи неналоговых доходов от управления и распоряжения имуществом и земельными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участками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8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транспортной системы города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Покачи»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13369064"/>
              </p:ext>
            </p:extLst>
          </p:nvPr>
        </p:nvGraphicFramePr>
        <p:xfrm>
          <a:off x="239349" y="1943100"/>
          <a:ext cx="3884976" cy="472626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424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24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4811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216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524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86 853,6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567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52 870,3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567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45 422,0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63512727"/>
              </p:ext>
            </p:extLst>
          </p:nvPr>
        </p:nvGraphicFramePr>
        <p:xfrm>
          <a:off x="4363674" y="1642542"/>
          <a:ext cx="7499142" cy="50000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753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46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46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7936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8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маршрутов регулярных перевозок автомобильным транспортом по регулируемым тарифам</a:t>
                      </a:r>
                    </a:p>
                  </a:txBody>
                  <a:tcPr marL="68580" marR="6858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5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Протяженность автомобильных дорог общего пользования местного значения в результате строительства (реконструкции) автомобильных дорог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33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отремонтированных дорог/протяженность автомобильных дорог общего пользования местного значения, соответствующих нормативным требованиям к транспортно-эксплуатационным показателям, в результате капитального ремонта и ремонта автомобильных дорог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7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протяженности автомобильных дорог общего пользования местного значения, отвечающих нормативным требованиям, в общей протяженности автомобильных дорог общего пользования местного значения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913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Протяженность автомобильных дорог общего пользования местного значения, отвечающих нормативным требованиям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68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Протяженность автомобильных дорог общего пользования местного значения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09758" y="988275"/>
            <a:ext cx="11848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: Развитие 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современной  транспортной   системы, обеспечивающей повышение доступности  и  безопасности услуг транспортного комплекса  для  населения  города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1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«Обеспечение жильем молодых семей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территории города Покачи»</a:t>
            </a: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34423689"/>
              </p:ext>
            </p:extLst>
          </p:nvPr>
        </p:nvGraphicFramePr>
        <p:xfrm>
          <a:off x="217654" y="3185314"/>
          <a:ext cx="3846876" cy="26791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23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34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075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9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768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8 768,7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153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12 413,8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153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13 577,6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66354917"/>
              </p:ext>
            </p:extLst>
          </p:nvPr>
        </p:nvGraphicFramePr>
        <p:xfrm>
          <a:off x="4559831" y="3198234"/>
          <a:ext cx="7136868" cy="26662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417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54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46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50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31705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345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семей, улучшивших жилищные условия путем получения субсидии,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(семей)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4" y="1303809"/>
            <a:ext cx="118486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1) предоставление молодым семьям государственной поддержки в решении жилищной проблемы в рамках программы Ханты-Мансийского автономного округа – Югры «Развитие жилищной сферы»; 2) создание условий для привлечения молодыми семьями собственных средств, дополнительных финансовых средств кредитных и других организаций, предоставляющих кредиты и займы, в том числе ипотечных жилищных кредитов, для приобретения жилого помещения или строительства индивидуального жилого дома.</a:t>
            </a:r>
          </a:p>
          <a:p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915134"/>
          </a:xfrm>
        </p:spPr>
        <p:txBody>
          <a:bodyPr anchor="t">
            <a:no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«Развитие жилищно-коммунального комплекса и повышение энергетической эффективности в городе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(1)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42923249"/>
              </p:ext>
            </p:extLst>
          </p:nvPr>
        </p:nvGraphicFramePr>
        <p:xfrm>
          <a:off x="125049" y="2200276"/>
          <a:ext cx="3665902" cy="403906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32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29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958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19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1767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97 459,3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251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45 357,6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251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35 979,2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15792600"/>
              </p:ext>
            </p:extLst>
          </p:nvPr>
        </p:nvGraphicFramePr>
        <p:xfrm>
          <a:off x="3916000" y="1650447"/>
          <a:ext cx="8142649" cy="490688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6367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44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46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68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49197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0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Протяженность инженерных сетей тепло-, водоснабжения, водоотведения , на которых проведен капитальный ремонт, км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5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организаций, получивших поддержку в виде субсидии на  возмещение недополученных доходов организаций, оказывающих услуги в сфере по водоснабжению и водоотведению, шт.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6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выведенных объектов из реестра опасных производственных объектов, шт., 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2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отремонтированных многоквартирных домов/ количество отремонтированных конструктивных элементов в многоквартирных домах, ед./ед.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5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объема электрической энергии, расчеты за которую осуществляются с использованием приборов учета, в общем объеме электрической энергии, потребляемой (используемой) на территории муниципального образования, %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15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объема тепловой энергии, расчеты за которую осуществляются с использованием приборов учета, в общем объеме тепловой энергии, потребляемой (используемой) на территории муниципального образования, %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объема холодной воды, расчеты за которую осуществляются с использованием приборов учета, в общем объеме воды, потребляемой (используемой) на территории муниципального образования, %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0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объема горячей воды, расчеты за которую осуществляются с использованием приборов учета, в общем объеме воды, потребляемой (используемой) на территории муниципального образования, %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4" y="1026408"/>
            <a:ext cx="1184860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повышение качества и надежности предоставления жилищно-коммунальных услуг; 2) создание безопасных и благоприятных условий проживания граждан; 3) повышение эффективности использования топливно-энергетических ресурсов; 4) содержание объектов внешнего благоустройства городского округа города Покачи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0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915134"/>
          </a:xfrm>
        </p:spPr>
        <p:txBody>
          <a:bodyPr anchor="t">
            <a:no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«Развитие жилищно-коммунального комплекса и повышение энергетической эффективности в городе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(2)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17865397"/>
              </p:ext>
            </p:extLst>
          </p:nvPr>
        </p:nvGraphicFramePr>
        <p:xfrm>
          <a:off x="125049" y="2200276"/>
          <a:ext cx="3665902" cy="403906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32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29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958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19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1767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97 459,3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251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45 357,6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251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35 979,2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75344588"/>
              </p:ext>
            </p:extLst>
          </p:nvPr>
        </p:nvGraphicFramePr>
        <p:xfrm>
          <a:off x="3990995" y="1650446"/>
          <a:ext cx="8057665" cy="43922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142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68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2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96300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3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расход электрической энергии на снабжение органов местного самоуправления и муниципальных учреждений (в расчете на 1 кв. метр общей площади), </a:t>
                      </a:r>
                      <a:r>
                        <a:rPr kumimoji="0" lang="ru-RU" sz="12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кВт.ч</a:t>
                      </a: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/м2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48,19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48,19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48,19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3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расход тепловой энергии на снабжение органов местного самоуправления и муниципальных учреждений (в расчете на 1 кв. метр общей площади), Гкал/м2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0,2197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0,2197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0,2197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2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расход холодной воды на снабжение органов местного самоуправления и муниципальных учреждений (в расчете на 1 человека), м3/чел.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8,94  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8,94  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8,94  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0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расход горячей воды на снабжение органов местного самоуправления и муниципальных учреждений (в расчете на 1 человека), м3/чел.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4,67  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4,67  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4,67  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7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Отношение экономии энергетических ресурсов и воды в стоимостном выражении, достижение которой планируется в результате реализации </a:t>
                      </a:r>
                      <a:r>
                        <a:rPr kumimoji="0" lang="ru-RU" sz="12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энергосервисных</a:t>
                      </a: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договоров (контрактов), заключенных органами местного самоуправления и муниципальными учреждениями, к общему объему финансирования муниципальной программы, %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3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</a:t>
                      </a:r>
                      <a:r>
                        <a:rPr kumimoji="0" lang="ru-RU" sz="12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энергосервисных</a:t>
                      </a: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договоров (контрактов), заключенных органами местного самоуправления и муниципальными учреждениями, ед.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1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4" y="1026408"/>
            <a:ext cx="1184860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повышение качества и надежности предоставления жилищно-коммунальных услуг; 2) создание безопасных и благоприятных условий проживания граждан; 3) повышение эффективности использования топливно-энергетических ресурсов; 4) содержание объектов внешнего благоустройства городского округа города Покачи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9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915134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«Развитие жилищно-коммунального комплекса и повышение энергетической эффективности в городе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(3)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74352069"/>
              </p:ext>
            </p:extLst>
          </p:nvPr>
        </p:nvGraphicFramePr>
        <p:xfrm>
          <a:off x="125049" y="2200276"/>
          <a:ext cx="3665902" cy="403906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32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29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958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19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1767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97 459,3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251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45 357,6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251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35 979,2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57270305"/>
              </p:ext>
            </p:extLst>
          </p:nvPr>
        </p:nvGraphicFramePr>
        <p:xfrm>
          <a:off x="3990994" y="1727417"/>
          <a:ext cx="8057667" cy="43271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5779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52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59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84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96300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3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расход тепловой энергии в многоквартирных домах (в расчете на 1 кв. метр общей площади), Гкал/м2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расход холодной воды в многоквартирных домах (в расчете на 1 жителя), м3/чел.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23,97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23,95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23,97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расход горячей воды в многоквартирных домах (в расчете на 1 жителя), м3/чел.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15,24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15,24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15,24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3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расход электрической энергии в многоквартирных домах (в расчете на 1 кв. метр общей площади), </a:t>
                      </a:r>
                      <a:r>
                        <a:rPr kumimoji="0" lang="ru-RU" sz="12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кВт.ч</a:t>
                      </a: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/м2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46,35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46,30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46,35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9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суммарный расход энергетических ресурсов в многоквартирных домах, </a:t>
                      </a:r>
                      <a:r>
                        <a:rPr kumimoji="0" lang="ru-RU" sz="12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т.у.т</a:t>
                      </a: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./м2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0,053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0,053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0,053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9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расход топлива на выработку тепловой энергии на котельных, </a:t>
                      </a:r>
                      <a:r>
                        <a:rPr kumimoji="0" lang="ru-RU" sz="12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т.у.т</a:t>
                      </a: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./Гкал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150,85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150,85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150,85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7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расход электрической энергии, используемой при передаче тепловой энергии в системах теплоснабжения, кВтч/тыс.Гкал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12,60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12,60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12,60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3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потерь тепловой энергии при ее передаче в общем объеме переданной тепловой энергии, %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10,58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10,58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10,58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1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4" y="1026408"/>
            <a:ext cx="1184860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повышение качества и надежности предоставления жилищно-коммунальных услуг; 2) создание безопасных и благоприятных условий проживания граждан; 3) повышение эффективности использования топливно-энергетических ресурсов; 4) содержание объектов внешнего благоустройства городского округа города Покачи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915134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«Развитие жилищно-коммунального комплекса и повышение энергетической эффективности в городе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(4)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72903376"/>
              </p:ext>
            </p:extLst>
          </p:nvPr>
        </p:nvGraphicFramePr>
        <p:xfrm>
          <a:off x="125049" y="2200276"/>
          <a:ext cx="3665902" cy="403906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32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29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958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19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1767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97 459,3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251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45 357,6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251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35 979,2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94173171"/>
              </p:ext>
            </p:extLst>
          </p:nvPr>
        </p:nvGraphicFramePr>
        <p:xfrm>
          <a:off x="3863994" y="1924494"/>
          <a:ext cx="8140164" cy="465706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6350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41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44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65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5754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2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потерь воды при ее передаче в общем объеме переданной воды, %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3,95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3,95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3,95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2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расход электрической энергии, используемой для передачи (транспортировки) воды в системах водоснабжения (на 1 куб. метр), кВтч/м3 ,&lt;5&gt;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0,73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0,73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0,73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2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расход электрической энергии, используемой в системах водоотведения (на 1 куб. метр), кВтч/м3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1,48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1,47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1,46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5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расход электрической энергии в системах уличного освещения (на 1 кв. метр освещаемой площади с уровнем освещенности, соответствующим установленным нормативам), кВтч/м3, &lt;5&gt;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3,241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3,241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3,241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4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Удовлетворенность населения уровнем освещенности городских территорий (не более 5 обращений граждан), шт.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5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голов отловленных животных без владельцев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4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Удовлетворенность населения содержанием мест захоронения городского кладбища (не более 3 обращений)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4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покрашенных фасадов домов (шт.)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2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обустроенных площадок, в том числе приобретение контейнеров для сбора </a:t>
                      </a:r>
                      <a:r>
                        <a:rPr kumimoji="0" lang="ru-RU" sz="10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ТКО,площ</a:t>
                      </a: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./</a:t>
                      </a:r>
                      <a:r>
                        <a:rPr kumimoji="0" lang="ru-RU" sz="10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ед.конт</a:t>
                      </a: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2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проб сточных вод несоответствующих установленных нормативам допустимых сбросам %, Д=К/Ко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5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разработанных (актуализированных) документов, отображающих текущее состояние и развитие жилищно-коммунального комплекса города Покачи,  шт. &lt;12&gt;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43393" y="1013708"/>
            <a:ext cx="1184860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повышение качества и надежности предоставления жилищно-коммунальных услуг; 2) создание безопасных и благоприятных условий проживания граждан; 3) повышение эффективности использования топливно-энергетических ресурсов; 4) содержание объектов внешнего благоустройства городского округа города Покачи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7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«Обеспечение безопасности жизнедеятельности населения на территории города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52538137"/>
              </p:ext>
            </p:extLst>
          </p:nvPr>
        </p:nvGraphicFramePr>
        <p:xfrm>
          <a:off x="171695" y="2213526"/>
          <a:ext cx="3820576" cy="41452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102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102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0087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9544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13 971,9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140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12 572,3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140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12 286,0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16634694"/>
              </p:ext>
            </p:extLst>
          </p:nvPr>
        </p:nvGraphicFramePr>
        <p:xfrm>
          <a:off x="4531256" y="2211800"/>
          <a:ext cx="7330544" cy="355435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698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41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29268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kumimoji="0" lang="ru-RU" sz="16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9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населения, обученного в области гражданской обороны, чрезвычайных ситуаций и пожарной безопасности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7800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7800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7800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76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административных правонарушений, предусмотренных ст. 12.9, 12.12, 12.16, 12.19 </a:t>
                      </a:r>
                      <a:r>
                        <a:rPr kumimoji="0" lang="ru-RU" sz="12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КоАП</a:t>
                      </a: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РФ выявленных с помощью технических средств </a:t>
                      </a:r>
                      <a:r>
                        <a:rPr kumimoji="0" lang="ru-RU" sz="12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фотовидеофиксации</a:t>
                      </a: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работающих в автоматическом режиме, в общем количестве таких правонарушений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8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преступности (число зарегистрированных преступлений на 100 тыс. человек населения)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202,13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202,13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202,13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3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Общая распространенность наркомании (число зарегистрированных случаев на 100 тыс. человек населения) 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5,59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5,59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5,59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1695" y="1290196"/>
            <a:ext cx="118486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: 1) обеспечение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приемлемого уровня безопасности жизнедеятельности, необходимого уровня защищенности населения и территории муниципального образования город Покачи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2) создание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условий для повышения уровня общественной безопасности населения города.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4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C:\Users\User\Desktop\s1200.webp"/>
          <p:cNvSpPr txBox="1">
            <a:spLocks noChangeAspect="1" noChangeArrowheads="1"/>
          </p:cNvSpPr>
          <p:nvPr/>
        </p:nvSpPr>
        <p:spPr bwMode="auto">
          <a:xfrm>
            <a:off x="1573619" y="89223"/>
            <a:ext cx="10380488" cy="105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риски налоговой, бюджетной и долговой политики </a:t>
            </a:r>
          </a:p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2024-2026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годах и принимаемые меры по их минимизации</a:t>
            </a:r>
            <a:endParaRPr lang="ru-RU" sz="2800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87421312"/>
              </p:ext>
            </p:extLst>
          </p:nvPr>
        </p:nvGraphicFramePr>
        <p:xfrm>
          <a:off x="200723" y="902208"/>
          <a:ext cx="11753384" cy="577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Блок-схема: ссылка на другую страницу 6"/>
          <p:cNvSpPr/>
          <p:nvPr/>
        </p:nvSpPr>
        <p:spPr>
          <a:xfrm>
            <a:off x="2694431" y="1794934"/>
            <a:ext cx="1437301" cy="1193800"/>
          </a:xfrm>
          <a:prstGeom prst="flowChartOffpage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РИСКИ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00415" y="4791456"/>
            <a:ext cx="1743117" cy="1560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МЕРЫ ПО СНИЖЕНИЮ РИСКОВ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4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63064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«Обеспечение экологической безопасности на территории города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(1)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23115407"/>
              </p:ext>
            </p:extLst>
          </p:nvPr>
        </p:nvGraphicFramePr>
        <p:xfrm>
          <a:off x="239349" y="2129000"/>
          <a:ext cx="3820576" cy="435573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102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102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0783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120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0237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1 525,2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0216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1 501,8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0216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1 479,7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65571749"/>
              </p:ext>
            </p:extLst>
          </p:nvPr>
        </p:nvGraphicFramePr>
        <p:xfrm>
          <a:off x="4333875" y="2198301"/>
          <a:ext cx="7475617" cy="368534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247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34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90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83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1699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3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3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3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3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3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3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3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0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введенных в эксплуатацию объектов утилизации и обезвреживания отходов, шт. &lt;1&gt;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4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вывезенных и утилизированных отходов в результате ликвидации мест несанкционированного размещения отходов, % &lt;2&gt;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1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городских лесов, на которой снижена природная пожарная опасность, га &lt;3&gt;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940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5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населения, вовлеченного в эколого-просветительские и эколого-образовательные мероприятия, в том числе эковолонтеры, от общей численности населения города,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3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Протяженность очищенной прибрежной полосы водных объектов, км &lt;5&gt;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35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городских территорий общего пользования (скверы, аллеи и т.п.), занятых зелеными насаждениями, га &lt;6&gt;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39349" y="1176630"/>
            <a:ext cx="117812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 1)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устойчивости безопасной экологической обстановки и сохранение благоприятной окружающей среды в городе Покачи; 2) снижение негативного воздействия на окружающую среду отходов производства и потребления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3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63064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«Обеспечение экологической безопасности на территории города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(2)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88953086"/>
              </p:ext>
            </p:extLst>
          </p:nvPr>
        </p:nvGraphicFramePr>
        <p:xfrm>
          <a:off x="239349" y="2129000"/>
          <a:ext cx="3820576" cy="435573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102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102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0783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120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0237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1 525,2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0216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1 501,8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0216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1 479,7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83879903"/>
              </p:ext>
            </p:extLst>
          </p:nvPr>
        </p:nvGraphicFramePr>
        <p:xfrm>
          <a:off x="4333875" y="2185600"/>
          <a:ext cx="7475617" cy="194263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247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34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90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83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10994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94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обслуживаемых детских игровых и спортивных площадок, шт. &lt;7&gt;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6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Площадь, на которой проведены мероприятия по дезинсекции и дератизации, га &lt;8&gt;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65,95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65,95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65,95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39349" y="1176630"/>
            <a:ext cx="117812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 1)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устойчивости безопасной экологической обстановки и сохранение благоприятной окружающей среды в городе Покачи; 2) снижение негативного воздействия на окружающую среду отходов производства и потребления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современной городской среды в муниципальном образовании города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17714126"/>
              </p:ext>
            </p:extLst>
          </p:nvPr>
        </p:nvGraphicFramePr>
        <p:xfrm>
          <a:off x="366349" y="2695575"/>
          <a:ext cx="3904026" cy="28479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520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520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91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887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418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11 000,3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653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653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38301675"/>
              </p:ext>
            </p:extLst>
          </p:nvPr>
        </p:nvGraphicFramePr>
        <p:xfrm>
          <a:off x="4499506" y="2209799"/>
          <a:ext cx="7324194" cy="417556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504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26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17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93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12017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52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обустроенных общественных территорий (парков, скверов, площадей, улиц, пешеходных зон, внутриквартальных проездов, зон отдыха)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обустроенных дворовых территорий, обеспеченных мероприятиями, определенными минимальными обязательными перечнями работ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реализованных проектов инициативного бюджетирования "Площадка для выгула собак"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</a:t>
                      </a:r>
                    </a:p>
                  </a:txBody>
                  <a:tcPr marL="68580" marR="68580" marT="0" marB="0" anchor="ctr"/>
                </a:tc>
              </a:tr>
              <a:tr h="469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мероприятий по подготовке территории города к празднованию Нового года,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</a:tr>
              <a:tr h="469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обустроенных общественных территорий (парков, скверов, площадей, улиц, пешеходных зон, внутриквартальных проездов, зон отдыха)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69</a:t>
                      </a:r>
                    </a:p>
                  </a:txBody>
                  <a:tcPr marL="68580" marR="68580" marT="0" marB="0" anchor="ctr"/>
                </a:tc>
              </a:tr>
              <a:tr h="469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обустроенных дворовых территорий, обеспеченных мероприятиями, определенными минимальными обязательными перечнями работ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39349" y="1309780"/>
            <a:ext cx="11848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оздание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условий для системного повышения качества и комфорта городской среды на территории города Покачи путем реализации комплекса первоочередных мероприятий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8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«Поддержка ведения садоводства и огородничества на территории  города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08742911"/>
              </p:ext>
            </p:extLst>
          </p:nvPr>
        </p:nvGraphicFramePr>
        <p:xfrm>
          <a:off x="239347" y="2352676"/>
          <a:ext cx="3932602" cy="30963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663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663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6950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Объемы финансовых средств (тыс.руб.)</a:t>
                      </a:r>
                      <a:endParaRPr kumimoji="0" lang="ru-RU" sz="16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237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1211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82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82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01584037"/>
              </p:ext>
            </p:extLst>
          </p:nvPr>
        </p:nvGraphicFramePr>
        <p:xfrm>
          <a:off x="4569355" y="2333626"/>
          <a:ext cx="7089245" cy="31908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141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85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77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89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31468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747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межведомственных рейдов по обеспечению пожарной безопасности на участках, ед.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846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информационных статей по поддержке ведения садоводства и огородничества, ежегодно, ед.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5" y="1484784"/>
            <a:ext cx="11848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Содействие развитию и повышению эффективности деятельности садоводческих, огороднических товариществ, развитие их эффективного сотрудничества с органами местного самоуправления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4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03445" y="142852"/>
            <a:ext cx="11088555" cy="869950"/>
          </a:xfrm>
        </p:spPr>
        <p:txBody>
          <a:bodyPr anchor="t">
            <a:noAutofit/>
          </a:bodyPr>
          <a:lstStyle/>
          <a:p>
            <a:pPr indent="90170" algn="ctr" defTabSz="914363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Непрограммные направления расходования средств на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2022-2026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858276"/>
              </p:ext>
            </p:extLst>
          </p:nvPr>
        </p:nvGraphicFramePr>
        <p:xfrm>
          <a:off x="405443" y="1212234"/>
          <a:ext cx="11643227" cy="4930122"/>
        </p:xfrm>
        <a:graphic>
          <a:graphicData uri="http://schemas.openxmlformats.org/drawingml/2006/table">
            <a:tbl>
              <a:tblPr firstCol="1" bandRow="1">
                <a:tableStyleId>{8A107856-5554-42FB-B03E-39F5DBC370BA}</a:tableStyleId>
              </a:tblPr>
              <a:tblGrid>
                <a:gridCol w="54531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2752"/>
                <a:gridCol w="1252752"/>
                <a:gridCol w="12527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90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27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07593">
                <a:tc>
                  <a:txBody>
                    <a:bodyPr/>
                    <a:lstStyle/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kumimoji="0" lang="ru-RU" sz="14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направлений </a:t>
                      </a:r>
                      <a:r>
                        <a:rPr kumimoji="0" lang="ru-RU" sz="1400" b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kumimoji="0" lang="ru-RU" sz="14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4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4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4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5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Ежемесячное денежное возмещение расходов по оплате проезда гражданам, страдающим хронической почечной недостаточностью и нуждающимся в процедуре программного гемодиализа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705,8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851,7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222,7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217, 4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212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,4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27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Денежная премия лицам, удостоенным Почетной грамотой Думы города Покачи и главы города Покачи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375,0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255,0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67,1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65,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64,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03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Инициативное бюджетирование (расходы будут распределены в состав соответствующей муниципальной программы по итогам конкурсов инициативных проектов)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800,0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715, 8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699, 4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73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Реализация мероприятий по содействию трудоустройству граждан (расходы будут распределены в состав соответствующей муниципальной программы по итогам заключения договоров на привлечение работников)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3 000,0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3 437,9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4 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132, 5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4 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179, 1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4 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245, 8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78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 на обеспечение проведения выборов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602,6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811,8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103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1, 2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21,2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058495" y="473091"/>
            <a:ext cx="1133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0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03445" y="142852"/>
            <a:ext cx="11088555" cy="869950"/>
          </a:xfrm>
        </p:spPr>
        <p:txBody>
          <a:bodyPr anchor="t">
            <a:noAutofit/>
          </a:bodyPr>
          <a:lstStyle/>
          <a:p>
            <a:pPr indent="90170" algn="ctr" defTabSz="914363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Непрограммные направления расходования средств на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2022-2026 годы (2)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220375"/>
              </p:ext>
            </p:extLst>
          </p:nvPr>
        </p:nvGraphicFramePr>
        <p:xfrm>
          <a:off x="405443" y="1212234"/>
          <a:ext cx="11643227" cy="3852484"/>
        </p:xfrm>
        <a:graphic>
          <a:graphicData uri="http://schemas.openxmlformats.org/drawingml/2006/table">
            <a:tbl>
              <a:tblPr firstCol="1" bandRow="1">
                <a:tableStyleId>{8A107856-5554-42FB-B03E-39F5DBC370BA}</a:tableStyleId>
              </a:tblPr>
              <a:tblGrid>
                <a:gridCol w="54531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2752"/>
                <a:gridCol w="1252752"/>
                <a:gridCol w="12527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90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27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07593">
                <a:tc>
                  <a:txBody>
                    <a:bodyPr/>
                    <a:lstStyle/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kumimoji="0" lang="ru-RU" sz="14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направлений </a:t>
                      </a:r>
                      <a:r>
                        <a:rPr kumimoji="0" lang="ru-RU" sz="1400" b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kumimoji="0" lang="ru-RU" sz="14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4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4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4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69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Условно-утвержденные расходы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45 699,5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61 111,0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69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Заключительная дезинфекция помещений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1 ,8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69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Изготовление и поставка полиграфической и сувенирной продукции в рамках проведения городских праздничных мероприятий, посвященных юбилею города Покачи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1 535,0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69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Иные межбюджетные трансферты за счет бюджетных ассигнований резервного фонда Правительства Ханты-Мансийского автономного округа - Югры, за исключением иных межбюджетных трансфертов на реализацию наказов избирателей депутатам Думы Ханты-Мансийского автономного округа - Югры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149,6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80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6 371,7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4 547,6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6 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035,</a:t>
                      </a: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50 879,1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66 353,9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941772" y="473569"/>
            <a:ext cx="1133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28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808512" y="777683"/>
            <a:ext cx="10847959" cy="508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Источники финансирования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бюджета города Покачи</a:t>
            </a:r>
            <a:endParaRPr lang="ru-RU" sz="4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05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116013" y="89223"/>
            <a:ext cx="10838094" cy="105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</a:t>
            </a:r>
            <a:b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период 2022-2026 годы</a:t>
            </a:r>
            <a:endParaRPr lang="ru-RU" sz="3400" b="1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455883"/>
              </p:ext>
            </p:extLst>
          </p:nvPr>
        </p:nvGraphicFramePr>
        <p:xfrm>
          <a:off x="353567" y="1326117"/>
          <a:ext cx="11301984" cy="5228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96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80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867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575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4378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6821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428044">
                  <a:extLst>
                    <a:ext uri="{9D8B030D-6E8A-4147-A177-3AD203B41FA5}">
                      <a16:colId xmlns:a16="http://schemas.microsoft.com/office/drawing/2014/main" xmlns="" val="297944141"/>
                    </a:ext>
                  </a:extLst>
                </a:gridCol>
              </a:tblGrid>
              <a:tr h="110515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kern="12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kern="12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kern="12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550" b="1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01.10.2023,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5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5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5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5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922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600" kern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fontAlgn="ctr" latinLnBrk="0" hangingPunct="1"/>
                      <a:r>
                        <a:rPr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«-»/ профицит «+»,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т.ч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источники: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r" defTabSz="914400" rtl="0" eaLnBrk="1" fontAlgn="ctr" latinLnBrk="0" hangingPunct="1">
                        <a:buFontTx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-14 027,6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-16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800,0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-48 273,9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230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Разница между полученными и погашенными  коммерческими кредитами</a:t>
                      </a:r>
                      <a:endParaRPr lang="ru-RU" sz="16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-1 848,0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28 428,0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42 228,0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11 628,0</a:t>
                      </a:r>
                      <a:endParaRPr lang="ru-RU" sz="1600" b="0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2 892,0</a:t>
                      </a:r>
                      <a:endParaRPr lang="ru-RU" sz="1600" b="0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lang="ru-RU" sz="1600" b="0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4516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Разница между полученными и погашенными  бюджетными кредитами</a:t>
                      </a:r>
                      <a:endParaRPr lang="ru-RU" sz="16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39 948,0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-11 628,0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-25 428,0</a:t>
                      </a:r>
                      <a:endParaRPr lang="ru-RU" sz="1600" b="0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-11 628,0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-2 892,0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2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остатков денежных средств бюджета 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-24 072,4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31 473,9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66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304543" y="89223"/>
            <a:ext cx="10649563" cy="105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муниципального долга бюджета города Покачи в период 2022-2026 годы</a:t>
            </a:r>
            <a:endParaRPr lang="ru-RU" sz="3400" b="1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0941215"/>
              </p:ext>
            </p:extLst>
          </p:nvPr>
        </p:nvGraphicFramePr>
        <p:xfrm>
          <a:off x="426719" y="1326109"/>
          <a:ext cx="11241024" cy="5086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3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79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618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785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224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7863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422173">
                  <a:extLst>
                    <a:ext uri="{9D8B030D-6E8A-4147-A177-3AD203B41FA5}">
                      <a16:colId xmlns:a16="http://schemas.microsoft.com/office/drawing/2014/main" xmlns="" val="297944141"/>
                    </a:ext>
                  </a:extLst>
                </a:gridCol>
              </a:tblGrid>
              <a:tr h="13692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kern="12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kern="12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kern="12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550" b="1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01.10.2023,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5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5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5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5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0804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муниципального долга на 31.12., 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kern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.: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104 100,00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107 100,0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120 900,0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120 900,0</a:t>
                      </a:r>
                      <a:endParaRPr lang="ru-RU" sz="1600" b="1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120 900,0</a:t>
                      </a:r>
                      <a:endParaRPr lang="ru-RU" sz="1600" b="1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120 900,0</a:t>
                      </a:r>
                      <a:endParaRPr lang="ru-RU" sz="1600" b="1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63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долга по</a:t>
                      </a:r>
                      <a:r>
                        <a:rPr lang="ru-RU" sz="16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коммерческим кредитам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64 152,0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92 580,0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106 380,0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118 008,0</a:t>
                      </a:r>
                      <a:endParaRPr lang="ru-RU" sz="1600" b="1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120 900,0</a:t>
                      </a:r>
                      <a:endParaRPr lang="ru-RU" sz="1600" b="0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120 900,0</a:t>
                      </a:r>
                      <a:endParaRPr lang="ru-RU" sz="1600" b="0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54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долга по бюджетным кредитам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39 948,0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14 520,0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14 520,0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2 892,0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078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обязательств по муниципальным гарантиям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94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668023"/>
          </a:xfrm>
        </p:spPr>
        <p:txBody>
          <a:bodyPr>
            <a:normAutofit/>
          </a:bodyPr>
          <a:lstStyle/>
          <a:p>
            <a:pPr algn="ctr"/>
            <a:r>
              <a:rPr lang="ru-RU" sz="36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76338"/>
            <a:ext cx="10515600" cy="54382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Комитет финансов </a:t>
            </a:r>
          </a:p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а</a:t>
            </a:r>
            <a:r>
              <a:rPr lang="ru-RU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дминистрации города Покачи</a:t>
            </a:r>
          </a:p>
          <a:p>
            <a:pPr marL="0" indent="0" algn="ctr">
              <a:buNone/>
            </a:pPr>
            <a:endParaRPr lang="ru-RU" b="1" dirty="0" smtClean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u="sng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Адрес</a:t>
            </a:r>
            <a:r>
              <a:rPr lang="ru-RU" sz="2400" u="sng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:</a:t>
            </a:r>
            <a:r>
              <a:rPr lang="ru-RU" sz="2400" b="1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  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индекс 628661, Ханты-Мансийский автономный округ-Югра,</a:t>
            </a:r>
          </a:p>
          <a:p>
            <a:pPr marL="0" indent="0" algn="r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г. Покачи, ул. Мира 8/1</a:t>
            </a:r>
          </a:p>
          <a:p>
            <a:pPr marL="0" indent="0" algn="ctr">
              <a:buNone/>
            </a:pPr>
            <a:r>
              <a:rPr lang="ru-RU" sz="2400" u="sng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Телефон:</a:t>
            </a:r>
            <a:r>
              <a:rPr lang="ru-RU" sz="24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                                                           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8 (34669) 7-99-62</a:t>
            </a:r>
          </a:p>
          <a:p>
            <a:pPr marL="0" indent="0" algn="ctr">
              <a:buNone/>
            </a:pPr>
            <a:r>
              <a:rPr lang="ru-RU" sz="2400" u="sng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Режим работы: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Понедельник – Пятница</a:t>
            </a:r>
          </a:p>
          <a:p>
            <a:pPr marL="0" indent="0" algn="ctr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с 8:30 до 17:12</a:t>
            </a:r>
          </a:p>
          <a:p>
            <a:pPr marL="0" indent="0" algn="ctr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обед с 12:30 до 14:00</a:t>
            </a:r>
          </a:p>
          <a:p>
            <a:pPr marL="0" indent="0" algn="ctr">
              <a:buNone/>
            </a:pPr>
            <a:r>
              <a:rPr lang="en-US" sz="2400" u="sng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E-mail</a:t>
            </a:r>
            <a:r>
              <a:rPr lang="ru-RU" sz="2400" u="sng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:</a:t>
            </a:r>
            <a:r>
              <a:rPr lang="ru-RU" sz="24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                                                        </a:t>
            </a:r>
            <a:r>
              <a:rPr lang="en-US" sz="2000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+mj-ea"/>
                <a:cs typeface="Times New Roman" pitchFamily="18" charset="0"/>
                <a:hlinkClick r:id="rId2"/>
              </a:rPr>
              <a:t> </a:t>
            </a:r>
            <a:r>
              <a:rPr lang="en-US" sz="2000" i="1" u="sng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+mj-ea"/>
                <a:cs typeface="Times New Roman" pitchFamily="18" charset="0"/>
                <a:hlinkClick r:id="rId2"/>
              </a:rPr>
              <a:t>komfin@admpokachi.ru</a:t>
            </a:r>
            <a:endParaRPr lang="ru-RU" sz="2000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66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245477" y="89225"/>
            <a:ext cx="10708631" cy="105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бюджета города Покачи </a:t>
            </a:r>
            <a:b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период 2022-2026 годов</a:t>
            </a:r>
            <a:endParaRPr lang="ru-RU" sz="3400" b="1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2329103"/>
              </p:ext>
            </p:extLst>
          </p:nvPr>
        </p:nvGraphicFramePr>
        <p:xfrm>
          <a:off x="448064" y="1697333"/>
          <a:ext cx="11295872" cy="4727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7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22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790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90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169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0630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57706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290474">
                  <a:extLst>
                    <a:ext uri="{9D8B030D-6E8A-4147-A177-3AD203B41FA5}">
                      <a16:colId xmlns:a16="http://schemas.microsoft.com/office/drawing/2014/main" xmlns="" val="1898379469"/>
                    </a:ext>
                  </a:extLst>
                </a:gridCol>
              </a:tblGrid>
              <a:tr h="145060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5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kern="12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kern="12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kern="12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550" b="1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  <a:p>
                      <a:pPr marL="0" algn="ctr" defTabSz="914400" rtl="0" eaLnBrk="1" fontAlgn="ctr" latinLnBrk="0" hangingPunct="1"/>
                      <a:endParaRPr lang="ru-RU" sz="15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01.10.2023,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5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5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роста, 2024/2023 (первоначальный) гг.</a:t>
                      </a:r>
                      <a:endParaRPr lang="ru-RU" sz="1550" b="1" i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5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550" kern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  <a:p>
                      <a:pPr marL="0" algn="ctr" defTabSz="914400" rtl="0" eaLnBrk="1" fontAlgn="ctr" latinLnBrk="0" hangingPunct="1"/>
                      <a:endParaRPr lang="ru-RU" sz="15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7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100" b="1" i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Tx/>
                        <a:buNone/>
                        <a:tabLst>
                          <a:tab pos="1341438" algn="l"/>
                        </a:tabLst>
                      </a:pP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i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Tx/>
                        <a:buNone/>
                      </a:pPr>
                      <a:r>
                        <a:rPr lang="ru-RU" sz="11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1100" b="0" i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Tx/>
                        <a:buNone/>
                      </a:pP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Tx/>
                        <a:buNone/>
                      </a:pP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i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Tx/>
                        <a:buNone/>
                      </a:pPr>
                      <a:r>
                        <a:rPr lang="ru-RU" sz="11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lang="ru-RU" sz="1100" b="0" i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Tx/>
                        <a:buNone/>
                      </a:pPr>
                      <a:r>
                        <a:rPr lang="ru-RU" sz="11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lang="ru-RU" sz="1100" b="0" i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Tx/>
                        <a:buNone/>
                      </a:pPr>
                      <a:r>
                        <a:rPr lang="ru-RU" sz="11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lang="ru-RU" sz="1100" b="0" i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431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r" defTabSz="914400" rtl="0" eaLnBrk="1" fontAlgn="ctr" latinLnBrk="0" hangingPunct="1">
                        <a:buFontTx/>
                        <a:buNone/>
                        <a:tabLst>
                          <a:tab pos="1341438" algn="l"/>
                        </a:tabLs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1 802 311,4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indent="0" algn="r" defTabSz="914400" rtl="0" eaLnBrk="1" fontAlgn="ctr" latinLnBrk="0" hangingPunct="1">
                        <a:buFontTx/>
                        <a:buNone/>
                      </a:pPr>
                      <a:r>
                        <a:rPr lang="ru-RU" sz="1600" b="1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1 636 144,7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indent="0" algn="r" defTabSz="914400" rtl="0" eaLnBrk="1" fontAlgn="ctr" latinLnBrk="0" hangingPunct="1">
                        <a:buFontTx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1 877 058,6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indent="0" algn="r" defTabSz="914400" rtl="0" eaLnBrk="1" fontAlgn="ctr" latinLnBrk="0" hangingPunct="1">
                        <a:buFontTx/>
                        <a:buNone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1 908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528,4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indent="0" algn="r" defTabSz="914400" rtl="0" eaLnBrk="1" fontAlgn="ctr" latinLnBrk="0" hangingPunct="1">
                        <a:buFontTx/>
                        <a:buNone/>
                      </a:pPr>
                      <a:r>
                        <a:rPr lang="ru-RU" sz="16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117%</a:t>
                      </a:r>
                      <a:endParaRPr lang="ru-RU" sz="1600" b="0" i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indent="0" algn="r" defTabSz="914400" rtl="0" eaLnBrk="1" fontAlgn="ctr" latinLnBrk="0" hangingPunct="1">
                        <a:buFontTx/>
                        <a:buNone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1 725 549,0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indent="0" algn="r" defTabSz="914400" rtl="0" eaLnBrk="1" fontAlgn="ctr" latinLnBrk="0" hangingPunct="1">
                        <a:buFontTx/>
                        <a:buNone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1 691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643,3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0779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r" defTabSz="914400" rtl="0" eaLnBrk="1" fontAlgn="ctr" latinLnBrk="0" hangingPunct="1">
                        <a:buFontTx/>
                        <a:buNone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1 816 339,0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1 652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944,7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indent="0" algn="r" defTabSz="914400" rtl="0" eaLnBrk="1" fontAlgn="ctr" latinLnBrk="0" hangingPunct="1">
                        <a:buFontTx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1 925 332,5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indent="0" algn="r" defTabSz="914400" rtl="0" eaLnBrk="1" fontAlgn="ctr" latinLnBrk="0" hangingPunct="1">
                        <a:buFontTx/>
                        <a:buNone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1 908 528,4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115,5%</a:t>
                      </a:r>
                      <a:endParaRPr lang="ru-RU" sz="1600" b="0" i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1 725 549,0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indent="0" algn="r" defTabSz="914400" rtl="0" eaLnBrk="1" fontAlgn="ctr" latinLnBrk="0" hangingPunct="1">
                        <a:buFontTx/>
                        <a:buNone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1 691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643,3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651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«-»/ профицит «+»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r" defTabSz="914400" rtl="0" eaLnBrk="1" fontAlgn="ctr" latinLnBrk="0" hangingPunct="1">
                        <a:buFontTx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027,6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-16 800,0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-48 273,9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lang="ru-RU" sz="1600" b="0" i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47909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муниципального долга на 31.12.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r" defTabSz="914400" rtl="0" eaLnBrk="1" fontAlgn="ctr" latinLnBrk="0" hangingPunct="1">
                        <a:buFontTx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104 100,00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107 100,0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120 900,0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120 900,0</a:t>
                      </a:r>
                      <a:endParaRPr lang="ru-RU" sz="1600" b="1" kern="120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kern="120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113,0%</a:t>
                      </a:r>
                      <a:endParaRPr lang="ru-RU" sz="1600" b="0" i="1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120 900,0</a:t>
                      </a:r>
                      <a:endParaRPr lang="ru-RU" sz="1600" b="1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120 900,0</a:t>
                      </a:r>
                      <a:endParaRPr lang="ru-RU" sz="1600" b="1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6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5880</TotalTime>
  <Words>13796</Words>
  <Application>Microsoft Office PowerPoint</Application>
  <PresentationFormat>Произвольный</PresentationFormat>
  <Paragraphs>3474</Paragraphs>
  <Slides>89</Slides>
  <Notes>84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89</vt:i4>
      </vt:variant>
    </vt:vector>
  </HeadingPairs>
  <TitlesOfParts>
    <vt:vector size="90" baseType="lpstr">
      <vt:lpstr>Тема Office</vt:lpstr>
      <vt:lpstr>Решение Думы города Покачи  от 13.12.2023 №76  «О бюджете города Покачи на 2024 год на плановый период 2025 и 2026 годов»</vt:lpstr>
      <vt:lpstr>Презентация PowerPoint</vt:lpstr>
      <vt:lpstr>Основные показатели прогноза социально – экономического развития на 2022-2026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характеристики бюджета города Покачи  в период 2022-2026 годов</vt:lpstr>
      <vt:lpstr>  Доходная часть  бюджета города Покачи</vt:lpstr>
      <vt:lpstr>Особенности доходной части бюджета  на 2024-2026 годы </vt:lpstr>
      <vt:lpstr>Структура доходов бюджета города Покачи на 2022 - 2026 годы </vt:lpstr>
      <vt:lpstr>Налоговые доходы бюджета города Покачи в 2022-2026 годах</vt:lpstr>
      <vt:lpstr>Неналоговые доходы бюджета города Покачи в 2022-2026 годах</vt:lpstr>
      <vt:lpstr>Безвозмездные поступления в бюджет города Покачи  в 2022-2026 годах</vt:lpstr>
      <vt:lpstr>Сведения о доходах бюджета на период 2022-2026 годы по видам доходов (1)</vt:lpstr>
      <vt:lpstr>Сведения о доходах бюджета на период 2022-2026 годы по видам доходов (2)</vt:lpstr>
      <vt:lpstr>Прогноз выпадающих налоговых доходов в связи с предоставлением налоговых льгот/сниженных налоговых ставок</vt:lpstr>
      <vt:lpstr>  Расходная часть  бюджета города Покачи</vt:lpstr>
      <vt:lpstr>Презентация PowerPoint</vt:lpstr>
      <vt:lpstr>Расходная часть бюджета города Покачи в период 2022- 2026 годов</vt:lpstr>
      <vt:lpstr>Направления расходов бюджета города Покачи в 2024 году </vt:lpstr>
      <vt:lpstr>Распределение бюджетных ассигнований по разделам и подразделам классификации расходов бюджета города Покачи (1)</vt:lpstr>
      <vt:lpstr>Распределение бюджетных ассигнований по разделам и подразделам классификации расходов бюджета города Покачи (2)</vt:lpstr>
      <vt:lpstr>Распределение бюджетных ассигнований по разделам и подразделам классификации расходов бюджета города Покачи (3)</vt:lpstr>
      <vt:lpstr>Распределение бюджетных ассигнований по разделам и подразделам классификации расходов бюджета города Покачи (4)</vt:lpstr>
      <vt:lpstr>Распределение бюджетных ассигнований по разделам и подразделам классификации расходов бюджета города Покачи (5)</vt:lpstr>
      <vt:lpstr>Расходы на финансовое обеспечение реализации национальных проектов (1)</vt:lpstr>
      <vt:lpstr>Расходы на финансовое обеспечение реализации национальных проектов (2)</vt:lpstr>
      <vt:lpstr>Расходы на реализацию предложений и инициатив граждан в 2024 году</vt:lpstr>
      <vt:lpstr>Расходы бюджета на поддержку семьи и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на обслуживание муниципального долга в 2022-2026 годах</vt:lpstr>
      <vt:lpstr>Презентация PowerPoint</vt:lpstr>
      <vt:lpstr> Исходные данные для формирования расходов на оплату труда  работников по муниципальным учреждениям на 2024 год</vt:lpstr>
      <vt:lpstr>Структура расходов финансово – хозяйственной деятельности муниципальных учреждений, финансовое обеспечение которых осуществляется за счет средств местного бюджета</vt:lpstr>
      <vt:lpstr>Муниципальные услуги, оказываемые муниципальными учреждениями в 2022-2026 годах (1)</vt:lpstr>
      <vt:lpstr>Муниципальные услуги, оказываемые муниципальными учреждениями в 2022-2026 годах (2)</vt:lpstr>
      <vt:lpstr>Муниципальные услуги, оказываемые муниципальными учреждениями в 2022-2026 годах (3)</vt:lpstr>
      <vt:lpstr>Муниципальные услуги, оказываемые муниципальными учреждениями в 2022-2026 годах (4)</vt:lpstr>
      <vt:lpstr>Муниципальные услуги, оказываемые муниципальными учреждениями в 2022-2026 годах (5)</vt:lpstr>
      <vt:lpstr>Муниципальные услуги, оказываемые муниципальными учреждениями в 2022-2026 годах (6)</vt:lpstr>
      <vt:lpstr>Муниципальные услуги, оказываемые муниципальными учреждениями в 2022-2026 годах (7)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программа «Реализация молодежной политики на территории города Покачи»</vt:lpstr>
      <vt:lpstr>Муниципальная программа «Организация отдыха детей города Покачи в каникулярное время» </vt:lpstr>
      <vt:lpstr>Муниципальная программа «Сохранение и развитие сферы культуры города Покачи» </vt:lpstr>
      <vt:lpstr>Муниципальная программа «Развитие муниципальной службы в городе Покачи»</vt:lpstr>
      <vt:lpstr>Муниципальная программа «Поддержка и развитие малого и среднего предпринимательства,  агропромышленного комплекса на территории города Покачи»</vt:lpstr>
      <vt:lpstr>Муниципальная программа «Улучшение условий и охраны труда на территории города Покачи»</vt:lpstr>
      <vt:lpstr>Муниципальная программа «Противодействие коррупции в муниципальном образовании город Покачи»</vt:lpstr>
      <vt:lpstr>Муниципальная программа «Информирование населения о деятельности органов местного самоуправления, поддержка лиц, внесших выдающийся вклад в развитие города Покачи»</vt:lpstr>
      <vt:lpstr>Муниципальная программа «Управление муниципальными финансами города Покачи»</vt:lpstr>
      <vt:lpstr>Муниципальная программа «Развитие физической культуры и спорта в городе Покачи»  </vt:lpstr>
      <vt:lpstr>Муниципальная программа «Развитие детско-юношеского спорта в городе Покачи» </vt:lpstr>
      <vt:lpstr>Муниципальная программа «Поддержка социально-ориентированных некоммерческих организаций города Покачи»</vt:lpstr>
      <vt:lpstr>Муниципальная программа «Информационное общество города Покачи» </vt:lpstr>
      <vt:lpstr>Муниципальная программа «Укрепление общественного здоровья»  </vt:lpstr>
      <vt:lpstr>Муниципальная программа «Развитие образования в городе Покачи» (1)</vt:lpstr>
      <vt:lpstr>Муниципальная программа «Развитие образования в городе Покачи» (2)</vt:lpstr>
      <vt:lpstr>Муниципальная программа «Формирование беспрепятственного доступа инвалидов и других маломобильных групп населения к объектам социальной инфраструктуры муниципального образования город Покачи»</vt:lpstr>
      <vt:lpstr>Муниципальная программа «Осуществление материально-технического обеспечения деятельности ОМСУ, КУ города Покачи, финансовое обеспечение деятельности которых осуществляется за счет средств бюджета города Покачи на основании бюджетной сметы»</vt:lpstr>
      <vt:lpstr>Муниципальная программа «Развитие жилищной сферы в городе Покачи»</vt:lpstr>
      <vt:lpstr>Муниципальная программа «Профилактика терроризма и экстремизма, создание на территории города Покачи комфортной среды для проживания многонационального общества»</vt:lpstr>
      <vt:lpstr>Муниципальная программа «Разработка документов градостроительного регулирования города Покачи»</vt:lpstr>
      <vt:lpstr>Муниципальная программа «Управление и распоряжение имуществом, находящимся в собственности города Покачи и земельными участками, государственная собственность на которые не разграничена»</vt:lpstr>
      <vt:lpstr>Муниципальная программа «Развитие транспортной системы города Покачи»</vt:lpstr>
      <vt:lpstr>Муниципальная программа «Обеспечение жильем молодых семей на территории города Покачи»</vt:lpstr>
      <vt:lpstr>Муниципальная программа «Развитие жилищно-коммунального комплекса и повышение энергетической эффективности в городе Покачи» (1)</vt:lpstr>
      <vt:lpstr>Муниципальная программа «Развитие жилищно-коммунального комплекса и повышение энергетической эффективности в городе Покачи» (2)</vt:lpstr>
      <vt:lpstr>Муниципальная программа «Развитие жилищно-коммунального комплекса и повышение энергетической эффективности в городе Покачи» (3)</vt:lpstr>
      <vt:lpstr>Муниципальная программа «Развитие жилищно-коммунального комплекса и повышение энергетической эффективности в городе Покачи» (4)</vt:lpstr>
      <vt:lpstr>Муниципальная программа «Обеспечение безопасности жизнедеятельности населения на территории города Покачи»</vt:lpstr>
      <vt:lpstr>Муниципальная программа «Обеспечение экологической безопасности на территории города Покачи» (1)</vt:lpstr>
      <vt:lpstr>Муниципальная программа «Обеспечение экологической безопасности на территории города Покачи» (2)</vt:lpstr>
      <vt:lpstr>Муниципальная программа «Формирование современной городской среды в муниципальном образовании города Покачи»</vt:lpstr>
      <vt:lpstr>Муниципальная программа «Поддержка ведения садоводства и огородничества на территории  города Покачи»  </vt:lpstr>
      <vt:lpstr>Непрограммные направления расходования средств на 2022-2026 годы</vt:lpstr>
      <vt:lpstr>Непрограммные направления расходования средств на 2022-2026 годы (2)</vt:lpstr>
      <vt:lpstr>  Источники финансирования бюджета города Покачи</vt:lpstr>
      <vt:lpstr>Источники финансирования дефицита бюджета в период 2022-2026 годы</vt:lpstr>
      <vt:lpstr>Структура муниципального долга бюджета города Покачи в период 2022-2026 годы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Финансист-02</cp:lastModifiedBy>
  <cp:revision>532</cp:revision>
  <cp:lastPrinted>2021-10-30T07:52:11Z</cp:lastPrinted>
  <dcterms:created xsi:type="dcterms:W3CDTF">2019-09-17T05:02:43Z</dcterms:created>
  <dcterms:modified xsi:type="dcterms:W3CDTF">2023-12-20T06:45:43Z</dcterms:modified>
</cp:coreProperties>
</file>