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2.xml" ContentType="application/vnd.openxmlformats-officedocument.presentationml.notesSlide+xml"/>
  <Override PartName="/ppt/charts/chart2.xml" ContentType="application/vnd.openxmlformats-officedocument.drawingml.chart+xml"/>
  <Override PartName="/ppt/notesSlides/notesSlide13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4.xml" ContentType="application/vnd.openxmlformats-officedocument.presentationml.notesSlide+xml"/>
  <Override PartName="/ppt/charts/chart3.xml" ContentType="application/vnd.openxmlformats-officedocument.drawingml.chart+xml"/>
  <Override PartName="/ppt/notesSlides/notesSlide15.xml" ContentType="application/vnd.openxmlformats-officedocument.presentationml.notesSlide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notesSlides/notesSlide16.xml" ContentType="application/vnd.openxmlformats-officedocument.presentationml.notesSlide+xml"/>
  <Override PartName="/ppt/charts/chart5.xml" ContentType="application/vnd.openxmlformats-officedocument.drawingml.chart+xml"/>
  <Override PartName="/ppt/notesSlides/notesSlide17.xml" ContentType="application/vnd.openxmlformats-officedocument.presentationml.notesSlide+xml"/>
  <Override PartName="/ppt/charts/chart6.xml" ContentType="application/vnd.openxmlformats-officedocument.drawingml.chart+xml"/>
  <Override PartName="/ppt/notesSlides/notesSlide18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7.xml" ContentType="application/vnd.openxmlformats-officedocument.drawingml.chart+xml"/>
  <Override PartName="/ppt/notesSlides/notesSlide23.xml" ContentType="application/vnd.openxmlformats-officedocument.presentationml.notesSlide+xml"/>
  <Override PartName="/ppt/charts/chart8.xml" ContentType="application/vnd.openxmlformats-officedocument.drawingml.chart+xml"/>
  <Override PartName="/ppt/notesSlides/notesSlide24.xml" ContentType="application/vnd.openxmlformats-officedocument.presentationml.notesSlide+xml"/>
  <Override PartName="/ppt/charts/chart9.xml" ContentType="application/vnd.openxmlformats-officedocument.drawingml.chart+xml"/>
  <Override PartName="/ppt/notesSlides/notesSlide25.xml" ContentType="application/vnd.openxmlformats-officedocument.presentationml.notesSlide+xml"/>
  <Override PartName="/ppt/charts/chart10.xml" ContentType="application/vnd.openxmlformats-officedocument.drawingml.chart+xml"/>
  <Override PartName="/ppt/notesSlides/notesSlide26.xml" ContentType="application/vnd.openxmlformats-officedocument.presentationml.notesSlide+xml"/>
  <Override PartName="/ppt/charts/chart11.xml" ContentType="application/vnd.openxmlformats-officedocument.drawingml.chart+xml"/>
  <Override PartName="/ppt/notesSlides/notesSlide27.xml" ContentType="application/vnd.openxmlformats-officedocument.presentationml.notesSlide+xml"/>
  <Override PartName="/ppt/charts/chart12.xml" ContentType="application/vnd.openxmlformats-officedocument.drawingml.chart+xml"/>
  <Override PartName="/ppt/notesSlides/notesSlide28.xml" ContentType="application/vnd.openxmlformats-officedocument.presentationml.notesSlide+xml"/>
  <Override PartName="/ppt/charts/chart13.xml" ContentType="application/vnd.openxmlformats-officedocument.drawingml.chart+xml"/>
  <Override PartName="/ppt/notesSlides/notesSlide29.xml" ContentType="application/vnd.openxmlformats-officedocument.presentationml.notesSlide+xml"/>
  <Override PartName="/ppt/charts/chart14.xml" ContentType="application/vnd.openxmlformats-officedocument.drawingml.chart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30.xml" ContentType="application/vnd.openxmlformats-officedocument.presentationml.notesSlide+xml"/>
  <Override PartName="/ppt/charts/chart15.xml" ContentType="application/vnd.openxmlformats-officedocument.drawingml.chart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31.xml" ContentType="application/vnd.openxmlformats-officedocument.presentationml.notesSlide+xml"/>
  <Override PartName="/ppt/charts/chart16.xml" ContentType="application/vnd.openxmlformats-officedocument.drawingml.chart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32.xml" ContentType="application/vnd.openxmlformats-officedocument.presentationml.notesSlide+xml"/>
  <Override PartName="/ppt/charts/chart17.xml" ContentType="application/vnd.openxmlformats-officedocument.drawingml.chart+xml"/>
  <Override PartName="/ppt/notesSlides/notesSlide33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34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35.xml" ContentType="application/vnd.openxmlformats-officedocument.presentationml.notesSlide+xml"/>
  <Override PartName="/ppt/charts/chart18.xml" ContentType="application/vnd.openxmlformats-officedocument.drawingml.chart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4.xml" ContentType="application/vnd.ms-office.chartstyle+xml"/>
  <Override PartName="/ppt/charts/colors4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5"/>
  </p:notesMasterIdLst>
  <p:handoutMasterIdLst>
    <p:handoutMasterId r:id="rId86"/>
  </p:handoutMasterIdLst>
  <p:sldIdLst>
    <p:sldId id="256" r:id="rId2"/>
    <p:sldId id="309" r:id="rId3"/>
    <p:sldId id="372" r:id="rId4"/>
    <p:sldId id="277" r:id="rId5"/>
    <p:sldId id="280" r:id="rId6"/>
    <p:sldId id="279" r:id="rId7"/>
    <p:sldId id="391" r:id="rId8"/>
    <p:sldId id="281" r:id="rId9"/>
    <p:sldId id="257" r:id="rId10"/>
    <p:sldId id="310" r:id="rId11"/>
    <p:sldId id="258" r:id="rId12"/>
    <p:sldId id="393" r:id="rId13"/>
    <p:sldId id="394" r:id="rId14"/>
    <p:sldId id="395" r:id="rId15"/>
    <p:sldId id="396" r:id="rId16"/>
    <p:sldId id="377" r:id="rId17"/>
    <p:sldId id="397" r:id="rId18"/>
    <p:sldId id="311" r:id="rId19"/>
    <p:sldId id="312" r:id="rId20"/>
    <p:sldId id="313" r:id="rId21"/>
    <p:sldId id="419" r:id="rId22"/>
    <p:sldId id="276" r:id="rId23"/>
    <p:sldId id="361" r:id="rId24"/>
    <p:sldId id="398" r:id="rId25"/>
    <p:sldId id="399" r:id="rId26"/>
    <p:sldId id="400" r:id="rId27"/>
    <p:sldId id="402" r:id="rId28"/>
    <p:sldId id="314" r:id="rId29"/>
    <p:sldId id="421" r:id="rId30"/>
    <p:sldId id="403" r:id="rId31"/>
    <p:sldId id="404" r:id="rId32"/>
    <p:sldId id="316" r:id="rId33"/>
    <p:sldId id="317" r:id="rId34"/>
    <p:sldId id="318" r:id="rId35"/>
    <p:sldId id="381" r:id="rId36"/>
    <p:sldId id="410" r:id="rId37"/>
    <p:sldId id="411" r:id="rId38"/>
    <p:sldId id="412" r:id="rId39"/>
    <p:sldId id="413" r:id="rId40"/>
    <p:sldId id="414" r:id="rId41"/>
    <p:sldId id="415" r:id="rId42"/>
    <p:sldId id="416" r:id="rId43"/>
    <p:sldId id="417" r:id="rId44"/>
    <p:sldId id="354" r:id="rId45"/>
    <p:sldId id="405" r:id="rId46"/>
    <p:sldId id="406" r:id="rId47"/>
    <p:sldId id="407" r:id="rId48"/>
    <p:sldId id="422" r:id="rId49"/>
    <p:sldId id="324" r:id="rId50"/>
    <p:sldId id="325" r:id="rId51"/>
    <p:sldId id="326" r:id="rId52"/>
    <p:sldId id="327" r:id="rId53"/>
    <p:sldId id="328" r:id="rId54"/>
    <p:sldId id="329" r:id="rId55"/>
    <p:sldId id="330" r:id="rId56"/>
    <p:sldId id="331" r:id="rId57"/>
    <p:sldId id="352" r:id="rId58"/>
    <p:sldId id="332" r:id="rId59"/>
    <p:sldId id="333" r:id="rId60"/>
    <p:sldId id="334" r:id="rId61"/>
    <p:sldId id="335" r:id="rId62"/>
    <p:sldId id="336" r:id="rId63"/>
    <p:sldId id="337" r:id="rId64"/>
    <p:sldId id="338" r:id="rId65"/>
    <p:sldId id="340" r:id="rId66"/>
    <p:sldId id="341" r:id="rId67"/>
    <p:sldId id="342" r:id="rId68"/>
    <p:sldId id="344" r:id="rId69"/>
    <p:sldId id="345" r:id="rId70"/>
    <p:sldId id="343" r:id="rId71"/>
    <p:sldId id="348" r:id="rId72"/>
    <p:sldId id="346" r:id="rId73"/>
    <p:sldId id="383" r:id="rId74"/>
    <p:sldId id="384" r:id="rId75"/>
    <p:sldId id="347" r:id="rId76"/>
    <p:sldId id="349" r:id="rId77"/>
    <p:sldId id="385" r:id="rId78"/>
    <p:sldId id="350" r:id="rId79"/>
    <p:sldId id="351" r:id="rId80"/>
    <p:sldId id="322" r:id="rId81"/>
    <p:sldId id="375" r:id="rId82"/>
    <p:sldId id="374" r:id="rId83"/>
    <p:sldId id="353" r:id="rId84"/>
  </p:sldIdLst>
  <p:sldSz cx="12192000" cy="6858000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08">
          <p15:clr>
            <a:srgbClr val="A4A3A4"/>
          </p15:clr>
        </p15:guide>
        <p15:guide id="2" pos="212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31" autoAdjust="0"/>
    <p:restoredTop sz="96644" autoAdjust="0"/>
  </p:normalViewPr>
  <p:slideViewPr>
    <p:cSldViewPr snapToGrid="0">
      <p:cViewPr>
        <p:scale>
          <a:sx n="110" d="100"/>
          <a:sy n="110" d="100"/>
        </p:scale>
        <p:origin x="-546" y="-15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2184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-3948" y="-78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ableStyles" Target="tableStyle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6.xlsx"/></Relationships>
</file>

<file path=ppt/charts/_rels/chart17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_____Microsoft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6206319798260466E-2"/>
          <c:y val="0.29848577430790757"/>
          <c:w val="0.49172610776594311"/>
          <c:h val="0.59203775338093656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r"/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6206319798260466E-2"/>
          <c:y val="0.29848577430790757"/>
          <c:w val="0.49172610776594311"/>
          <c:h val="0.59203775338093656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r"/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6206319798260466E-2"/>
          <c:y val="0.29848577430790757"/>
          <c:w val="0.49172610776594311"/>
          <c:h val="0.59203775338093656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r"/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6206319798260466E-2"/>
          <c:y val="0.29848577430790757"/>
          <c:w val="0.49172610776594311"/>
          <c:h val="0.59203775338093656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r"/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6206319798260466E-2"/>
          <c:y val="0.29848577430790757"/>
          <c:w val="0.49172610776594311"/>
          <c:h val="0.59203775338093656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</c:spPr>
    </c:plotArea>
    <c:legend>
      <c:legendPos val="r"/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0429211054500539E-3"/>
          <c:y val="0.24504053421673691"/>
          <c:w val="0.61264114044568274"/>
          <c:h val="0.73633990162709195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0429211054500539E-3"/>
          <c:y val="0.24504053421673691"/>
          <c:w val="0.61264114044568274"/>
          <c:h val="0.73633990162709195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950108072906091"/>
          <c:y val="1.9413472843626961E-2"/>
          <c:w val="0.8618955391587062"/>
          <c:h val="0.8673618508786467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88900" cap="rnd" cmpd="sng" algn="ctr">
              <a:solidFill>
                <a:schemeClr val="accent2">
                  <a:shade val="70000"/>
                  <a:satMod val="150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8.0298214380877322E-2"/>
                  <c:y val="-3.10734463276837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5F3C-4D94-8DD3-B753F5971892}"/>
                </c:ext>
              </c:extLst>
            </c:dLbl>
            <c:dLbl>
              <c:idx val="1"/>
              <c:layout>
                <c:manualLayout>
                  <c:x val="-3.79982339360668E-2"/>
                  <c:y val="-9.15719764221291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5F3C-4D94-8DD3-B753F5971892}"/>
                </c:ext>
              </c:extLst>
            </c:dLbl>
            <c:dLbl>
              <c:idx val="2"/>
              <c:layout>
                <c:manualLayout>
                  <c:x val="-2.867796193376888E-2"/>
                  <c:y val="-8.49639782528072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5F3C-4D94-8DD3-B753F5971892}"/>
                </c:ext>
              </c:extLst>
            </c:dLbl>
            <c:dLbl>
              <c:idx val="3"/>
              <c:layout>
                <c:manualLayout>
                  <c:x val="-2.9394853823829881E-2"/>
                  <c:y val="-5.33528237420005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5F3C-4D94-8DD3-B753F5971892}"/>
                </c:ext>
              </c:extLst>
            </c:dLbl>
            <c:dLbl>
              <c:idx val="4"/>
              <c:layout>
                <c:manualLayout>
                  <c:x val="-4.1224501478155415E-2"/>
                  <c:y val="-6.99317046611273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5F3C-4D94-8DD3-B753F59718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Лист1!$A$2:$A$10</c:f>
              <c:strCache>
                <c:ptCount val="9"/>
                <c:pt idx="0">
                  <c:v>2016 год
факт</c:v>
                </c:pt>
                <c:pt idx="1">
                  <c:v>2017 год
факт</c:v>
                </c:pt>
                <c:pt idx="2">
                  <c:v>2018 год
факт</c:v>
                </c:pt>
                <c:pt idx="3">
                  <c:v>2019 год
отчет</c:v>
                </c:pt>
                <c:pt idx="4">
                  <c:v>2020 год
отчет</c:v>
                </c:pt>
                <c:pt idx="5">
                  <c:v>2021 оценка</c:v>
                </c:pt>
                <c:pt idx="6">
                  <c:v>2022 год</c:v>
                </c:pt>
                <c:pt idx="7">
                  <c:v>2023 год</c:v>
                </c:pt>
                <c:pt idx="8">
                  <c:v>2024 год</c:v>
                </c:pt>
              </c:strCache>
            </c:strRef>
          </c:cat>
          <c:val>
            <c:numRef>
              <c:f>Лист1!$B$2:$B$10</c:f>
              <c:numCache>
                <c:formatCode>#,##0.00</c:formatCode>
                <c:ptCount val="9"/>
                <c:pt idx="0">
                  <c:v>4543.5719900000004</c:v>
                </c:pt>
                <c:pt idx="1">
                  <c:v>2938.6882599999994</c:v>
                </c:pt>
                <c:pt idx="2">
                  <c:v>923.7</c:v>
                </c:pt>
                <c:pt idx="3">
                  <c:v>354</c:v>
                </c:pt>
                <c:pt idx="4">
                  <c:v>568</c:v>
                </c:pt>
                <c:pt idx="5">
                  <c:v>3083</c:v>
                </c:pt>
                <c:pt idx="6">
                  <c:v>5600</c:v>
                </c:pt>
                <c:pt idx="7">
                  <c:v>5559</c:v>
                </c:pt>
                <c:pt idx="8">
                  <c:v>5438.7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5F3C-4D94-8DD3-B753F59718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4781056"/>
        <c:axId val="163853056"/>
      </c:lineChart>
      <c:catAx>
        <c:axId val="1647810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12700" cap="flat" cmpd="sng" algn="ctr">
            <a:solidFill>
              <a:schemeClr val="tx1">
                <a:tint val="75000"/>
                <a:shade val="70000"/>
                <a:satMod val="150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  <c:crossAx val="163853056"/>
        <c:crosses val="autoZero"/>
        <c:auto val="1"/>
        <c:lblAlgn val="ctr"/>
        <c:lblOffset val="100"/>
        <c:noMultiLvlLbl val="0"/>
      </c:catAx>
      <c:valAx>
        <c:axId val="163853056"/>
        <c:scaling>
          <c:orientation val="minMax"/>
        </c:scaling>
        <c:delete val="0"/>
        <c:axPos val="l"/>
        <c:majorGridlines>
          <c:spPr>
            <a:ln w="12700" cap="flat" cmpd="sng" algn="ctr">
              <a:solidFill>
                <a:schemeClr val="tx1">
                  <a:tint val="75000"/>
                  <a:shade val="70000"/>
                  <a:satMod val="150000"/>
                </a:schemeClr>
              </a:solidFill>
              <a:prstDash val="solid"/>
              <a:round/>
            </a:ln>
            <a:effectLst/>
          </c:spPr>
        </c:majorGridlines>
        <c:numFmt formatCode="#,##0.00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>
                <a:tint val="75000"/>
                <a:shade val="70000"/>
                <a:satMod val="150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  <c:crossAx val="164781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 w="12700" cap="flat" cmpd="sng" algn="ctr">
      <a:noFill/>
      <a:prstDash val="solid"/>
    </a:ln>
    <a:effectLst/>
  </c:spPr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6150143002160002E-2"/>
          <c:y val="2.2309647024420759E-2"/>
          <c:w val="0.6118136309273956"/>
          <c:h val="0.9365728114672445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5.0205786525606894E-2"/>
                  <c:y val="-0.174537715064266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A107-4C6B-B515-6C8A433C3C6E}"/>
                </c:ext>
              </c:extLst>
            </c:dLbl>
            <c:dLbl>
              <c:idx val="1"/>
              <c:layout>
                <c:manualLayout>
                  <c:x val="1.4600153331809643E-2"/>
                  <c:y val="-2.01338740896635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A262-40EE-85B2-ACC52A388482}"/>
                </c:ext>
              </c:extLst>
            </c:dLbl>
            <c:dLbl>
              <c:idx val="2"/>
              <c:layout>
                <c:manualLayout>
                  <c:x val="7.6365624298630726E-3"/>
                  <c:y val="-1.6822023187784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5C2E-4F12-BD85-413184ADE255}"/>
                </c:ext>
              </c:extLst>
            </c:dLbl>
            <c:dLbl>
              <c:idx val="3"/>
              <c:layout>
                <c:manualLayout>
                  <c:x val="1.6412474922287461E-2"/>
                  <c:y val="-1.28432502071631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107-4C6B-B515-6C8A433C3C6E}"/>
                </c:ext>
              </c:extLst>
            </c:dLbl>
            <c:dLbl>
              <c:idx val="4"/>
              <c:layout>
                <c:manualLayout>
                  <c:x val="3.5153410740502052E-3"/>
                  <c:y val="-9.6988195065397468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A107-4C6B-B515-6C8A433C3C6E}"/>
                </c:ext>
              </c:extLst>
            </c:dLbl>
            <c:dLbl>
              <c:idx val="7"/>
              <c:layout>
                <c:manualLayout>
                  <c:x val="-6.1185443777921344E-3"/>
                  <c:y val="1.31223536518979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107-4C6B-B515-6C8A433C3C6E}"/>
                </c:ext>
              </c:extLst>
            </c:dLbl>
            <c:dLbl>
              <c:idx val="10"/>
              <c:layout>
                <c:manualLayout>
                  <c:x val="1.9716418462565572E-2"/>
                  <c:y val="7.30780976388348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107-4C6B-B515-6C8A433C3C6E}"/>
                </c:ext>
              </c:extLst>
            </c:dLbl>
            <c:dLbl>
              <c:idx val="11"/>
              <c:layout>
                <c:manualLayout>
                  <c:x val="-4.0894102546676523E-3"/>
                  <c:y val="7.232341848938042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107-4C6B-B515-6C8A433C3C6E}"/>
                </c:ext>
              </c:extLst>
            </c:dLbl>
            <c:dLbl>
              <c:idx val="12"/>
              <c:layout>
                <c:manualLayout>
                  <c:x val="2.4112345225508532E-2"/>
                  <c:y val="6.64506089317390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107-4C6B-B515-6C8A433C3C6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ОПЛАТА ТРУДА, НАЧИСЛЕНИЯ НА ВЫПЛАТЫ ПО ОПЛАТЕ ТРУДА - 76,8%</c:v>
                </c:pt>
                <c:pt idx="1">
                  <c:v>КОММУНАЛЬНЫЕ УСЛУГИ - 8,9%</c:v>
                </c:pt>
                <c:pt idx="2">
                  <c:v>РАБОТЫ, УСЛУГИ ПО СОДЕРЖАНИЮ ИМУЩЕСТВА - 6,5%</c:v>
                </c:pt>
                <c:pt idx="3">
                  <c:v>ПРОЧИЕ РАСХОДЫ (налоги, сборы) - 4,3%</c:v>
                </c:pt>
                <c:pt idx="4">
                  <c:v>ПРОЧИЕ РАБОТЫ И УСЛУГИ ДЛЯ ОБЕСПЕЧЕНИЯ ФИНАНСОВО - ХОЗЯЙСТВЕННОЙ ДЕЯТЕЛЬНОСТИ - 3,6%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76.8</c:v>
                </c:pt>
                <c:pt idx="1">
                  <c:v>8.9</c:v>
                </c:pt>
                <c:pt idx="2">
                  <c:v>6.5</c:v>
                </c:pt>
                <c:pt idx="3">
                  <c:v>4.3</c:v>
                </c:pt>
                <c:pt idx="4">
                  <c:v>3.5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A107-4C6B-B515-6C8A433C3C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62739192506874364"/>
          <c:y val="5.6386600474348611E-2"/>
          <c:w val="0.37260807493125714"/>
          <c:h val="0.83723087856086165"/>
        </c:manualLayout>
      </c:layout>
      <c:overlay val="0"/>
      <c:txPr>
        <a:bodyPr/>
        <a:lstStyle/>
        <a:p>
          <a:pPr>
            <a:defRPr sz="14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471254981342831"/>
          <c:y val="2.4622857837806399E-2"/>
          <c:w val="0.71192216297897981"/>
          <c:h val="0.8724248667950991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 год</c:v>
                </c:pt>
              </c:strCache>
            </c:strRef>
          </c:tx>
          <c:invertIfNegative val="0"/>
          <c:dLbls>
            <c:dLbl>
              <c:idx val="3"/>
              <c:layout>
                <c:manualLayout>
                  <c:x val="1.0608907098531681E-3"/>
                  <c:y val="2.783251361995505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0" vert="horz"/>
              <a:lstStyle/>
              <a:p>
                <a:pPr>
                  <a:defRPr sz="15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Целевые поступления</c:v>
                </c:pt>
                <c:pt idx="1">
                  <c:v>Дотация на сбалансированность/
прочие дотации</c:v>
                </c:pt>
                <c:pt idx="2">
                  <c:v>Неналоговые доходы</c:v>
                </c:pt>
                <c:pt idx="3">
                  <c:v>                                  Налоговые доходы 
                                   + дотация на ВБО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845513.7</c:v>
                </c:pt>
                <c:pt idx="1">
                  <c:v>77141.899999999994</c:v>
                </c:pt>
                <c:pt idx="2">
                  <c:v>34774</c:v>
                </c:pt>
                <c:pt idx="3">
                  <c:v>664778.19999999995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A1F-40DB-B951-9F0852AC8D7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 год (на 01.11.21)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5.9319871648212473E-2"/>
                  <c:y val="2.29089082281763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11910451521846E-3"/>
                  <c:y val="-1.82995383649698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8A1F-40DB-B951-9F0852AC8D74}"/>
                </c:ext>
              </c:extLst>
            </c:dLbl>
            <c:txPr>
              <a:bodyPr rot="0" vert="horz"/>
              <a:lstStyle/>
              <a:p>
                <a:pPr>
                  <a:defRPr sz="15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Целевые поступления</c:v>
                </c:pt>
                <c:pt idx="1">
                  <c:v>Дотация на сбалансированность/
прочие дотации</c:v>
                </c:pt>
                <c:pt idx="2">
                  <c:v>Неналоговые доходы</c:v>
                </c:pt>
                <c:pt idx="3">
                  <c:v>                                  Налоговые доходы 
                                   + дотация на ВБО</c:v>
                </c:pt>
              </c:strCache>
            </c:strRef>
          </c:cat>
          <c:val>
            <c:numRef>
              <c:f>Лист1!$C$2:$C$5</c:f>
              <c:numCache>
                <c:formatCode>#,##0.0</c:formatCode>
                <c:ptCount val="4"/>
                <c:pt idx="0">
                  <c:v>1091277.2</c:v>
                </c:pt>
                <c:pt idx="1">
                  <c:v>53582.8</c:v>
                </c:pt>
                <c:pt idx="2">
                  <c:v>30375.1</c:v>
                </c:pt>
                <c:pt idx="3">
                  <c:v>706463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A1F-40DB-B951-9F0852AC8D7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2022 год</c:v>
                </c:pt>
              </c:strCache>
            </c:strRef>
          </c:tx>
          <c:invertIfNegative val="0"/>
          <c:dLbls>
            <c:dLbl>
              <c:idx val="3"/>
              <c:layout>
                <c:manualLayout>
                  <c:x val="-1.0695069961735347E-3"/>
                  <c:y val="-2.238651803237011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2C64-4489-9C24-D3A9621468BD}"/>
                </c:ext>
              </c:extLst>
            </c:dLbl>
            <c:txPr>
              <a:bodyPr rot="0" vert="horz"/>
              <a:lstStyle/>
              <a:p>
                <a:pPr>
                  <a:defRPr sz="15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Целевые поступления</c:v>
                </c:pt>
                <c:pt idx="1">
                  <c:v>Дотация на сбалансированность/
прочие дотации</c:v>
                </c:pt>
                <c:pt idx="2">
                  <c:v>Неналоговые доходы</c:v>
                </c:pt>
                <c:pt idx="3">
                  <c:v>                                  Налоговые доходы 
                                   + дотация на ВБО</c:v>
                </c:pt>
              </c:strCache>
            </c:strRef>
          </c:cat>
          <c:val>
            <c:numRef>
              <c:f>Лист1!$D$2:$D$5</c:f>
              <c:numCache>
                <c:formatCode>#,##0.0</c:formatCode>
                <c:ptCount val="4"/>
                <c:pt idx="0">
                  <c:v>702186.69999999984</c:v>
                </c:pt>
                <c:pt idx="1">
                  <c:v>8155.1</c:v>
                </c:pt>
                <c:pt idx="2">
                  <c:v>28985.599999999999</c:v>
                </c:pt>
                <c:pt idx="3">
                  <c:v>714240.3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A1F-40DB-B951-9F0852AC8D74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2023 год</c:v>
                </c:pt>
              </c:strCache>
            </c:strRef>
          </c:tx>
          <c:invertIfNegative val="0"/>
          <c:dLbls>
            <c:dLbl>
              <c:idx val="3"/>
              <c:layout>
                <c:manualLayout>
                  <c:x val="2.4370107955994244E-2"/>
                  <c:y val="6.1836013705660357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8A1F-40DB-B951-9F0852AC8D74}"/>
                </c:ext>
              </c:extLst>
            </c:dLbl>
            <c:txPr>
              <a:bodyPr rot="0" vert="horz"/>
              <a:lstStyle/>
              <a:p>
                <a:pPr>
                  <a:defRPr sz="15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Целевые поступления</c:v>
                </c:pt>
                <c:pt idx="1">
                  <c:v>Дотация на сбалансированность/
прочие дотации</c:v>
                </c:pt>
                <c:pt idx="2">
                  <c:v>Неналоговые доходы</c:v>
                </c:pt>
                <c:pt idx="3">
                  <c:v>                                  Налоговые доходы 
                                   + дотация на ВБО</c:v>
                </c:pt>
              </c:strCache>
            </c:strRef>
          </c:cat>
          <c:val>
            <c:numRef>
              <c:f>Лист1!$E$2:$E$5</c:f>
              <c:numCache>
                <c:formatCode>#,##0.0</c:formatCode>
                <c:ptCount val="4"/>
                <c:pt idx="0">
                  <c:v>715251</c:v>
                </c:pt>
                <c:pt idx="1">
                  <c:v>0</c:v>
                </c:pt>
                <c:pt idx="2">
                  <c:v>28835.599999999999</c:v>
                </c:pt>
                <c:pt idx="3">
                  <c:v>630888.89999999991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8A1F-40DB-B951-9F0852AC8D74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2024 год</c:v>
                </c:pt>
              </c:strCache>
            </c:strRef>
          </c:tx>
          <c:invertIfNegative val="0"/>
          <c:dLbls>
            <c:dLbl>
              <c:idx val="3"/>
              <c:layout>
                <c:manualLayout>
                  <c:x val="0"/>
                  <c:y val="-6.71532486485629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2C64-4489-9C24-D3A9621468BD}"/>
                </c:ext>
              </c:extLst>
            </c:dLbl>
            <c:txPr>
              <a:bodyPr rot="0" vert="horz"/>
              <a:lstStyle/>
              <a:p>
                <a:pPr>
                  <a:defRPr sz="15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Целевые поступления</c:v>
                </c:pt>
                <c:pt idx="1">
                  <c:v>Дотация на сбалансированность/
прочие дотации</c:v>
                </c:pt>
                <c:pt idx="2">
                  <c:v>Неналоговые доходы</c:v>
                </c:pt>
                <c:pt idx="3">
                  <c:v>                                  Налоговые доходы 
                                   + дотация на ВБО</c:v>
                </c:pt>
              </c:strCache>
            </c:strRef>
          </c:cat>
          <c:val>
            <c:numRef>
              <c:f>Лист1!$F$2:$F$5</c:f>
              <c:numCache>
                <c:formatCode>#,##0.0</c:formatCode>
                <c:ptCount val="4"/>
                <c:pt idx="0">
                  <c:v>713635.3</c:v>
                </c:pt>
                <c:pt idx="1">
                  <c:v>0</c:v>
                </c:pt>
                <c:pt idx="2">
                  <c:v>28724.6</c:v>
                </c:pt>
                <c:pt idx="3">
                  <c:v>668568.5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A1F-40DB-B951-9F0852AC8D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97073792"/>
        <c:axId val="97087872"/>
      </c:barChart>
      <c:catAx>
        <c:axId val="970737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7087872"/>
        <c:crosses val="autoZero"/>
        <c:auto val="1"/>
        <c:lblAlgn val="ctr"/>
        <c:lblOffset val="100"/>
        <c:noMultiLvlLbl val="0"/>
      </c:catAx>
      <c:valAx>
        <c:axId val="97087872"/>
        <c:scaling>
          <c:orientation val="minMax"/>
        </c:scaling>
        <c:delete val="1"/>
        <c:axPos val="b"/>
        <c:majorGridlines/>
        <c:numFmt formatCode="#,##0.0" sourceLinked="1"/>
        <c:majorTickMark val="none"/>
        <c:minorTickMark val="none"/>
        <c:tickLblPos val="none"/>
        <c:crossAx val="9707379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6.3294102869098354E-2"/>
          <c:y val="0.9045955811061035"/>
          <c:w val="0.86876946381158482"/>
          <c:h val="9.4379651117170033E-2"/>
        </c:manualLayout>
      </c:layout>
      <c:overlay val="0"/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 год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7932962741600081E-3"/>
                  <c:y val="3.0135266251926347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F967-4E9D-A01D-F5F8A0375377}"/>
                </c:ext>
              </c:extLst>
            </c:dLbl>
            <c:dLbl>
              <c:idx val="1"/>
              <c:layout>
                <c:manualLayout>
                  <c:x val="1.3126283938660263E-3"/>
                  <c:y val="5.00264988136686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967-4E9D-A01D-F5F8A0375377}"/>
                </c:ext>
              </c:extLst>
            </c:dLbl>
            <c:dLbl>
              <c:idx val="2"/>
              <c:layout>
                <c:manualLayout>
                  <c:x val="1.7170408832462359E-3"/>
                  <c:y val="-3.58329188647094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F967-4E9D-A01D-F5F8A0375377}"/>
                </c:ext>
              </c:extLst>
            </c:dLbl>
            <c:dLbl>
              <c:idx val="3"/>
              <c:layout>
                <c:manualLayout>
                  <c:x val="-3.1821800589396658E-3"/>
                  <c:y val="-9.94773618596462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F967-4E9D-A01D-F5F8A0375377}"/>
                </c:ext>
              </c:extLst>
            </c:dLbl>
            <c:txPr>
              <a:bodyPr rot="0" vert="horz"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доходы от 
использования имущества</c:v>
                </c:pt>
                <c:pt idx="1">
                  <c:v>платежи за пользование 
природными ресурсами</c:v>
                </c:pt>
                <c:pt idx="2">
                  <c:v>доходы от продажи 
активов, оказания услуг</c:v>
                </c:pt>
                <c:pt idx="3">
                  <c:v>сборы, 
штрафы и санкции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28629</c:v>
                </c:pt>
                <c:pt idx="1">
                  <c:v>258.39999999999969</c:v>
                </c:pt>
                <c:pt idx="2">
                  <c:v>3204.3</c:v>
                </c:pt>
                <c:pt idx="3">
                  <c:v>993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561-43BB-8BBD-9E4806AB9B0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 год (на 01.11.2021)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3888837847797297E-3"/>
                  <c:y val="2.47979975050348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F967-4E9D-A01D-F5F8A0375377}"/>
                </c:ext>
              </c:extLst>
            </c:dLbl>
            <c:dLbl>
              <c:idx val="1"/>
              <c:layout>
                <c:manualLayout>
                  <c:x val="4.571063843719394E-3"/>
                  <c:y val="2.62966073365030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F967-4E9D-A01D-F5F8A0375377}"/>
                </c:ext>
              </c:extLst>
            </c:dLbl>
            <c:dLbl>
              <c:idx val="2"/>
              <c:layout>
                <c:manualLayout>
                  <c:x val="-8.8508036967403433E-4"/>
                  <c:y val="-1.36114213963652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F967-4E9D-A01D-F5F8A0375377}"/>
                </c:ext>
              </c:extLst>
            </c:dLbl>
            <c:dLbl>
              <c:idx val="3"/>
              <c:layout>
                <c:manualLayout>
                  <c:x val="-6.8450279981731501E-3"/>
                  <c:y val="-9.64507896646473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F967-4E9D-A01D-F5F8A0375377}"/>
                </c:ext>
              </c:extLst>
            </c:dLbl>
            <c:txPr>
              <a:bodyPr rot="0" vert="horz"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доходы от 
использования имущества</c:v>
                </c:pt>
                <c:pt idx="1">
                  <c:v>платежи за пользование 
природными ресурсами</c:v>
                </c:pt>
                <c:pt idx="2">
                  <c:v>доходы от продажи 
активов, оказания услуг</c:v>
                </c:pt>
                <c:pt idx="3">
                  <c:v>сборы, 
штрафы и санкции</c:v>
                </c:pt>
              </c:strCache>
            </c:strRef>
          </c:cat>
          <c:val>
            <c:numRef>
              <c:f>Лист1!$C$2:$C$5</c:f>
              <c:numCache>
                <c:formatCode>#,##0.0</c:formatCode>
                <c:ptCount val="4"/>
                <c:pt idx="0">
                  <c:v>27640.2</c:v>
                </c:pt>
                <c:pt idx="1">
                  <c:v>235.6</c:v>
                </c:pt>
                <c:pt idx="2">
                  <c:v>412.4</c:v>
                </c:pt>
                <c:pt idx="3">
                  <c:v>548.79999999999995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1561-43BB-8BBD-9E4806AB9B0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2022 год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7.3265310963303539E-4"/>
                  <c:y val="2.47979975050348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F967-4E9D-A01D-F5F8A0375377}"/>
                </c:ext>
              </c:extLst>
            </c:dLbl>
            <c:dLbl>
              <c:idx val="1"/>
              <c:layout>
                <c:manualLayout>
                  <c:x val="-1.060726686313218E-3"/>
                  <c:y val="-7.5615383988186324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F967-4E9D-A01D-F5F8A0375377}"/>
                </c:ext>
              </c:extLst>
            </c:dLbl>
            <c:dLbl>
              <c:idx val="2"/>
              <c:layout>
                <c:manualLayout>
                  <c:x val="-1.5251078182739686E-4"/>
                  <c:y val="-1.36114213963652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F967-4E9D-A01D-F5F8A0375377}"/>
                </c:ext>
              </c:extLst>
            </c:dLbl>
            <c:dLbl>
              <c:idx val="3"/>
              <c:layout>
                <c:manualLayout>
                  <c:x val="-2.9302783513868481E-3"/>
                  <c:y val="-7.5740947597576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F967-4E9D-A01D-F5F8A0375377}"/>
                </c:ext>
              </c:extLst>
            </c:dLbl>
            <c:txPr>
              <a:bodyPr rot="0" vert="horz"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доходы от 
использования имущества</c:v>
                </c:pt>
                <c:pt idx="1">
                  <c:v>платежи за пользование 
природными ресурсами</c:v>
                </c:pt>
                <c:pt idx="2">
                  <c:v>доходы от продажи 
активов, оказания услуг</c:v>
                </c:pt>
                <c:pt idx="3">
                  <c:v>сборы, 
штрафы и санкции</c:v>
                </c:pt>
              </c:strCache>
            </c:strRef>
          </c:cat>
          <c:val>
            <c:numRef>
              <c:f>Лист1!$D$2:$D$5</c:f>
              <c:numCache>
                <c:formatCode>#,##0.0</c:formatCode>
                <c:ptCount val="4"/>
                <c:pt idx="0">
                  <c:v>26415.200000000001</c:v>
                </c:pt>
                <c:pt idx="1">
                  <c:v>363.6</c:v>
                </c:pt>
                <c:pt idx="2">
                  <c:v>1335.9</c:v>
                </c:pt>
                <c:pt idx="3">
                  <c:v>470.7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1561-43BB-8BBD-9E4806AB9B07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2023 год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79329627415993E-3"/>
                  <c:y val="4.0881554379642394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F967-4E9D-A01D-F5F8A0375377}"/>
                </c:ext>
              </c:extLst>
            </c:dLbl>
            <c:dLbl>
              <c:idx val="1"/>
              <c:layout>
                <c:manualLayout>
                  <c:x val="-1.0607266863130625E-3"/>
                  <c:y val="-2.82713804658900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F967-4E9D-A01D-F5F8A0375377}"/>
                </c:ext>
              </c:extLst>
            </c:dLbl>
            <c:dLbl>
              <c:idx val="2"/>
              <c:layout>
                <c:manualLayout>
                  <c:x val="3.7622388649588179E-3"/>
                  <c:y val="-1.36114213963652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F967-4E9D-A01D-F5F8A0375377}"/>
                </c:ext>
              </c:extLst>
            </c:dLbl>
            <c:dLbl>
              <c:idx val="3"/>
              <c:layout>
                <c:manualLayout>
                  <c:x val="5.5555555555555558E-3"/>
                  <c:y val="-8.888888888888979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F967-4E9D-A01D-F5F8A0375377}"/>
                </c:ext>
              </c:extLst>
            </c:dLbl>
            <c:txPr>
              <a:bodyPr rot="0" vert="horz"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доходы от 
использования имущества</c:v>
                </c:pt>
                <c:pt idx="1">
                  <c:v>платежи за пользование 
природными ресурсами</c:v>
                </c:pt>
                <c:pt idx="2">
                  <c:v>доходы от продажи 
активов, оказания услуг</c:v>
                </c:pt>
                <c:pt idx="3">
                  <c:v>сборы, 
штрафы и санкции</c:v>
                </c:pt>
              </c:strCache>
            </c:strRef>
          </c:cat>
          <c:val>
            <c:numRef>
              <c:f>Лист1!$E$2:$E$5</c:f>
              <c:numCache>
                <c:formatCode>#,##0.0</c:formatCode>
                <c:ptCount val="4"/>
                <c:pt idx="0">
                  <c:v>26265.200000000001</c:v>
                </c:pt>
                <c:pt idx="1">
                  <c:v>363.6</c:v>
                </c:pt>
                <c:pt idx="2">
                  <c:v>1335.9</c:v>
                </c:pt>
                <c:pt idx="3">
                  <c:v>470.7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3-1561-43BB-8BBD-9E4806AB9B07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2024 год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5.5791718046485674E-3"/>
                  <c:y val="-3.890841194648055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F967-4E9D-A01D-F5F8A0375377}"/>
                </c:ext>
              </c:extLst>
            </c:dLbl>
            <c:dLbl>
              <c:idx val="1"/>
              <c:layout>
                <c:manualLayout>
                  <c:x val="-2.1214533726264437E-3"/>
                  <c:y val="-4.14196841341413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F967-4E9D-A01D-F5F8A0375377}"/>
                </c:ext>
              </c:extLst>
            </c:dLbl>
            <c:dLbl>
              <c:idx val="3"/>
              <c:layout>
                <c:manualLayout>
                  <c:x val="-1.060726686313218E-3"/>
                  <c:y val="-8.283936826828259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F967-4E9D-A01D-F5F8A0375377}"/>
                </c:ext>
              </c:extLst>
            </c:dLbl>
            <c:txPr>
              <a:bodyPr rot="0" vert="horz"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доходы от 
использования имущества</c:v>
                </c:pt>
                <c:pt idx="1">
                  <c:v>платежи за пользование 
природными ресурсами</c:v>
                </c:pt>
                <c:pt idx="2">
                  <c:v>доходы от продажи 
активов, оказания услуг</c:v>
                </c:pt>
                <c:pt idx="3">
                  <c:v>сборы, 
штрафы и санкции</c:v>
                </c:pt>
              </c:strCache>
            </c:strRef>
          </c:cat>
          <c:val>
            <c:numRef>
              <c:f>Лист1!$F$2:$F$5</c:f>
              <c:numCache>
                <c:formatCode>#,##0.0</c:formatCode>
                <c:ptCount val="4"/>
                <c:pt idx="0">
                  <c:v>26365.200000000001</c:v>
                </c:pt>
                <c:pt idx="1">
                  <c:v>363.6</c:v>
                </c:pt>
                <c:pt idx="2">
                  <c:v>1124.9000000000001</c:v>
                </c:pt>
                <c:pt idx="3">
                  <c:v>470.7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977-49B8-B18D-B751FFC7C39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24115968"/>
        <c:axId val="124232448"/>
      </c:barChart>
      <c:catAx>
        <c:axId val="12411596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124232448"/>
        <c:crosses val="autoZero"/>
        <c:auto val="1"/>
        <c:lblAlgn val="ctr"/>
        <c:lblOffset val="100"/>
        <c:noMultiLvlLbl val="0"/>
      </c:catAx>
      <c:valAx>
        <c:axId val="124232448"/>
        <c:scaling>
          <c:orientation val="minMax"/>
        </c:scaling>
        <c:delete val="1"/>
        <c:axPos val="b"/>
        <c:majorGridlines/>
        <c:numFmt formatCode="0%" sourceLinked="1"/>
        <c:majorTickMark val="out"/>
        <c:minorTickMark val="none"/>
        <c:tickLblPos val="none"/>
        <c:crossAx val="12411596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7.4385087552547954E-2"/>
          <c:y val="2.9480156567513745E-2"/>
          <c:w val="0.81686044277905712"/>
          <c:h val="6.6911869022479142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2429823152120916E-4"/>
          <c:y val="5.9891819294819064E-2"/>
          <c:w val="0.99614748349548365"/>
          <c:h val="0.8036063084294697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 год (отчет)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5.2844939854405923E-3"/>
                  <c:y val="-1.5881550683164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3839-417E-9FF4-F01E7B0852AB}"/>
                </c:ext>
              </c:extLst>
            </c:dLbl>
            <c:dLbl>
              <c:idx val="1"/>
              <c:layout>
                <c:manualLayout>
                  <c:x val="6.9444107495528753E-3"/>
                  <c:y val="-1.42104108143112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839-417E-9FF4-F01E7B0852AB}"/>
                </c:ext>
              </c:extLst>
            </c:dLbl>
            <c:dLbl>
              <c:idx val="2"/>
              <c:layout>
                <c:manualLayout>
                  <c:x val="2.1997250343707041E-5"/>
                  <c:y val="0.4080339686176923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3839-417E-9FF4-F01E7B0852AB}"/>
                </c:ext>
              </c:extLst>
            </c:dLbl>
            <c:dLbl>
              <c:idx val="3"/>
              <c:layout>
                <c:manualLayout>
                  <c:x val="5.8367566492124098E-3"/>
                  <c:y val="0.187506889251947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3839-417E-9FF4-F01E7B0852AB}"/>
                </c:ext>
              </c:extLst>
            </c:dLbl>
            <c:txPr>
              <a:bodyPr rot="-5400000" vert="horz"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иные 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поступления
(в т.ч. от юр. и физ.лиц)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71899</c:v>
                </c:pt>
                <c:pt idx="1">
                  <c:v>74969.399999999994</c:v>
                </c:pt>
                <c:pt idx="2">
                  <c:v>572378.5</c:v>
                </c:pt>
                <c:pt idx="3">
                  <c:v>200628.1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19E-4020-B3FD-4D16F65CF8D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 год (на 01.11.2021)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9.1834086844836248E-3"/>
                  <c:y val="-2.56989571496760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3839-417E-9FF4-F01E7B0852AB}"/>
                </c:ext>
              </c:extLst>
            </c:dLbl>
            <c:dLbl>
              <c:idx val="1"/>
              <c:layout>
                <c:manualLayout>
                  <c:x val="8.2671888236193047E-3"/>
                  <c:y val="-1.74327844719345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3839-417E-9FF4-F01E7B0852AB}"/>
                </c:ext>
              </c:extLst>
            </c:dLbl>
            <c:dLbl>
              <c:idx val="2"/>
              <c:layout>
                <c:manualLayout>
                  <c:x val="-1.3669072615923126E-3"/>
                  <c:y val="0.4001724442825293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3839-417E-9FF4-F01E7B0852AB}"/>
                </c:ext>
              </c:extLst>
            </c:dLbl>
            <c:dLbl>
              <c:idx val="3"/>
              <c:layout>
                <c:manualLayout>
                  <c:x val="8.6812846785773567E-3"/>
                  <c:y val="0.2537655341959307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3839-417E-9FF4-F01E7B0852AB}"/>
                </c:ext>
              </c:extLst>
            </c:dLbl>
            <c:txPr>
              <a:bodyPr rot="-5400000" vert="horz"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иные 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поступления
(в т.ч. от юр. и физ.лиц)</c:v>
                </c:pt>
              </c:strCache>
            </c:strRef>
          </c:cat>
          <c:val>
            <c:numRef>
              <c:f>Лист1!$C$2:$C$5</c:f>
              <c:numCache>
                <c:formatCode>#,##0.0</c:formatCode>
                <c:ptCount val="4"/>
                <c:pt idx="0">
                  <c:v>53582.8</c:v>
                </c:pt>
                <c:pt idx="1">
                  <c:v>116205.5</c:v>
                </c:pt>
                <c:pt idx="2">
                  <c:v>616453.69999999995</c:v>
                </c:pt>
                <c:pt idx="3">
                  <c:v>358483.9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219E-4020-B3FD-4D16F65CF8D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2022 год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7.9098307648934295E-3"/>
                  <c:y val="-3.01045331739555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3839-417E-9FF4-F01E7B0852AB}"/>
                </c:ext>
              </c:extLst>
            </c:dLbl>
            <c:dLbl>
              <c:idx val="1"/>
              <c:layout>
                <c:manualLayout>
                  <c:x val="1.39330361482593E-2"/>
                  <c:y val="-1.71926878804556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3839-417E-9FF4-F01E7B0852AB}"/>
                </c:ext>
              </c:extLst>
            </c:dLbl>
            <c:dLbl>
              <c:idx val="2"/>
              <c:layout>
                <c:manualLayout>
                  <c:x val="-1.4109347442680777E-3"/>
                  <c:y val="0.4485700697538207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3839-417E-9FF4-F01E7B0852AB}"/>
                </c:ext>
              </c:extLst>
            </c:dLbl>
            <c:dLbl>
              <c:idx val="3"/>
              <c:layout>
                <c:manualLayout>
                  <c:x val="1.1110944465275279E-2"/>
                  <c:y val="-1.76727038703569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3839-417E-9FF4-F01E7B0852AB}"/>
                </c:ext>
              </c:extLst>
            </c:dLbl>
            <c:txPr>
              <a:bodyPr rot="-5400000" vert="horz"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иные 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поступления
(в т.ч. от юр. и физ.лиц)</c:v>
                </c:pt>
              </c:strCache>
            </c:strRef>
          </c:cat>
          <c:val>
            <c:numRef>
              <c:f>Лист1!$D$2:$D$5</c:f>
              <c:numCache>
                <c:formatCode>#,##0.0</c:formatCode>
                <c:ptCount val="4"/>
                <c:pt idx="0">
                  <c:v>8155.1</c:v>
                </c:pt>
                <c:pt idx="1">
                  <c:v>48655.6</c:v>
                </c:pt>
                <c:pt idx="2">
                  <c:v>629539.9</c:v>
                </c:pt>
                <c:pt idx="3">
                  <c:v>23991.200000000001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219E-4020-B3FD-4D16F65CF8D5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2023 год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7.7629625241017889E-3"/>
                  <c:y val="-3.01045833998086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3839-417E-9FF4-F01E7B0852AB}"/>
                </c:ext>
              </c:extLst>
            </c:dLbl>
            <c:dLbl>
              <c:idx val="1"/>
              <c:layout>
                <c:manualLayout>
                  <c:x val="1.2698412698412761E-2"/>
                  <c:y val="-4.50070363362721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3839-417E-9FF4-F01E7B0852AB}"/>
                </c:ext>
              </c:extLst>
            </c:dLbl>
            <c:dLbl>
              <c:idx val="2"/>
              <c:layout>
                <c:manualLayout>
                  <c:x val="-2.8218694885361554E-3"/>
                  <c:y val="0.4500693002043744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3839-417E-9FF4-F01E7B0852AB}"/>
                </c:ext>
              </c:extLst>
            </c:dLbl>
            <c:dLbl>
              <c:idx val="3"/>
              <c:layout>
                <c:manualLayout>
                  <c:x val="9.876543209876576E-3"/>
                  <c:y val="-1.57524627176949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3839-417E-9FF4-F01E7B0852AB}"/>
                </c:ext>
              </c:extLst>
            </c:dLbl>
            <c:txPr>
              <a:bodyPr rot="-5400000" vert="horz"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иные 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поступления
(в т.ч. от юр. и физ.лиц)</c:v>
                </c:pt>
              </c:strCache>
            </c:strRef>
          </c:cat>
          <c:val>
            <c:numRef>
              <c:f>Лист1!$E$2:$E$5</c:f>
              <c:numCache>
                <c:formatCode>#,##0.0</c:formatCode>
                <c:ptCount val="4"/>
                <c:pt idx="0">
                  <c:v>0</c:v>
                </c:pt>
                <c:pt idx="1">
                  <c:v>64970.3</c:v>
                </c:pt>
                <c:pt idx="2">
                  <c:v>631222.69999999995</c:v>
                </c:pt>
                <c:pt idx="3">
                  <c:v>19058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3-219E-4020-B3FD-4D16F65CF8D5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2024 год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2432219852655676E-3"/>
                  <c:y val="-3.20596319251329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3839-417E-9FF4-F01E7B0852AB}"/>
                </c:ext>
              </c:extLst>
            </c:dLbl>
            <c:dLbl>
              <c:idx val="1"/>
              <c:layout>
                <c:manualLayout>
                  <c:x val="1.08107399508852E-2"/>
                  <c:y val="-1.92357791550797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3839-417E-9FF4-F01E7B0852AB}"/>
                </c:ext>
              </c:extLst>
            </c:dLbl>
            <c:dLbl>
              <c:idx val="2"/>
              <c:layout>
                <c:manualLayout>
                  <c:x val="0"/>
                  <c:y val="0.4290700073213510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2-3839-417E-9FF4-F01E7B0852AB}"/>
                </c:ext>
              </c:extLst>
            </c:dLbl>
            <c:dLbl>
              <c:idx val="3"/>
              <c:layout>
                <c:manualLayout>
                  <c:x val="9.7296659557966746E-3"/>
                  <c:y val="-1.28238527700531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3839-417E-9FF4-F01E7B0852AB}"/>
                </c:ext>
              </c:extLst>
            </c:dLbl>
            <c:txPr>
              <a:bodyPr rot="-5400000" vert="horz"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иные 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поступления
(в т.ч. от юр. и физ.лиц)</c:v>
                </c:pt>
              </c:strCache>
            </c:strRef>
          </c:cat>
          <c:val>
            <c:numRef>
              <c:f>Лист1!$F$2:$F$5</c:f>
              <c:numCache>
                <c:formatCode>#,##0.0</c:formatCode>
                <c:ptCount val="4"/>
                <c:pt idx="0">
                  <c:v>0</c:v>
                </c:pt>
                <c:pt idx="1">
                  <c:v>68404.600000000006</c:v>
                </c:pt>
                <c:pt idx="2">
                  <c:v>627998.4</c:v>
                </c:pt>
                <c:pt idx="3">
                  <c:v>17232.3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A07-40A7-97EA-B3C9F5950A5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00966400"/>
        <c:axId val="100967936"/>
        <c:axId val="0"/>
      </c:bar3DChart>
      <c:catAx>
        <c:axId val="1009664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0967936"/>
        <c:crosses val="autoZero"/>
        <c:auto val="1"/>
        <c:lblAlgn val="ctr"/>
        <c:lblOffset val="100"/>
        <c:noMultiLvlLbl val="0"/>
      </c:catAx>
      <c:valAx>
        <c:axId val="100967936"/>
        <c:scaling>
          <c:orientation val="minMax"/>
        </c:scaling>
        <c:delete val="1"/>
        <c:axPos val="l"/>
        <c:majorGridlines/>
        <c:numFmt formatCode="#,##0.0" sourceLinked="1"/>
        <c:majorTickMark val="out"/>
        <c:minorTickMark val="none"/>
        <c:tickLblPos val="none"/>
        <c:crossAx val="10096640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6.7616070956589794E-2"/>
          <c:y val="6.3390895939651914E-2"/>
          <c:w val="0.8095008017397971"/>
          <c:h val="5.5004904029786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6206319798260466E-2"/>
          <c:y val="0.29848577430790757"/>
          <c:w val="0.49172610776594311"/>
          <c:h val="0.59203775338093656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6206319798260466E-2"/>
          <c:y val="0.29848577430790757"/>
          <c:w val="0.49172610776594311"/>
          <c:h val="0.59203775338093656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2.6019961453697016E-3"/>
          <c:w val="0.60357081004514046"/>
          <c:h val="0.9226513497585596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2.7324445530304532E-2"/>
                  <c:y val="-5.92774576043265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A107-4C6B-B515-6C8A433C3C6E}"/>
                </c:ext>
              </c:extLst>
            </c:dLbl>
            <c:dLbl>
              <c:idx val="1"/>
              <c:layout>
                <c:manualLayout>
                  <c:x val="-2.6835356037963696E-2"/>
                  <c:y val="-2.33965851796396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D7F3-4E2B-83B7-4D83C60F364D}"/>
                </c:ext>
              </c:extLst>
            </c:dLbl>
            <c:dLbl>
              <c:idx val="2"/>
              <c:layout>
                <c:manualLayout>
                  <c:x val="-9.9283869410940005E-3"/>
                  <c:y val="-1.65182184559477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7.5337353482556099E-3"/>
                  <c:y val="-6.27420566787212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107-4C6B-B515-6C8A433C3C6E}"/>
                </c:ext>
              </c:extLst>
            </c:dLbl>
            <c:dLbl>
              <c:idx val="4"/>
              <c:layout>
                <c:manualLayout>
                  <c:x val="-8.4301609297653764E-4"/>
                  <c:y val="-9.02517303248504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A107-4C6B-B515-6C8A433C3C6E}"/>
                </c:ext>
              </c:extLst>
            </c:dLbl>
            <c:dLbl>
              <c:idx val="5"/>
              <c:layout>
                <c:manualLayout>
                  <c:x val="-2.166204351208908E-3"/>
                  <c:y val="-8.08727506466627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0059740379183934E-2"/>
                  <c:y val="-8.28428260529972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D7F3-4E2B-83B7-4D83C60F364D}"/>
                </c:ext>
              </c:extLst>
            </c:dLbl>
            <c:dLbl>
              <c:idx val="7"/>
              <c:layout>
                <c:manualLayout>
                  <c:x val="1.1339599979769265E-2"/>
                  <c:y val="-1.31544690158830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A107-4C6B-B515-6C8A433C3C6E}"/>
                </c:ext>
              </c:extLst>
            </c:dLbl>
            <c:dLbl>
              <c:idx val="8"/>
              <c:layout>
                <c:manualLayout>
                  <c:x val="1.8418520341173607E-2"/>
                  <c:y val="-3.43306243790710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7F3-4E2B-83B7-4D83C60F364D}"/>
                </c:ext>
              </c:extLst>
            </c:dLbl>
            <c:dLbl>
              <c:idx val="9"/>
              <c:layout>
                <c:manualLayout>
                  <c:x val="1.9677796579949808E-2"/>
                  <c:y val="5.90574328879486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7.3174640125348907E-3"/>
                  <c:y val="2.928387948642184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A107-4C6B-B515-6C8A433C3C6E}"/>
                </c:ext>
              </c:extLst>
            </c:dLbl>
            <c:dLbl>
              <c:idx val="11"/>
              <c:layout>
                <c:manualLayout>
                  <c:x val="1.8619088789260305E-2"/>
                  <c:y val="5.04260680322591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107-4C6B-B515-6C8A433C3C6E}"/>
                </c:ext>
              </c:extLst>
            </c:dLbl>
            <c:dLbl>
              <c:idx val="12"/>
              <c:layout>
                <c:manualLayout>
                  <c:x val="2.4112345225508532E-2"/>
                  <c:y val="6.64506089317390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107-4C6B-B515-6C8A433C3C6E}"/>
                </c:ext>
              </c:extLst>
            </c:dLbl>
            <c:txPr>
              <a:bodyPr rot="0" vert="horz"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Лист1!$A$2:$A$13</c:f>
              <c:strCache>
                <c:ptCount val="12"/>
                <c:pt idx="0">
                  <c:v>ОБЩЕГОСУДАРСТВЕННЫЕ ВОПРОСЫ - 16,4%</c:v>
                </c:pt>
                <c:pt idx="1">
                  <c:v>НАЦИОНАЛЬНАЯ ОБОРОНА - 0,2%</c:v>
                </c:pt>
                <c:pt idx="2">
                  <c:v>НАЦИОНАЛЬНАЯ БЕЗОПАСНОСТЬ И ПРАВООХРАНИТЕЛЬНАЯ ДЕЯТЕЛЬНОСТЬ - 1,7%</c:v>
                </c:pt>
                <c:pt idx="3">
                  <c:v>НАЦИОНАЛЬНАЯ ЭКОНОМИКА - 4,1%</c:v>
                </c:pt>
                <c:pt idx="4">
                  <c:v>ЖИЛИЩНО-КОММУНАЛЬНОЕ ХОЗЯЙСТВО - 5,3%</c:v>
                </c:pt>
                <c:pt idx="5">
                  <c:v>ОХРАНА ОКРУЖАЮЩЕЙ СРЕДЫ, ЗДРАВООХРАНЕНИЕ - 0,04</c:v>
                </c:pt>
                <c:pt idx="6">
                  <c:v>ОБРАЗОВАНИЕ - 53,7%</c:v>
                </c:pt>
                <c:pt idx="7">
                  <c:v>КУЛЬТУРА, КИНЕМАТОГРАФИЯ - 5,5%</c:v>
                </c:pt>
                <c:pt idx="8">
                  <c:v>СОЦИАЛЬНАЯ ПОЛИТИКА - 3,5%</c:v>
                </c:pt>
                <c:pt idx="9">
                  <c:v>ФИЗИЧЕСКАЯ КУЛЬТУРА И СПОРТ - 8,4%</c:v>
                </c:pt>
                <c:pt idx="10">
                  <c:v>СРЕДСТВА МАССОВОЙ ИНФОРМАЦИИ - 0,7%</c:v>
                </c:pt>
                <c:pt idx="11">
                  <c:v>ОБСЛУЖИВАНИЕ ГОСУДАРСТВЕННОГО И МУНИЦИПАЛЬНОГО ДОЛГА - 0,4%</c:v>
                </c:pt>
              </c:strCache>
            </c:strRef>
          </c:cat>
          <c:val>
            <c:numRef>
              <c:f>Лист1!$B$2:$B$13</c:f>
              <c:numCache>
                <c:formatCode>0.0</c:formatCode>
                <c:ptCount val="12"/>
                <c:pt idx="0">
                  <c:v>16.399999999999999</c:v>
                </c:pt>
                <c:pt idx="1">
                  <c:v>0.2</c:v>
                </c:pt>
                <c:pt idx="2">
                  <c:v>1.7</c:v>
                </c:pt>
                <c:pt idx="3">
                  <c:v>4.0999999999999996</c:v>
                </c:pt>
                <c:pt idx="4">
                  <c:v>5.3</c:v>
                </c:pt>
                <c:pt idx="5" formatCode="0.00">
                  <c:v>4.2117214595017924E-2</c:v>
                </c:pt>
                <c:pt idx="6">
                  <c:v>53.7</c:v>
                </c:pt>
                <c:pt idx="7">
                  <c:v>5.5</c:v>
                </c:pt>
                <c:pt idx="8">
                  <c:v>3.5</c:v>
                </c:pt>
                <c:pt idx="9">
                  <c:v>8.4</c:v>
                </c:pt>
                <c:pt idx="10">
                  <c:v>0.70000000000000062</c:v>
                </c:pt>
                <c:pt idx="11">
                  <c:v>0.4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A107-4C6B-B515-6C8A433C3C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63741048462951611"/>
          <c:y val="5.9429860936056683E-3"/>
          <c:w val="0.35969397095118349"/>
          <c:h val="0.92052057854628233"/>
        </c:manualLayout>
      </c:layout>
      <c:overlay val="0"/>
      <c:txPr>
        <a:bodyPr rot="0" vert="horz"/>
        <a:lstStyle/>
        <a:p>
          <a:pPr>
            <a:defRPr sz="1100" baseline="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6206319798260466E-2"/>
          <c:y val="0.29848577430790757"/>
          <c:w val="0.49172610776594311"/>
          <c:h val="0.59203775338093656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6206319798260466E-2"/>
          <c:y val="0.29848577430790757"/>
          <c:w val="0.49172610776594311"/>
          <c:h val="0.59203775338093656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128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3">
      <cs:styleClr val="auto"/>
    </cs:fillRef>
    <cs:effectRef idx="3">
      <a:schemeClr val="dk1"/>
    </cs:effectRef>
    <cs:fontRef idx="minor">
      <a:schemeClr val="tx1"/>
    </cs:fontRef>
  </cs:dataPoint>
  <cs:dataPoint3D>
    <cs:lnRef idx="0"/>
    <cs:fillRef idx="1">
      <cs:styleClr val="auto"/>
    </cs:fillRef>
    <cs:effectRef idx="3">
      <a:schemeClr val="dk1"/>
    </cs:effectRef>
    <cs:fontRef idx="minor">
      <a:schemeClr val="tx1"/>
    </cs:fontRef>
  </cs:dataPoint3D>
  <cs:dataPointLine>
    <cs:lnRef idx="1">
      <cs:styleClr val="auto"/>
    </cs:lnRef>
    <cs:lineWidthScale>7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3">
      <cs:styleClr val="auto"/>
    </cs:fillRef>
    <cs:effectRef idx="3">
      <a:schemeClr val="dk1"/>
    </cs:effectRef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0"/>
    <cs:fillRef idx="3" mods="ignoreCSTransforms">
      <cs:styleClr val="0">
        <a:shade val="25000"/>
      </cs:styleClr>
    </cs:fillRef>
    <cs:effectRef idx="3">
      <a:schemeClr val="dk1"/>
    </cs:effectRef>
    <cs:fontRef idx="minor">
      <a:schemeClr val="tx1"/>
    </cs:fontRef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0"/>
    <cs:fillRef idx="3" mods="ignoreCSTransforms">
      <cs:styleClr val="0">
        <a:tint val="25000"/>
      </cs:styleClr>
    </cs:fillRef>
    <cs:effectRef idx="3">
      <a:schemeClr val="dk1"/>
    </cs:effectRef>
    <cs:fontRef idx="minor">
      <a:schemeClr val="tx1"/>
    </cs:fontRef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rawing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C8E810-86D0-4E83-BF45-F69D511AAE58}" type="doc">
      <dgm:prSet loTypeId="urn:microsoft.com/office/officeart/2005/8/layout/radial6" loCatId="cycle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28A3424A-52DE-44D7-854B-CF276761393D}">
      <dgm:prSet phldrT="[Текст]" custT="1"/>
      <dgm:spPr/>
      <dgm:t>
        <a:bodyPr/>
        <a:lstStyle/>
        <a:p>
          <a:r>
            <a:rPr lang="ru-RU" sz="1500" b="1" dirty="0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Основные направления налоговой, бюджетной и долговой политики на 2022 год и на плановый период 2023 и 2024 годов</a:t>
          </a:r>
          <a:endParaRPr lang="ru-RU" sz="1500" b="1" dirty="0">
            <a:solidFill>
              <a:schemeClr val="tx1"/>
            </a:solidFill>
          </a:endParaRPr>
        </a:p>
      </dgm:t>
    </dgm:pt>
    <dgm:pt modelId="{787F57FE-20B8-458B-AC34-5330EC570DFD}" type="parTrans" cxnId="{0B4CD8EB-357F-484C-8D6E-F6F689B0380E}">
      <dgm:prSet/>
      <dgm:spPr/>
      <dgm:t>
        <a:bodyPr/>
        <a:lstStyle/>
        <a:p>
          <a:endParaRPr lang="ru-RU"/>
        </a:p>
      </dgm:t>
    </dgm:pt>
    <dgm:pt modelId="{2EB51978-2D3C-47EC-A1D2-9A927932ED26}" type="sibTrans" cxnId="{0B4CD8EB-357F-484C-8D6E-F6F689B0380E}">
      <dgm:prSet/>
      <dgm:spPr/>
      <dgm:t>
        <a:bodyPr/>
        <a:lstStyle/>
        <a:p>
          <a:endParaRPr lang="ru-RU"/>
        </a:p>
      </dgm:t>
    </dgm:pt>
    <dgm:pt modelId="{3283705F-E426-4A32-B846-AAB69D170880}">
      <dgm:prSet phldrT="[Текст]" custT="1"/>
      <dgm:spPr/>
      <dgm:t>
        <a:bodyPr/>
        <a:lstStyle/>
        <a:p>
          <a:r>
            <a:rPr lang="ru-RU" sz="1050" b="1" dirty="0" smtClean="0">
              <a:solidFill>
                <a:schemeClr val="tx1"/>
              </a:solidFill>
              <a:latin typeface="Times New Roman" pitchFamily="18" charset="0"/>
              <a:cs typeface="Times New Roman" panose="02020603050405020304" pitchFamily="18" charset="0"/>
            </a:rPr>
            <a:t> </a:t>
          </a:r>
          <a:r>
            <a:rPr lang="ru-RU" sz="1100" b="1" dirty="0" smtClean="0">
              <a:solidFill>
                <a:schemeClr val="tx1"/>
              </a:solidFill>
              <a:latin typeface="Times New Roman" pitchFamily="18" charset="0"/>
              <a:cs typeface="Times New Roman" panose="02020603050405020304" pitchFamily="18" charset="0"/>
            </a:rPr>
            <a:t>Послания Президента Российской Федерации Федеральному Собранию Российской Федерации от 15 января 2020 года</a:t>
          </a:r>
          <a:endParaRPr lang="ru-RU" sz="1100" b="1" dirty="0">
            <a:solidFill>
              <a:schemeClr val="tx1"/>
            </a:solidFill>
            <a:latin typeface="Times New Roman" pitchFamily="18" charset="0"/>
            <a:cs typeface="Times New Roman" panose="02020603050405020304" pitchFamily="18" charset="0"/>
          </a:endParaRPr>
        </a:p>
      </dgm:t>
    </dgm:pt>
    <dgm:pt modelId="{BAC8FB77-6B4D-472C-BAAA-A0BA26902DEB}" type="parTrans" cxnId="{EE5E19AE-C8DE-4582-AFB8-9AF289314541}">
      <dgm:prSet/>
      <dgm:spPr/>
      <dgm:t>
        <a:bodyPr/>
        <a:lstStyle/>
        <a:p>
          <a:endParaRPr lang="ru-RU"/>
        </a:p>
      </dgm:t>
    </dgm:pt>
    <dgm:pt modelId="{84553A37-8C56-4B58-A162-73A291FAE85B}" type="sibTrans" cxnId="{EE5E19AE-C8DE-4582-AFB8-9AF289314541}">
      <dgm:prSet/>
      <dgm:spPr/>
      <dgm:t>
        <a:bodyPr/>
        <a:lstStyle/>
        <a:p>
          <a:endParaRPr lang="ru-RU" dirty="0"/>
        </a:p>
      </dgm:t>
    </dgm:pt>
    <dgm:pt modelId="{E6B2AF02-1FD8-4576-8EDC-ABB1147D5F50}">
      <dgm:prSet phldrT="[Текст]" custT="1"/>
      <dgm:spPr/>
      <dgm:t>
        <a:bodyPr/>
        <a:lstStyle/>
        <a:p>
          <a:pPr marL="0" indent="0"/>
          <a:r>
            <a:rPr lang="ru-RU" sz="1100" b="1" dirty="0" smtClean="0">
              <a:solidFill>
                <a:schemeClr val="tx1"/>
              </a:solidFill>
              <a:latin typeface="Times New Roman" pitchFamily="18" charset="0"/>
              <a:cs typeface="Times New Roman" panose="02020603050405020304" pitchFamily="18" charset="0"/>
            </a:rPr>
            <a:t>Основные положения Указа Президента Российской Федерации от 21 июля 2020 года № 474 «О национальных целях развития Российской Федерации на период до 2030 года»</a:t>
          </a:r>
          <a:endParaRPr lang="ru-RU" sz="1100" b="1" dirty="0">
            <a:solidFill>
              <a:schemeClr val="tx1"/>
            </a:solidFill>
            <a:latin typeface="Times New Roman" pitchFamily="18" charset="0"/>
            <a:cs typeface="Times New Roman" panose="02020603050405020304" pitchFamily="18" charset="0"/>
          </a:endParaRPr>
        </a:p>
      </dgm:t>
    </dgm:pt>
    <dgm:pt modelId="{0499ABE5-D102-4B70-9766-25451796428E}" type="parTrans" cxnId="{0A1C96C2-A389-47D1-919D-0022C43249C8}">
      <dgm:prSet/>
      <dgm:spPr/>
      <dgm:t>
        <a:bodyPr/>
        <a:lstStyle/>
        <a:p>
          <a:endParaRPr lang="ru-RU"/>
        </a:p>
      </dgm:t>
    </dgm:pt>
    <dgm:pt modelId="{C7442C9C-2B3D-44AC-8E1F-33DD7F22D46E}" type="sibTrans" cxnId="{0A1C96C2-A389-47D1-919D-0022C43249C8}">
      <dgm:prSet/>
      <dgm:spPr/>
      <dgm:t>
        <a:bodyPr/>
        <a:lstStyle/>
        <a:p>
          <a:endParaRPr lang="ru-RU" dirty="0"/>
        </a:p>
      </dgm:t>
    </dgm:pt>
    <dgm:pt modelId="{35A3B3F0-6D7B-4B80-8B8C-330A3E64858E}">
      <dgm:prSet phldrT="[Текст]" custT="1"/>
      <dgm:spPr/>
      <dgm:t>
        <a:bodyPr/>
        <a:lstStyle/>
        <a:p>
          <a:r>
            <a:rPr lang="ru-RU" sz="1100" b="1" dirty="0" smtClean="0">
              <a:solidFill>
                <a:schemeClr val="tx1"/>
              </a:solidFill>
              <a:latin typeface="Times New Roman" pitchFamily="18" charset="0"/>
              <a:cs typeface="Times New Roman" panose="02020603050405020304" pitchFamily="18" charset="0"/>
            </a:rPr>
            <a:t>Основные направления налоговой, бюджетной и долговой политики Ханты – Мансийского автономного округа – Югры на 2022 год и на плановый период 2023 и 2024 годов</a:t>
          </a:r>
          <a:endParaRPr lang="ru-RU" sz="1100" b="1" dirty="0">
            <a:solidFill>
              <a:schemeClr val="tx1"/>
            </a:solidFill>
          </a:endParaRPr>
        </a:p>
      </dgm:t>
    </dgm:pt>
    <dgm:pt modelId="{138FEB23-E47E-4E3A-856E-38117259BA05}" type="parTrans" cxnId="{2AEC8B61-696C-461E-B520-EEA10F20A6A4}">
      <dgm:prSet/>
      <dgm:spPr/>
      <dgm:t>
        <a:bodyPr/>
        <a:lstStyle/>
        <a:p>
          <a:endParaRPr lang="ru-RU"/>
        </a:p>
      </dgm:t>
    </dgm:pt>
    <dgm:pt modelId="{B339E2B7-7F32-40CF-B690-D17C43B297B0}" type="sibTrans" cxnId="{2AEC8B61-696C-461E-B520-EEA10F20A6A4}">
      <dgm:prSet/>
      <dgm:spPr/>
      <dgm:t>
        <a:bodyPr/>
        <a:lstStyle/>
        <a:p>
          <a:endParaRPr lang="ru-RU" dirty="0"/>
        </a:p>
      </dgm:t>
    </dgm:pt>
    <dgm:pt modelId="{A2C19E5F-6A78-4C16-A8C8-CDFDC874F6A1}">
      <dgm:prSet phldrT="[Текст]" custT="1"/>
      <dgm:spPr/>
      <dgm:t>
        <a:bodyPr/>
        <a:lstStyle/>
        <a:p>
          <a:r>
            <a:rPr lang="ru-RU" sz="1100" b="1" dirty="0" smtClean="0">
              <a:solidFill>
                <a:schemeClr val="tx1"/>
              </a:solidFill>
              <a:latin typeface="Times New Roman" pitchFamily="18" charset="0"/>
              <a:cs typeface="Times New Roman" panose="02020603050405020304" pitchFamily="18" charset="0"/>
            </a:rPr>
            <a:t>Стратегические цели развития города Покачи, определенных в Стратегии социально - экономического развития  города Покачи до 2030 года</a:t>
          </a:r>
          <a:endParaRPr lang="ru-RU" sz="1100" b="1" dirty="0">
            <a:solidFill>
              <a:schemeClr val="tx1"/>
            </a:solidFill>
          </a:endParaRPr>
        </a:p>
      </dgm:t>
    </dgm:pt>
    <dgm:pt modelId="{96277D1F-5258-40A6-9BB8-1C920686E937}" type="parTrans" cxnId="{9E82CECB-FA11-4FBA-A975-3AB5888C3EF1}">
      <dgm:prSet/>
      <dgm:spPr/>
      <dgm:t>
        <a:bodyPr/>
        <a:lstStyle/>
        <a:p>
          <a:endParaRPr lang="ru-RU"/>
        </a:p>
      </dgm:t>
    </dgm:pt>
    <dgm:pt modelId="{26B6A362-06AC-4132-AD45-48CC4623CEB2}" type="sibTrans" cxnId="{9E82CECB-FA11-4FBA-A975-3AB5888C3EF1}">
      <dgm:prSet/>
      <dgm:spPr/>
      <dgm:t>
        <a:bodyPr/>
        <a:lstStyle/>
        <a:p>
          <a:endParaRPr lang="ru-RU" dirty="0"/>
        </a:p>
      </dgm:t>
    </dgm:pt>
    <dgm:pt modelId="{A86FD399-2F1B-46F4-A38A-F49E2E4A8C00}">
      <dgm:prSet/>
      <dgm:spPr/>
      <dgm:t>
        <a:bodyPr/>
        <a:lstStyle/>
        <a:p>
          <a:endParaRPr lang="ru-RU" b="1" dirty="0">
            <a:solidFill>
              <a:schemeClr val="tx1"/>
            </a:solidFill>
          </a:endParaRPr>
        </a:p>
      </dgm:t>
    </dgm:pt>
    <dgm:pt modelId="{65A46BCD-3F48-4152-8962-14E3319AB9D8}" type="parTrans" cxnId="{C473BB21-A75B-4511-B8AE-5B7A8C80F5AF}">
      <dgm:prSet/>
      <dgm:spPr/>
      <dgm:t>
        <a:bodyPr/>
        <a:lstStyle/>
        <a:p>
          <a:endParaRPr lang="ru-RU"/>
        </a:p>
      </dgm:t>
    </dgm:pt>
    <dgm:pt modelId="{AF11629C-2D24-4D14-A537-198F5D05EA42}" type="sibTrans" cxnId="{C473BB21-A75B-4511-B8AE-5B7A8C80F5AF}">
      <dgm:prSet/>
      <dgm:spPr/>
      <dgm:t>
        <a:bodyPr/>
        <a:lstStyle/>
        <a:p>
          <a:endParaRPr lang="ru-RU"/>
        </a:p>
      </dgm:t>
    </dgm:pt>
    <dgm:pt modelId="{85EF015D-61E9-47E1-886A-06694F547326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200" b="1" dirty="0" smtClean="0">
              <a:solidFill>
                <a:schemeClr val="tx1"/>
              </a:solidFill>
              <a:latin typeface="Times New Roman" pitchFamily="18" charset="0"/>
              <a:cs typeface="Times New Roman" panose="02020603050405020304" pitchFamily="18" charset="0"/>
            </a:rPr>
            <a:t>Основные положения Указов Президента Российской Федерации от 2012 года</a:t>
          </a:r>
          <a:endParaRPr lang="ru-RU" sz="1200" b="1" dirty="0">
            <a:solidFill>
              <a:schemeClr val="tx1"/>
            </a:solidFill>
          </a:endParaRPr>
        </a:p>
      </dgm:t>
    </dgm:pt>
    <dgm:pt modelId="{5491F6FE-633A-47F3-BFFA-278BF5C158A8}" type="parTrans" cxnId="{BC487E1C-7A1D-40AD-8920-EA0E9C31251B}">
      <dgm:prSet/>
      <dgm:spPr/>
      <dgm:t>
        <a:bodyPr/>
        <a:lstStyle/>
        <a:p>
          <a:endParaRPr lang="ru-RU"/>
        </a:p>
      </dgm:t>
    </dgm:pt>
    <dgm:pt modelId="{47CC73E8-F843-4F07-9C68-4E08512BFC0B}" type="sibTrans" cxnId="{BC487E1C-7A1D-40AD-8920-EA0E9C31251B}">
      <dgm:prSet/>
      <dgm:spPr/>
      <dgm:t>
        <a:bodyPr/>
        <a:lstStyle/>
        <a:p>
          <a:endParaRPr lang="ru-RU" dirty="0"/>
        </a:p>
      </dgm:t>
    </dgm:pt>
    <dgm:pt modelId="{3AD2F37B-6377-4121-8C7F-4CCB519097F7}">
      <dgm:prSet custT="1"/>
      <dgm:spPr/>
      <dgm:t>
        <a:bodyPr/>
        <a:lstStyle/>
        <a:p>
          <a:r>
            <a:rPr lang="ru-RU" sz="1100" b="1" dirty="0" smtClean="0">
              <a:solidFill>
                <a:schemeClr val="tx1"/>
              </a:solidFill>
              <a:latin typeface="Times New Roman" pitchFamily="18" charset="0"/>
              <a:cs typeface="Times New Roman" panose="02020603050405020304" pitchFamily="18" charset="0"/>
            </a:rPr>
            <a:t>Прогноз социально-экономического развития муниципального образования город Покачи на 2022 год и на плановый период до 2024 года</a:t>
          </a:r>
          <a:endParaRPr lang="ru-RU" sz="1100" b="1" dirty="0">
            <a:solidFill>
              <a:schemeClr val="tx1"/>
            </a:solidFill>
            <a:latin typeface="Times New Roman" pitchFamily="18" charset="0"/>
            <a:cs typeface="Times New Roman" panose="02020603050405020304" pitchFamily="18" charset="0"/>
          </a:endParaRPr>
        </a:p>
      </dgm:t>
    </dgm:pt>
    <dgm:pt modelId="{DA42187B-90B7-4374-AC07-196D234CB532}" type="parTrans" cxnId="{7B457006-1EAB-4965-9E6E-098C37AA7CDF}">
      <dgm:prSet/>
      <dgm:spPr/>
      <dgm:t>
        <a:bodyPr/>
        <a:lstStyle/>
        <a:p>
          <a:endParaRPr lang="ru-RU"/>
        </a:p>
      </dgm:t>
    </dgm:pt>
    <dgm:pt modelId="{373A766F-F350-42FE-8C3F-5116EB2E221F}" type="sibTrans" cxnId="{7B457006-1EAB-4965-9E6E-098C37AA7CDF}">
      <dgm:prSet/>
      <dgm:spPr/>
      <dgm:t>
        <a:bodyPr/>
        <a:lstStyle/>
        <a:p>
          <a:endParaRPr lang="ru-RU" dirty="0"/>
        </a:p>
      </dgm:t>
    </dgm:pt>
    <dgm:pt modelId="{DDFA083B-014F-4163-B0A5-1C0D0DA62C5E}">
      <dgm:prSet custT="1"/>
      <dgm:spPr/>
      <dgm:t>
        <a:bodyPr/>
        <a:lstStyle/>
        <a:p>
          <a:r>
            <a:rPr lang="ru-RU" sz="1200" b="1" dirty="0" smtClean="0">
              <a:solidFill>
                <a:schemeClr val="tx1"/>
              </a:solidFill>
              <a:latin typeface="Times New Roman" pitchFamily="18" charset="0"/>
              <a:cs typeface="Times New Roman" panose="02020603050405020304" pitchFamily="18" charset="0"/>
            </a:rPr>
            <a:t>Концепция повышения эффективности бюджетных расходов в 2019-2024 годах в муниципальном образовании город Покачи</a:t>
          </a:r>
          <a:endParaRPr lang="ru-RU" sz="1200" b="1" dirty="0">
            <a:solidFill>
              <a:schemeClr val="tx1"/>
            </a:solidFill>
            <a:latin typeface="Times New Roman" pitchFamily="18" charset="0"/>
            <a:cs typeface="Times New Roman" panose="02020603050405020304" pitchFamily="18" charset="0"/>
          </a:endParaRPr>
        </a:p>
      </dgm:t>
    </dgm:pt>
    <dgm:pt modelId="{3DA86897-227E-4266-BD56-6F017184966A}" type="parTrans" cxnId="{5B73CE37-36CE-40AB-A3A9-941841C2F1F1}">
      <dgm:prSet/>
      <dgm:spPr/>
      <dgm:t>
        <a:bodyPr/>
        <a:lstStyle/>
        <a:p>
          <a:endParaRPr lang="ru-RU"/>
        </a:p>
      </dgm:t>
    </dgm:pt>
    <dgm:pt modelId="{6FEA77BA-F26B-4B6C-B479-4C85DB110E6B}" type="sibTrans" cxnId="{5B73CE37-36CE-40AB-A3A9-941841C2F1F1}">
      <dgm:prSet/>
      <dgm:spPr/>
      <dgm:t>
        <a:bodyPr/>
        <a:lstStyle/>
        <a:p>
          <a:endParaRPr lang="ru-RU" dirty="0"/>
        </a:p>
      </dgm:t>
    </dgm:pt>
    <dgm:pt modelId="{221E262D-C867-4980-9333-33ACB5B888E4}" type="pres">
      <dgm:prSet presAssocID="{A5C8E810-86D0-4E83-BF45-F69D511AAE5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8FB11FD-9123-4E21-996F-FA8D6F55B7E8}" type="pres">
      <dgm:prSet presAssocID="{28A3424A-52DE-44D7-854B-CF276761393D}" presName="centerShape" presStyleLbl="node0" presStyleIdx="0" presStyleCnt="1" custScaleX="123981" custScaleY="103531"/>
      <dgm:spPr/>
      <dgm:t>
        <a:bodyPr/>
        <a:lstStyle/>
        <a:p>
          <a:endParaRPr lang="ru-RU"/>
        </a:p>
      </dgm:t>
    </dgm:pt>
    <dgm:pt modelId="{D37751A8-61A7-477F-9388-2529FF63DEDD}" type="pres">
      <dgm:prSet presAssocID="{3283705F-E426-4A32-B846-AAB69D170880}" presName="node" presStyleLbl="node1" presStyleIdx="0" presStyleCnt="7" custScaleX="180647" custRadScaleRad="93937" custRadScaleInc="133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A342E7-7B27-4463-8E5C-D878D103ABB7}" type="pres">
      <dgm:prSet presAssocID="{3283705F-E426-4A32-B846-AAB69D170880}" presName="dummy" presStyleCnt="0"/>
      <dgm:spPr/>
      <dgm:t>
        <a:bodyPr/>
        <a:lstStyle/>
        <a:p>
          <a:endParaRPr lang="ru-RU"/>
        </a:p>
      </dgm:t>
    </dgm:pt>
    <dgm:pt modelId="{F3F8DE3E-9D42-40EF-85D0-B1D3291A7397}" type="pres">
      <dgm:prSet presAssocID="{84553A37-8C56-4B58-A162-73A291FAE85B}" presName="sibTrans" presStyleLbl="sibTrans2D1" presStyleIdx="0" presStyleCnt="7"/>
      <dgm:spPr/>
      <dgm:t>
        <a:bodyPr/>
        <a:lstStyle/>
        <a:p>
          <a:endParaRPr lang="ru-RU"/>
        </a:p>
      </dgm:t>
    </dgm:pt>
    <dgm:pt modelId="{0CE2994A-8D09-4C34-BC41-1368DD823852}" type="pres">
      <dgm:prSet presAssocID="{E6B2AF02-1FD8-4576-8EDC-ABB1147D5F50}" presName="node" presStyleLbl="node1" presStyleIdx="1" presStyleCnt="7" custScaleX="171521" custScaleY="103581" custRadScaleRad="120794" custRadScaleInc="230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51910D-EA24-449F-827B-4B095B8BC0CD}" type="pres">
      <dgm:prSet presAssocID="{E6B2AF02-1FD8-4576-8EDC-ABB1147D5F50}" presName="dummy" presStyleCnt="0"/>
      <dgm:spPr/>
      <dgm:t>
        <a:bodyPr/>
        <a:lstStyle/>
        <a:p>
          <a:endParaRPr lang="ru-RU"/>
        </a:p>
      </dgm:t>
    </dgm:pt>
    <dgm:pt modelId="{36CAC1B1-4B14-4EE9-BF60-E9546E0B610A}" type="pres">
      <dgm:prSet presAssocID="{C7442C9C-2B3D-44AC-8E1F-33DD7F22D46E}" presName="sibTrans" presStyleLbl="sibTrans2D1" presStyleIdx="1" presStyleCnt="7"/>
      <dgm:spPr/>
      <dgm:t>
        <a:bodyPr/>
        <a:lstStyle/>
        <a:p>
          <a:endParaRPr lang="ru-RU"/>
        </a:p>
      </dgm:t>
    </dgm:pt>
    <dgm:pt modelId="{1D758831-7603-43A2-93F9-C51D51D7E78A}" type="pres">
      <dgm:prSet presAssocID="{35A3B3F0-6D7B-4B80-8B8C-330A3E64858E}" presName="node" presStyleLbl="node1" presStyleIdx="2" presStyleCnt="7" custScaleX="163806" custScaleY="103821" custRadScaleRad="125652" custRadScaleInc="-644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A0D132-15B1-4A37-81DF-BF441048E8D2}" type="pres">
      <dgm:prSet presAssocID="{35A3B3F0-6D7B-4B80-8B8C-330A3E64858E}" presName="dummy" presStyleCnt="0"/>
      <dgm:spPr/>
      <dgm:t>
        <a:bodyPr/>
        <a:lstStyle/>
        <a:p>
          <a:endParaRPr lang="ru-RU"/>
        </a:p>
      </dgm:t>
    </dgm:pt>
    <dgm:pt modelId="{F4461E0B-2118-48F1-B645-801BF1A840AA}" type="pres">
      <dgm:prSet presAssocID="{B339E2B7-7F32-40CF-B690-D17C43B297B0}" presName="sibTrans" presStyleLbl="sibTrans2D1" presStyleIdx="2" presStyleCnt="7"/>
      <dgm:spPr/>
      <dgm:t>
        <a:bodyPr/>
        <a:lstStyle/>
        <a:p>
          <a:endParaRPr lang="ru-RU"/>
        </a:p>
      </dgm:t>
    </dgm:pt>
    <dgm:pt modelId="{E6B8AC3D-EEFB-4BAB-9142-82EEC50E4AC3}" type="pres">
      <dgm:prSet presAssocID="{A2C19E5F-6A78-4C16-A8C8-CDFDC874F6A1}" presName="node" presStyleLbl="node1" presStyleIdx="3" presStyleCnt="7" custScaleX="173774" custScaleY="103868" custRadScaleRad="112230" custRadScaleInc="-1146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15FF99-8459-42B3-95B1-956FBDCA37A2}" type="pres">
      <dgm:prSet presAssocID="{A2C19E5F-6A78-4C16-A8C8-CDFDC874F6A1}" presName="dummy" presStyleCnt="0"/>
      <dgm:spPr/>
      <dgm:t>
        <a:bodyPr/>
        <a:lstStyle/>
        <a:p>
          <a:endParaRPr lang="ru-RU"/>
        </a:p>
      </dgm:t>
    </dgm:pt>
    <dgm:pt modelId="{EE5EE045-0361-4752-B31B-18152C257553}" type="pres">
      <dgm:prSet presAssocID="{26B6A362-06AC-4132-AD45-48CC4623CEB2}" presName="sibTrans" presStyleLbl="sibTrans2D1" presStyleIdx="3" presStyleCnt="7"/>
      <dgm:spPr/>
      <dgm:t>
        <a:bodyPr/>
        <a:lstStyle/>
        <a:p>
          <a:endParaRPr lang="ru-RU"/>
        </a:p>
      </dgm:t>
    </dgm:pt>
    <dgm:pt modelId="{CE6A3CC3-1660-4A0C-B86C-30157FFCE498}" type="pres">
      <dgm:prSet presAssocID="{DDFA083B-014F-4163-B0A5-1C0D0DA62C5E}" presName="node" presStyleLbl="node1" presStyleIdx="4" presStyleCnt="7" custScaleX="178477" custScaleY="98072" custRadScaleRad="105476" custRadScaleInc="792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F29B1C-92A6-4521-A42D-2160DE48AB6D}" type="pres">
      <dgm:prSet presAssocID="{DDFA083B-014F-4163-B0A5-1C0D0DA62C5E}" presName="dummy" presStyleCnt="0"/>
      <dgm:spPr/>
    </dgm:pt>
    <dgm:pt modelId="{09FCD6FA-ED7E-41E1-8E1C-08AEDD57B061}" type="pres">
      <dgm:prSet presAssocID="{6FEA77BA-F26B-4B6C-B479-4C85DB110E6B}" presName="sibTrans" presStyleLbl="sibTrans2D1" presStyleIdx="4" presStyleCnt="7"/>
      <dgm:spPr/>
      <dgm:t>
        <a:bodyPr/>
        <a:lstStyle/>
        <a:p>
          <a:endParaRPr lang="ru-RU"/>
        </a:p>
      </dgm:t>
    </dgm:pt>
    <dgm:pt modelId="{29C59B4D-B981-4F30-B38C-02966AE0EF7C}" type="pres">
      <dgm:prSet presAssocID="{3AD2F37B-6377-4121-8C7F-4CCB519097F7}" presName="node" presStyleLbl="node1" presStyleIdx="5" presStyleCnt="7" custScaleX="167224" custScaleY="103821" custRadScaleRad="116260" custRadScaleInc="594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DC8575-FFCF-4CB0-B4ED-272BF12CD50D}" type="pres">
      <dgm:prSet presAssocID="{3AD2F37B-6377-4121-8C7F-4CCB519097F7}" presName="dummy" presStyleCnt="0"/>
      <dgm:spPr/>
      <dgm:t>
        <a:bodyPr/>
        <a:lstStyle/>
        <a:p>
          <a:endParaRPr lang="ru-RU"/>
        </a:p>
      </dgm:t>
    </dgm:pt>
    <dgm:pt modelId="{946005FF-FD1E-4761-9EBD-520030201D25}" type="pres">
      <dgm:prSet presAssocID="{373A766F-F350-42FE-8C3F-5116EB2E221F}" presName="sibTrans" presStyleLbl="sibTrans2D1" presStyleIdx="5" presStyleCnt="7"/>
      <dgm:spPr/>
      <dgm:t>
        <a:bodyPr/>
        <a:lstStyle/>
        <a:p>
          <a:endParaRPr lang="ru-RU"/>
        </a:p>
      </dgm:t>
    </dgm:pt>
    <dgm:pt modelId="{25F07EA3-4D3B-4901-9E7A-0780AE4A53A3}" type="pres">
      <dgm:prSet presAssocID="{85EF015D-61E9-47E1-886A-06694F547326}" presName="node" presStyleLbl="node1" presStyleIdx="6" presStyleCnt="7" custScaleX="169623" custScaleY="103581" custRadScaleRad="114987" custRadScaleInc="-239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E10683-02AE-4942-A3FE-E5B9FE06014A}" type="pres">
      <dgm:prSet presAssocID="{85EF015D-61E9-47E1-886A-06694F547326}" presName="dummy" presStyleCnt="0"/>
      <dgm:spPr/>
      <dgm:t>
        <a:bodyPr/>
        <a:lstStyle/>
        <a:p>
          <a:endParaRPr lang="ru-RU"/>
        </a:p>
      </dgm:t>
    </dgm:pt>
    <dgm:pt modelId="{25787FC2-9A7A-4408-85B9-EAB16F3C3170}" type="pres">
      <dgm:prSet presAssocID="{47CC73E8-F843-4F07-9C68-4E08512BFC0B}" presName="sibTrans" presStyleLbl="sibTrans2D1" presStyleIdx="6" presStyleCnt="7"/>
      <dgm:spPr/>
      <dgm:t>
        <a:bodyPr/>
        <a:lstStyle/>
        <a:p>
          <a:endParaRPr lang="ru-RU"/>
        </a:p>
      </dgm:t>
    </dgm:pt>
  </dgm:ptLst>
  <dgm:cxnLst>
    <dgm:cxn modelId="{38BB1D80-F138-41DA-AB0D-8599D00CB7F1}" type="presOf" srcId="{6FEA77BA-F26B-4B6C-B479-4C85DB110E6B}" destId="{09FCD6FA-ED7E-41E1-8E1C-08AEDD57B061}" srcOrd="0" destOrd="0" presId="urn:microsoft.com/office/officeart/2005/8/layout/radial6"/>
    <dgm:cxn modelId="{02B4DF82-028C-46BA-8CF5-9C4A8EE25BFB}" type="presOf" srcId="{85EF015D-61E9-47E1-886A-06694F547326}" destId="{25F07EA3-4D3B-4901-9E7A-0780AE4A53A3}" srcOrd="0" destOrd="0" presId="urn:microsoft.com/office/officeart/2005/8/layout/radial6"/>
    <dgm:cxn modelId="{65A1A46B-21EC-4E43-804C-0950E7389A7E}" type="presOf" srcId="{DDFA083B-014F-4163-B0A5-1C0D0DA62C5E}" destId="{CE6A3CC3-1660-4A0C-B86C-30157FFCE498}" srcOrd="0" destOrd="0" presId="urn:microsoft.com/office/officeart/2005/8/layout/radial6"/>
    <dgm:cxn modelId="{9E82CECB-FA11-4FBA-A975-3AB5888C3EF1}" srcId="{28A3424A-52DE-44D7-854B-CF276761393D}" destId="{A2C19E5F-6A78-4C16-A8C8-CDFDC874F6A1}" srcOrd="3" destOrd="0" parTransId="{96277D1F-5258-40A6-9BB8-1C920686E937}" sibTransId="{26B6A362-06AC-4132-AD45-48CC4623CEB2}"/>
    <dgm:cxn modelId="{D803A26D-B564-4D70-AE0A-FD754AE48FA8}" type="presOf" srcId="{26B6A362-06AC-4132-AD45-48CC4623CEB2}" destId="{EE5EE045-0361-4752-B31B-18152C257553}" srcOrd="0" destOrd="0" presId="urn:microsoft.com/office/officeart/2005/8/layout/radial6"/>
    <dgm:cxn modelId="{CD47E4BE-19AE-4C7C-80DE-A23187165DB7}" type="presOf" srcId="{28A3424A-52DE-44D7-854B-CF276761393D}" destId="{58FB11FD-9123-4E21-996F-FA8D6F55B7E8}" srcOrd="0" destOrd="0" presId="urn:microsoft.com/office/officeart/2005/8/layout/radial6"/>
    <dgm:cxn modelId="{7B457006-1EAB-4965-9E6E-098C37AA7CDF}" srcId="{28A3424A-52DE-44D7-854B-CF276761393D}" destId="{3AD2F37B-6377-4121-8C7F-4CCB519097F7}" srcOrd="5" destOrd="0" parTransId="{DA42187B-90B7-4374-AC07-196D234CB532}" sibTransId="{373A766F-F350-42FE-8C3F-5116EB2E221F}"/>
    <dgm:cxn modelId="{BC487E1C-7A1D-40AD-8920-EA0E9C31251B}" srcId="{28A3424A-52DE-44D7-854B-CF276761393D}" destId="{85EF015D-61E9-47E1-886A-06694F547326}" srcOrd="6" destOrd="0" parTransId="{5491F6FE-633A-47F3-BFFA-278BF5C158A8}" sibTransId="{47CC73E8-F843-4F07-9C68-4E08512BFC0B}"/>
    <dgm:cxn modelId="{0B4CD8EB-357F-484C-8D6E-F6F689B0380E}" srcId="{A5C8E810-86D0-4E83-BF45-F69D511AAE58}" destId="{28A3424A-52DE-44D7-854B-CF276761393D}" srcOrd="0" destOrd="0" parTransId="{787F57FE-20B8-458B-AC34-5330EC570DFD}" sibTransId="{2EB51978-2D3C-47EC-A1D2-9A927932ED26}"/>
    <dgm:cxn modelId="{C263177F-871B-41EE-B3DC-4092B2F8D671}" type="presOf" srcId="{B339E2B7-7F32-40CF-B690-D17C43B297B0}" destId="{F4461E0B-2118-48F1-B645-801BF1A840AA}" srcOrd="0" destOrd="0" presId="urn:microsoft.com/office/officeart/2005/8/layout/radial6"/>
    <dgm:cxn modelId="{C3526BC9-8799-454F-AFB7-A23B498583A1}" type="presOf" srcId="{3AD2F37B-6377-4121-8C7F-4CCB519097F7}" destId="{29C59B4D-B981-4F30-B38C-02966AE0EF7C}" srcOrd="0" destOrd="0" presId="urn:microsoft.com/office/officeart/2005/8/layout/radial6"/>
    <dgm:cxn modelId="{6BE560E1-22BB-4C16-B093-80D5E81FD946}" type="presOf" srcId="{A2C19E5F-6A78-4C16-A8C8-CDFDC874F6A1}" destId="{E6B8AC3D-EEFB-4BAB-9142-82EEC50E4AC3}" srcOrd="0" destOrd="0" presId="urn:microsoft.com/office/officeart/2005/8/layout/radial6"/>
    <dgm:cxn modelId="{B070DEB5-31B3-4253-8DBD-21E7E77A1894}" type="presOf" srcId="{E6B2AF02-1FD8-4576-8EDC-ABB1147D5F50}" destId="{0CE2994A-8D09-4C34-BC41-1368DD823852}" srcOrd="0" destOrd="0" presId="urn:microsoft.com/office/officeart/2005/8/layout/radial6"/>
    <dgm:cxn modelId="{784B6A55-9589-45B1-A4EA-0CE1FE1E424D}" type="presOf" srcId="{A5C8E810-86D0-4E83-BF45-F69D511AAE58}" destId="{221E262D-C867-4980-9333-33ACB5B888E4}" srcOrd="0" destOrd="0" presId="urn:microsoft.com/office/officeart/2005/8/layout/radial6"/>
    <dgm:cxn modelId="{641AFA1D-DB00-4299-97E1-45D27CB774E3}" type="presOf" srcId="{84553A37-8C56-4B58-A162-73A291FAE85B}" destId="{F3F8DE3E-9D42-40EF-85D0-B1D3291A7397}" srcOrd="0" destOrd="0" presId="urn:microsoft.com/office/officeart/2005/8/layout/radial6"/>
    <dgm:cxn modelId="{FAE556C0-0974-4687-A372-348E8FB8F7EE}" type="presOf" srcId="{3283705F-E426-4A32-B846-AAB69D170880}" destId="{D37751A8-61A7-477F-9388-2529FF63DEDD}" srcOrd="0" destOrd="0" presId="urn:microsoft.com/office/officeart/2005/8/layout/radial6"/>
    <dgm:cxn modelId="{C473BB21-A75B-4511-B8AE-5B7A8C80F5AF}" srcId="{A5C8E810-86D0-4E83-BF45-F69D511AAE58}" destId="{A86FD399-2F1B-46F4-A38A-F49E2E4A8C00}" srcOrd="1" destOrd="0" parTransId="{65A46BCD-3F48-4152-8962-14E3319AB9D8}" sibTransId="{AF11629C-2D24-4D14-A537-198F5D05EA42}"/>
    <dgm:cxn modelId="{5B73CE37-36CE-40AB-A3A9-941841C2F1F1}" srcId="{28A3424A-52DE-44D7-854B-CF276761393D}" destId="{DDFA083B-014F-4163-B0A5-1C0D0DA62C5E}" srcOrd="4" destOrd="0" parTransId="{3DA86897-227E-4266-BD56-6F017184966A}" sibTransId="{6FEA77BA-F26B-4B6C-B479-4C85DB110E6B}"/>
    <dgm:cxn modelId="{2AEC8B61-696C-461E-B520-EEA10F20A6A4}" srcId="{28A3424A-52DE-44D7-854B-CF276761393D}" destId="{35A3B3F0-6D7B-4B80-8B8C-330A3E64858E}" srcOrd="2" destOrd="0" parTransId="{138FEB23-E47E-4E3A-856E-38117259BA05}" sibTransId="{B339E2B7-7F32-40CF-B690-D17C43B297B0}"/>
    <dgm:cxn modelId="{47362FDF-62AD-4B79-832D-1DB87A0DA734}" type="presOf" srcId="{C7442C9C-2B3D-44AC-8E1F-33DD7F22D46E}" destId="{36CAC1B1-4B14-4EE9-BF60-E9546E0B610A}" srcOrd="0" destOrd="0" presId="urn:microsoft.com/office/officeart/2005/8/layout/radial6"/>
    <dgm:cxn modelId="{A2970435-926A-40F8-BF0B-87AF698F483D}" type="presOf" srcId="{47CC73E8-F843-4F07-9C68-4E08512BFC0B}" destId="{25787FC2-9A7A-4408-85B9-EAB16F3C3170}" srcOrd="0" destOrd="0" presId="urn:microsoft.com/office/officeart/2005/8/layout/radial6"/>
    <dgm:cxn modelId="{0A1C96C2-A389-47D1-919D-0022C43249C8}" srcId="{28A3424A-52DE-44D7-854B-CF276761393D}" destId="{E6B2AF02-1FD8-4576-8EDC-ABB1147D5F50}" srcOrd="1" destOrd="0" parTransId="{0499ABE5-D102-4B70-9766-25451796428E}" sibTransId="{C7442C9C-2B3D-44AC-8E1F-33DD7F22D46E}"/>
    <dgm:cxn modelId="{F8EEBBD7-E8D6-499B-820C-63DF0307250C}" type="presOf" srcId="{373A766F-F350-42FE-8C3F-5116EB2E221F}" destId="{946005FF-FD1E-4761-9EBD-520030201D25}" srcOrd="0" destOrd="0" presId="urn:microsoft.com/office/officeart/2005/8/layout/radial6"/>
    <dgm:cxn modelId="{5722E9ED-A0F7-4002-A14F-9B9BE8C5CFD3}" type="presOf" srcId="{35A3B3F0-6D7B-4B80-8B8C-330A3E64858E}" destId="{1D758831-7603-43A2-93F9-C51D51D7E78A}" srcOrd="0" destOrd="0" presId="urn:microsoft.com/office/officeart/2005/8/layout/radial6"/>
    <dgm:cxn modelId="{EE5E19AE-C8DE-4582-AFB8-9AF289314541}" srcId="{28A3424A-52DE-44D7-854B-CF276761393D}" destId="{3283705F-E426-4A32-B846-AAB69D170880}" srcOrd="0" destOrd="0" parTransId="{BAC8FB77-6B4D-472C-BAAA-A0BA26902DEB}" sibTransId="{84553A37-8C56-4B58-A162-73A291FAE85B}"/>
    <dgm:cxn modelId="{64FDD846-C7EE-4CAD-B813-09E0D138DE6F}" type="presParOf" srcId="{221E262D-C867-4980-9333-33ACB5B888E4}" destId="{58FB11FD-9123-4E21-996F-FA8D6F55B7E8}" srcOrd="0" destOrd="0" presId="urn:microsoft.com/office/officeart/2005/8/layout/radial6"/>
    <dgm:cxn modelId="{DAF958B3-686C-4543-B95A-B9444781947B}" type="presParOf" srcId="{221E262D-C867-4980-9333-33ACB5B888E4}" destId="{D37751A8-61A7-477F-9388-2529FF63DEDD}" srcOrd="1" destOrd="0" presId="urn:microsoft.com/office/officeart/2005/8/layout/radial6"/>
    <dgm:cxn modelId="{ADD99CED-2172-4A3B-B098-CB849458D5FD}" type="presParOf" srcId="{221E262D-C867-4980-9333-33ACB5B888E4}" destId="{DCA342E7-7B27-4463-8E5C-D878D103ABB7}" srcOrd="2" destOrd="0" presId="urn:microsoft.com/office/officeart/2005/8/layout/radial6"/>
    <dgm:cxn modelId="{707B7C40-0348-4F35-8E45-1A362A5210FC}" type="presParOf" srcId="{221E262D-C867-4980-9333-33ACB5B888E4}" destId="{F3F8DE3E-9D42-40EF-85D0-B1D3291A7397}" srcOrd="3" destOrd="0" presId="urn:microsoft.com/office/officeart/2005/8/layout/radial6"/>
    <dgm:cxn modelId="{4D6A2A8A-0AAB-49A7-8268-1B6ED4A3D621}" type="presParOf" srcId="{221E262D-C867-4980-9333-33ACB5B888E4}" destId="{0CE2994A-8D09-4C34-BC41-1368DD823852}" srcOrd="4" destOrd="0" presId="urn:microsoft.com/office/officeart/2005/8/layout/radial6"/>
    <dgm:cxn modelId="{DCB01028-7CC7-4F77-BDDA-BDB1E996EB87}" type="presParOf" srcId="{221E262D-C867-4980-9333-33ACB5B888E4}" destId="{9651910D-EA24-449F-827B-4B095B8BC0CD}" srcOrd="5" destOrd="0" presId="urn:microsoft.com/office/officeart/2005/8/layout/radial6"/>
    <dgm:cxn modelId="{3AF9591F-53C7-459F-A895-D88538E8AC80}" type="presParOf" srcId="{221E262D-C867-4980-9333-33ACB5B888E4}" destId="{36CAC1B1-4B14-4EE9-BF60-E9546E0B610A}" srcOrd="6" destOrd="0" presId="urn:microsoft.com/office/officeart/2005/8/layout/radial6"/>
    <dgm:cxn modelId="{48F848EF-7DDF-46AF-889D-44294D3B060C}" type="presParOf" srcId="{221E262D-C867-4980-9333-33ACB5B888E4}" destId="{1D758831-7603-43A2-93F9-C51D51D7E78A}" srcOrd="7" destOrd="0" presId="urn:microsoft.com/office/officeart/2005/8/layout/radial6"/>
    <dgm:cxn modelId="{E09629B8-48E7-4A07-ADB1-CEEB780A3E37}" type="presParOf" srcId="{221E262D-C867-4980-9333-33ACB5B888E4}" destId="{1FA0D132-15B1-4A37-81DF-BF441048E8D2}" srcOrd="8" destOrd="0" presId="urn:microsoft.com/office/officeart/2005/8/layout/radial6"/>
    <dgm:cxn modelId="{7CF47E80-B098-4DCF-B853-436C2CDE1AEB}" type="presParOf" srcId="{221E262D-C867-4980-9333-33ACB5B888E4}" destId="{F4461E0B-2118-48F1-B645-801BF1A840AA}" srcOrd="9" destOrd="0" presId="urn:microsoft.com/office/officeart/2005/8/layout/radial6"/>
    <dgm:cxn modelId="{59815C22-FF16-4C93-884E-B034E8FCCEC5}" type="presParOf" srcId="{221E262D-C867-4980-9333-33ACB5B888E4}" destId="{E6B8AC3D-EEFB-4BAB-9142-82EEC50E4AC3}" srcOrd="10" destOrd="0" presId="urn:microsoft.com/office/officeart/2005/8/layout/radial6"/>
    <dgm:cxn modelId="{FA1D9A4D-651E-44CC-BCCB-6C6E92C965DF}" type="presParOf" srcId="{221E262D-C867-4980-9333-33ACB5B888E4}" destId="{3C15FF99-8459-42B3-95B1-956FBDCA37A2}" srcOrd="11" destOrd="0" presId="urn:microsoft.com/office/officeart/2005/8/layout/radial6"/>
    <dgm:cxn modelId="{D0CB9468-6C10-4CC4-B11B-E2F0060037DE}" type="presParOf" srcId="{221E262D-C867-4980-9333-33ACB5B888E4}" destId="{EE5EE045-0361-4752-B31B-18152C257553}" srcOrd="12" destOrd="0" presId="urn:microsoft.com/office/officeart/2005/8/layout/radial6"/>
    <dgm:cxn modelId="{E9DD9809-F968-4013-892F-551CCFE3EDE3}" type="presParOf" srcId="{221E262D-C867-4980-9333-33ACB5B888E4}" destId="{CE6A3CC3-1660-4A0C-B86C-30157FFCE498}" srcOrd="13" destOrd="0" presId="urn:microsoft.com/office/officeart/2005/8/layout/radial6"/>
    <dgm:cxn modelId="{0EF2E664-343F-4A46-A980-0740DEB97D1F}" type="presParOf" srcId="{221E262D-C867-4980-9333-33ACB5B888E4}" destId="{F4F29B1C-92A6-4521-A42D-2160DE48AB6D}" srcOrd="14" destOrd="0" presId="urn:microsoft.com/office/officeart/2005/8/layout/radial6"/>
    <dgm:cxn modelId="{D8A44347-58FA-4493-89AF-CCC1D0267739}" type="presParOf" srcId="{221E262D-C867-4980-9333-33ACB5B888E4}" destId="{09FCD6FA-ED7E-41E1-8E1C-08AEDD57B061}" srcOrd="15" destOrd="0" presId="urn:microsoft.com/office/officeart/2005/8/layout/radial6"/>
    <dgm:cxn modelId="{4FF244F0-38AF-4776-BE5D-B2930171799F}" type="presParOf" srcId="{221E262D-C867-4980-9333-33ACB5B888E4}" destId="{29C59B4D-B981-4F30-B38C-02966AE0EF7C}" srcOrd="16" destOrd="0" presId="urn:microsoft.com/office/officeart/2005/8/layout/radial6"/>
    <dgm:cxn modelId="{833576E0-90E1-4E05-B0E4-CE0EC59A8558}" type="presParOf" srcId="{221E262D-C867-4980-9333-33ACB5B888E4}" destId="{46DC8575-FFCF-4CB0-B4ED-272BF12CD50D}" srcOrd="17" destOrd="0" presId="urn:microsoft.com/office/officeart/2005/8/layout/radial6"/>
    <dgm:cxn modelId="{9A40243C-C072-4815-9561-4D3C3D31756C}" type="presParOf" srcId="{221E262D-C867-4980-9333-33ACB5B888E4}" destId="{946005FF-FD1E-4761-9EBD-520030201D25}" srcOrd="18" destOrd="0" presId="urn:microsoft.com/office/officeart/2005/8/layout/radial6"/>
    <dgm:cxn modelId="{E87F01AB-C518-4026-82C3-6AB75593D5CF}" type="presParOf" srcId="{221E262D-C867-4980-9333-33ACB5B888E4}" destId="{25F07EA3-4D3B-4901-9E7A-0780AE4A53A3}" srcOrd="19" destOrd="0" presId="urn:microsoft.com/office/officeart/2005/8/layout/radial6"/>
    <dgm:cxn modelId="{7381B88D-6720-42DE-8865-653B38636FE6}" type="presParOf" srcId="{221E262D-C867-4980-9333-33ACB5B888E4}" destId="{B6E10683-02AE-4942-A3FE-E5B9FE06014A}" srcOrd="20" destOrd="0" presId="urn:microsoft.com/office/officeart/2005/8/layout/radial6"/>
    <dgm:cxn modelId="{619A0E3D-7789-4CFD-89C7-345F5D86899F}" type="presParOf" srcId="{221E262D-C867-4980-9333-33ACB5B888E4}" destId="{25787FC2-9A7A-4408-85B9-EAB16F3C3170}" srcOrd="21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4671DFA-B377-4ADD-B521-AC8E82E3A6FC}" type="doc">
      <dgm:prSet loTypeId="urn:microsoft.com/office/officeart/2008/layout/VerticalCurvedList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3B247C47-3F54-4FB2-8D59-DAA752FEEB0B}">
      <dgm:prSet phldrT="[Текст]"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сохранение установленных соотношений по уровню оплаты труда отдельных категорий работников муниципальных учреждений, попадающих под указы Президента Российской Федерации от 2012 года </a:t>
          </a:r>
          <a:endParaRPr lang="ru-RU" sz="1800" dirty="0"/>
        </a:p>
      </dgm:t>
    </dgm:pt>
    <dgm:pt modelId="{BB50ED30-CC03-4AA5-B596-D8AC71EA16D3}" type="parTrans" cxnId="{96B1C726-BCD2-4E5B-ACBB-7F862D1B8621}">
      <dgm:prSet/>
      <dgm:spPr/>
      <dgm:t>
        <a:bodyPr/>
        <a:lstStyle/>
        <a:p>
          <a:endParaRPr lang="ru-RU" sz="1600"/>
        </a:p>
      </dgm:t>
    </dgm:pt>
    <dgm:pt modelId="{C744A171-20B5-4251-BF26-C28CF4BB731F}" type="sibTrans" cxnId="{96B1C726-BCD2-4E5B-ACBB-7F862D1B8621}">
      <dgm:prSet/>
      <dgm:spPr/>
      <dgm:t>
        <a:bodyPr/>
        <a:lstStyle/>
        <a:p>
          <a:endParaRPr lang="ru-RU" sz="1600"/>
        </a:p>
      </dgm:t>
    </dgm:pt>
    <dgm:pt modelId="{6D74145E-E5AF-42A8-856F-C65088527CE2}">
      <dgm:prSet phldrT="[Текст]"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поддержка доступа негосударственных организаций (некоммерческих, коммерческих) к предоставлению услуг в социальной сфере в городе Покачи</a:t>
          </a:r>
          <a:endParaRPr lang="ru-RU" sz="1800" dirty="0"/>
        </a:p>
      </dgm:t>
    </dgm:pt>
    <dgm:pt modelId="{CA5392ED-EF62-4991-A6DF-8BB90A2D3ADF}" type="parTrans" cxnId="{BC0F605C-3F97-4C60-889C-CB88E2B6A8E9}">
      <dgm:prSet/>
      <dgm:spPr/>
      <dgm:t>
        <a:bodyPr/>
        <a:lstStyle/>
        <a:p>
          <a:endParaRPr lang="ru-RU" sz="1600"/>
        </a:p>
      </dgm:t>
    </dgm:pt>
    <dgm:pt modelId="{AE784A79-5433-4891-B893-20BFAD691FF4}" type="sibTrans" cxnId="{BC0F605C-3F97-4C60-889C-CB88E2B6A8E9}">
      <dgm:prSet/>
      <dgm:spPr/>
      <dgm:t>
        <a:bodyPr/>
        <a:lstStyle/>
        <a:p>
          <a:endParaRPr lang="ru-RU" sz="1600"/>
        </a:p>
      </dgm:t>
    </dgm:pt>
    <dgm:pt modelId="{BFA585DC-0F0A-4E7E-A68B-F39A3792CD25}">
      <dgm:prSet phldrT="[Текст]"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реализации основных положений Указа Президента Российской Федерации от 07.05.2018 года №204 «О национальных целях и стратегических задачах развития Российской Федерации на период до 2024 года»</a:t>
          </a:r>
          <a:endParaRPr lang="ru-RU" sz="1800" dirty="0"/>
        </a:p>
      </dgm:t>
    </dgm:pt>
    <dgm:pt modelId="{C561A34C-0023-493E-9E50-CD0A5F4EFDB2}" type="parTrans" cxnId="{47D5A355-BC8A-47B1-868A-C487CE013257}">
      <dgm:prSet/>
      <dgm:spPr/>
      <dgm:t>
        <a:bodyPr/>
        <a:lstStyle/>
        <a:p>
          <a:endParaRPr lang="ru-RU" sz="1600"/>
        </a:p>
      </dgm:t>
    </dgm:pt>
    <dgm:pt modelId="{6D17B5FC-4251-4EAF-97E3-2B1E02B64FCC}" type="sibTrans" cxnId="{47D5A355-BC8A-47B1-868A-C487CE013257}">
      <dgm:prSet/>
      <dgm:spPr/>
      <dgm:t>
        <a:bodyPr/>
        <a:lstStyle/>
        <a:p>
          <a:endParaRPr lang="ru-RU" sz="1600"/>
        </a:p>
      </dgm:t>
    </dgm:pt>
    <dgm:pt modelId="{19D68B17-62AD-46CE-BDEA-0ACD28F53368}">
      <dgm:prSet phldrT="[Текст]"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обеспечение коммунальными услугами по теплоснабжению, водоснабжению, водоотведению, электроэнергией объектов муниципальной собственности и обращению с ТКО, с учетом роста тарифов в 2022 году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8FDC4D81-DE4A-4C91-8F1D-87992E3B7DE6}" type="parTrans" cxnId="{C9AB7201-A042-4465-AC4A-05304A40E5B4}">
      <dgm:prSet/>
      <dgm:spPr/>
      <dgm:t>
        <a:bodyPr/>
        <a:lstStyle/>
        <a:p>
          <a:endParaRPr lang="ru-RU" sz="1600"/>
        </a:p>
      </dgm:t>
    </dgm:pt>
    <dgm:pt modelId="{16D8C550-CC13-4326-A82A-8813595F3CE2}" type="sibTrans" cxnId="{C9AB7201-A042-4465-AC4A-05304A40E5B4}">
      <dgm:prSet/>
      <dgm:spPr/>
      <dgm:t>
        <a:bodyPr/>
        <a:lstStyle/>
        <a:p>
          <a:endParaRPr lang="ru-RU" sz="1600"/>
        </a:p>
      </dgm:t>
    </dgm:pt>
    <dgm:pt modelId="{4510CC51-C802-441C-970C-13BCD73983FF}">
      <dgm:prSet phldrT="[Текст]"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обеспечение расходов на оплату труда исходя из среднего показателя фактически занятых ставок за 9 месяцев 2021 года; «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Указники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» - исходя из среднесписочной численности 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658F5A7B-2254-48EE-8540-B0E0ED41F0C7}" type="parTrans" cxnId="{A21C8758-677D-469D-81F7-5B189F2596E1}">
      <dgm:prSet/>
      <dgm:spPr/>
      <dgm:t>
        <a:bodyPr/>
        <a:lstStyle/>
        <a:p>
          <a:endParaRPr lang="ru-RU"/>
        </a:p>
      </dgm:t>
    </dgm:pt>
    <dgm:pt modelId="{A2328041-4645-441E-8CB8-4FC092F97C5E}" type="sibTrans" cxnId="{A21C8758-677D-469D-81F7-5B189F2596E1}">
      <dgm:prSet/>
      <dgm:spPr/>
      <dgm:t>
        <a:bodyPr/>
        <a:lstStyle/>
        <a:p>
          <a:endParaRPr lang="ru-RU"/>
        </a:p>
      </dgm:t>
    </dgm:pt>
    <dgm:pt modelId="{02952FA4-DCF9-4F06-872C-809FA0717E42}">
      <dgm:prSet phldrT="[Текст]"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обеспечение роста МРОТ с 01.01.2022 и индексации ФОТ на 4% с 01.10.2022 категорий работников, не попадающих под указы Президента Российской Федерации от 2012 года 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2B668D65-7DA1-4102-A439-8B7F0C76E26B}" type="parTrans" cxnId="{26E802AD-18A4-4ABE-BEF6-E1D59C047CB8}">
      <dgm:prSet/>
      <dgm:spPr/>
      <dgm:t>
        <a:bodyPr/>
        <a:lstStyle/>
        <a:p>
          <a:endParaRPr lang="ru-RU"/>
        </a:p>
      </dgm:t>
    </dgm:pt>
    <dgm:pt modelId="{747603B7-F3BD-47A1-BB42-1B344C76CA0F}" type="sibTrans" cxnId="{26E802AD-18A4-4ABE-BEF6-E1D59C047CB8}">
      <dgm:prSet/>
      <dgm:spPr/>
      <dgm:t>
        <a:bodyPr/>
        <a:lstStyle/>
        <a:p>
          <a:endParaRPr lang="ru-RU"/>
        </a:p>
      </dgm:t>
    </dgm:pt>
    <dgm:pt modelId="{99126ABC-DBAA-4A22-AD00-F36988EC2416}" type="pres">
      <dgm:prSet presAssocID="{D4671DFA-B377-4ADD-B521-AC8E82E3A6F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6B4CEE66-17C0-4668-A4DE-D161971C6672}" type="pres">
      <dgm:prSet presAssocID="{D4671DFA-B377-4ADD-B521-AC8E82E3A6FC}" presName="Name1" presStyleCnt="0"/>
      <dgm:spPr/>
      <dgm:t>
        <a:bodyPr/>
        <a:lstStyle/>
        <a:p>
          <a:endParaRPr lang="ru-RU"/>
        </a:p>
      </dgm:t>
    </dgm:pt>
    <dgm:pt modelId="{4507705E-9C11-4658-8E7F-C4E7EB0CD758}" type="pres">
      <dgm:prSet presAssocID="{D4671DFA-B377-4ADD-B521-AC8E82E3A6FC}" presName="cycle" presStyleCnt="0"/>
      <dgm:spPr/>
      <dgm:t>
        <a:bodyPr/>
        <a:lstStyle/>
        <a:p>
          <a:endParaRPr lang="ru-RU"/>
        </a:p>
      </dgm:t>
    </dgm:pt>
    <dgm:pt modelId="{78847747-5E4B-4E07-9843-B6D257F2AE78}" type="pres">
      <dgm:prSet presAssocID="{D4671DFA-B377-4ADD-B521-AC8E82E3A6FC}" presName="srcNode" presStyleLbl="node1" presStyleIdx="0" presStyleCnt="6"/>
      <dgm:spPr/>
      <dgm:t>
        <a:bodyPr/>
        <a:lstStyle/>
        <a:p>
          <a:endParaRPr lang="ru-RU"/>
        </a:p>
      </dgm:t>
    </dgm:pt>
    <dgm:pt modelId="{3D91EF81-4143-44E7-98AE-66CD7CEB34A6}" type="pres">
      <dgm:prSet presAssocID="{D4671DFA-B377-4ADD-B521-AC8E82E3A6FC}" presName="conn" presStyleLbl="parChTrans1D2" presStyleIdx="0" presStyleCnt="1"/>
      <dgm:spPr/>
      <dgm:t>
        <a:bodyPr/>
        <a:lstStyle/>
        <a:p>
          <a:endParaRPr lang="ru-RU"/>
        </a:p>
      </dgm:t>
    </dgm:pt>
    <dgm:pt modelId="{E68AC911-38AD-438F-A2D5-B4CF088515DE}" type="pres">
      <dgm:prSet presAssocID="{D4671DFA-B377-4ADD-B521-AC8E82E3A6FC}" presName="extraNode" presStyleLbl="node1" presStyleIdx="0" presStyleCnt="6"/>
      <dgm:spPr/>
      <dgm:t>
        <a:bodyPr/>
        <a:lstStyle/>
        <a:p>
          <a:endParaRPr lang="ru-RU"/>
        </a:p>
      </dgm:t>
    </dgm:pt>
    <dgm:pt modelId="{4514E2AB-9C6C-4CF3-8892-D267A7ACD063}" type="pres">
      <dgm:prSet presAssocID="{D4671DFA-B377-4ADD-B521-AC8E82E3A6FC}" presName="dstNode" presStyleLbl="node1" presStyleIdx="0" presStyleCnt="6"/>
      <dgm:spPr/>
      <dgm:t>
        <a:bodyPr/>
        <a:lstStyle/>
        <a:p>
          <a:endParaRPr lang="ru-RU"/>
        </a:p>
      </dgm:t>
    </dgm:pt>
    <dgm:pt modelId="{93B61A48-AEA7-4D90-A833-5C87914AE99C}" type="pres">
      <dgm:prSet presAssocID="{3B247C47-3F54-4FB2-8D59-DAA752FEEB0B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CD150C-60E3-490E-BCAC-436C0D8B1709}" type="pres">
      <dgm:prSet presAssocID="{3B247C47-3F54-4FB2-8D59-DAA752FEEB0B}" presName="accent_1" presStyleCnt="0"/>
      <dgm:spPr/>
      <dgm:t>
        <a:bodyPr/>
        <a:lstStyle/>
        <a:p>
          <a:endParaRPr lang="ru-RU"/>
        </a:p>
      </dgm:t>
    </dgm:pt>
    <dgm:pt modelId="{7520187D-3E73-47B7-B853-362AA5C4AF6B}" type="pres">
      <dgm:prSet presAssocID="{3B247C47-3F54-4FB2-8D59-DAA752FEEB0B}" presName="accentRepeatNode" presStyleLbl="solidFgAcc1" presStyleIdx="0" presStyleCnt="6"/>
      <dgm:spPr/>
      <dgm:t>
        <a:bodyPr/>
        <a:lstStyle/>
        <a:p>
          <a:endParaRPr lang="ru-RU"/>
        </a:p>
      </dgm:t>
    </dgm:pt>
    <dgm:pt modelId="{9F19FBE0-A68C-41E6-A868-399109528AE7}" type="pres">
      <dgm:prSet presAssocID="{02952FA4-DCF9-4F06-872C-809FA0717E42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A9FAFC-8654-4774-9FD8-27499A2526CD}" type="pres">
      <dgm:prSet presAssocID="{02952FA4-DCF9-4F06-872C-809FA0717E42}" presName="accent_2" presStyleCnt="0"/>
      <dgm:spPr/>
      <dgm:t>
        <a:bodyPr/>
        <a:lstStyle/>
        <a:p>
          <a:endParaRPr lang="ru-RU"/>
        </a:p>
      </dgm:t>
    </dgm:pt>
    <dgm:pt modelId="{64117266-D6F3-4276-841E-38D272111842}" type="pres">
      <dgm:prSet presAssocID="{02952FA4-DCF9-4F06-872C-809FA0717E42}" presName="accentRepeatNode" presStyleLbl="solidFgAcc1" presStyleIdx="1" presStyleCnt="6"/>
      <dgm:spPr/>
      <dgm:t>
        <a:bodyPr/>
        <a:lstStyle/>
        <a:p>
          <a:endParaRPr lang="ru-RU"/>
        </a:p>
      </dgm:t>
    </dgm:pt>
    <dgm:pt modelId="{16279C9A-1E45-4CEC-AF95-50B8FB853665}" type="pres">
      <dgm:prSet presAssocID="{4510CC51-C802-441C-970C-13BCD73983FF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FF1A2C-E7F3-4BB3-8FFE-44247EB7B2F1}" type="pres">
      <dgm:prSet presAssocID="{4510CC51-C802-441C-970C-13BCD73983FF}" presName="accent_3" presStyleCnt="0"/>
      <dgm:spPr/>
      <dgm:t>
        <a:bodyPr/>
        <a:lstStyle/>
        <a:p>
          <a:endParaRPr lang="ru-RU"/>
        </a:p>
      </dgm:t>
    </dgm:pt>
    <dgm:pt modelId="{3DF5F377-35B1-4A8E-958E-826F6FA19E18}" type="pres">
      <dgm:prSet presAssocID="{4510CC51-C802-441C-970C-13BCD73983FF}" presName="accentRepeatNode" presStyleLbl="solidFgAcc1" presStyleIdx="2" presStyleCnt="6"/>
      <dgm:spPr/>
      <dgm:t>
        <a:bodyPr/>
        <a:lstStyle/>
        <a:p>
          <a:endParaRPr lang="ru-RU"/>
        </a:p>
      </dgm:t>
    </dgm:pt>
    <dgm:pt modelId="{0A7DB504-C489-4EE3-AF7C-DADDF8B7D9B3}" type="pres">
      <dgm:prSet presAssocID="{6D74145E-E5AF-42A8-856F-C65088527CE2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EF0E12-7C34-4AA1-90C5-6832696F53BC}" type="pres">
      <dgm:prSet presAssocID="{6D74145E-E5AF-42A8-856F-C65088527CE2}" presName="accent_4" presStyleCnt="0"/>
      <dgm:spPr/>
      <dgm:t>
        <a:bodyPr/>
        <a:lstStyle/>
        <a:p>
          <a:endParaRPr lang="ru-RU"/>
        </a:p>
      </dgm:t>
    </dgm:pt>
    <dgm:pt modelId="{EF016EFB-C5D1-4EB7-AC07-244A3EC251EC}" type="pres">
      <dgm:prSet presAssocID="{6D74145E-E5AF-42A8-856F-C65088527CE2}" presName="accentRepeatNode" presStyleLbl="solidFgAcc1" presStyleIdx="3" presStyleCnt="6"/>
      <dgm:spPr/>
      <dgm:t>
        <a:bodyPr/>
        <a:lstStyle/>
        <a:p>
          <a:endParaRPr lang="ru-RU"/>
        </a:p>
      </dgm:t>
    </dgm:pt>
    <dgm:pt modelId="{F9D4CA28-E139-4A5D-9771-63A7E9B6D2F7}" type="pres">
      <dgm:prSet presAssocID="{BFA585DC-0F0A-4E7E-A68B-F39A3792CD25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B4099C-61BD-46CA-8CE0-D7600DC86360}" type="pres">
      <dgm:prSet presAssocID="{BFA585DC-0F0A-4E7E-A68B-F39A3792CD25}" presName="accent_5" presStyleCnt="0"/>
      <dgm:spPr/>
      <dgm:t>
        <a:bodyPr/>
        <a:lstStyle/>
        <a:p>
          <a:endParaRPr lang="ru-RU"/>
        </a:p>
      </dgm:t>
    </dgm:pt>
    <dgm:pt modelId="{FFD50D26-EB54-49DE-B2CC-84988D2CB4E0}" type="pres">
      <dgm:prSet presAssocID="{BFA585DC-0F0A-4E7E-A68B-F39A3792CD25}" presName="accentRepeatNode" presStyleLbl="solidFgAcc1" presStyleIdx="4" presStyleCnt="6"/>
      <dgm:spPr/>
      <dgm:t>
        <a:bodyPr/>
        <a:lstStyle/>
        <a:p>
          <a:endParaRPr lang="ru-RU"/>
        </a:p>
      </dgm:t>
    </dgm:pt>
    <dgm:pt modelId="{0BC2000F-9D96-448E-87BB-639E4FE07001}" type="pres">
      <dgm:prSet presAssocID="{19D68B17-62AD-46CE-BDEA-0ACD28F53368}" presName="text_6" presStyleLbl="node1" presStyleIdx="5" presStyleCnt="6" custScaleY="1602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A3E6F7-8C1A-496F-8049-FD2DEA87DE97}" type="pres">
      <dgm:prSet presAssocID="{19D68B17-62AD-46CE-BDEA-0ACD28F53368}" presName="accent_6" presStyleCnt="0"/>
      <dgm:spPr/>
      <dgm:t>
        <a:bodyPr/>
        <a:lstStyle/>
        <a:p>
          <a:endParaRPr lang="ru-RU"/>
        </a:p>
      </dgm:t>
    </dgm:pt>
    <dgm:pt modelId="{D756D587-05BC-49D6-A05E-16680C1F7995}" type="pres">
      <dgm:prSet presAssocID="{19D68B17-62AD-46CE-BDEA-0ACD28F53368}" presName="accentRepeatNode" presStyleLbl="solidFgAcc1" presStyleIdx="5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47D5A355-BC8A-47B1-868A-C487CE013257}" srcId="{D4671DFA-B377-4ADD-B521-AC8E82E3A6FC}" destId="{BFA585DC-0F0A-4E7E-A68B-F39A3792CD25}" srcOrd="4" destOrd="0" parTransId="{C561A34C-0023-493E-9E50-CD0A5F4EFDB2}" sibTransId="{6D17B5FC-4251-4EAF-97E3-2B1E02B64FCC}"/>
    <dgm:cxn modelId="{BC0F605C-3F97-4C60-889C-CB88E2B6A8E9}" srcId="{D4671DFA-B377-4ADD-B521-AC8E82E3A6FC}" destId="{6D74145E-E5AF-42A8-856F-C65088527CE2}" srcOrd="3" destOrd="0" parTransId="{CA5392ED-EF62-4991-A6DF-8BB90A2D3ADF}" sibTransId="{AE784A79-5433-4891-B893-20BFAD691FF4}"/>
    <dgm:cxn modelId="{E2A40B13-94C4-43D2-9E2A-5A19F2926AB4}" type="presOf" srcId="{C744A171-20B5-4251-BF26-C28CF4BB731F}" destId="{3D91EF81-4143-44E7-98AE-66CD7CEB34A6}" srcOrd="0" destOrd="0" presId="urn:microsoft.com/office/officeart/2008/layout/VerticalCurvedList"/>
    <dgm:cxn modelId="{3D68DEB2-2452-47FF-8339-796230D28C2F}" type="presOf" srcId="{6D74145E-E5AF-42A8-856F-C65088527CE2}" destId="{0A7DB504-C489-4EE3-AF7C-DADDF8B7D9B3}" srcOrd="0" destOrd="0" presId="urn:microsoft.com/office/officeart/2008/layout/VerticalCurvedList"/>
    <dgm:cxn modelId="{96B1C726-BCD2-4E5B-ACBB-7F862D1B8621}" srcId="{D4671DFA-B377-4ADD-B521-AC8E82E3A6FC}" destId="{3B247C47-3F54-4FB2-8D59-DAA752FEEB0B}" srcOrd="0" destOrd="0" parTransId="{BB50ED30-CC03-4AA5-B596-D8AC71EA16D3}" sibTransId="{C744A171-20B5-4251-BF26-C28CF4BB731F}"/>
    <dgm:cxn modelId="{A21C8758-677D-469D-81F7-5B189F2596E1}" srcId="{D4671DFA-B377-4ADD-B521-AC8E82E3A6FC}" destId="{4510CC51-C802-441C-970C-13BCD73983FF}" srcOrd="2" destOrd="0" parTransId="{658F5A7B-2254-48EE-8540-B0E0ED41F0C7}" sibTransId="{A2328041-4645-441E-8CB8-4FC092F97C5E}"/>
    <dgm:cxn modelId="{C9AB7201-A042-4465-AC4A-05304A40E5B4}" srcId="{D4671DFA-B377-4ADD-B521-AC8E82E3A6FC}" destId="{19D68B17-62AD-46CE-BDEA-0ACD28F53368}" srcOrd="5" destOrd="0" parTransId="{8FDC4D81-DE4A-4C91-8F1D-87992E3B7DE6}" sibTransId="{16D8C550-CC13-4326-A82A-8813595F3CE2}"/>
    <dgm:cxn modelId="{09EB74C1-E807-4E04-A511-65CFBB798EC5}" type="presOf" srcId="{D4671DFA-B377-4ADD-B521-AC8E82E3A6FC}" destId="{99126ABC-DBAA-4A22-AD00-F36988EC2416}" srcOrd="0" destOrd="0" presId="urn:microsoft.com/office/officeart/2008/layout/VerticalCurvedList"/>
    <dgm:cxn modelId="{85BEAF97-0D39-460C-82BF-CD0DFF4B67D1}" type="presOf" srcId="{3B247C47-3F54-4FB2-8D59-DAA752FEEB0B}" destId="{93B61A48-AEA7-4D90-A833-5C87914AE99C}" srcOrd="0" destOrd="0" presId="urn:microsoft.com/office/officeart/2008/layout/VerticalCurvedList"/>
    <dgm:cxn modelId="{26E802AD-18A4-4ABE-BEF6-E1D59C047CB8}" srcId="{D4671DFA-B377-4ADD-B521-AC8E82E3A6FC}" destId="{02952FA4-DCF9-4F06-872C-809FA0717E42}" srcOrd="1" destOrd="0" parTransId="{2B668D65-7DA1-4102-A439-8B7F0C76E26B}" sibTransId="{747603B7-F3BD-47A1-BB42-1B344C76CA0F}"/>
    <dgm:cxn modelId="{62CDE288-105A-45C6-8B72-67B03A115A80}" type="presOf" srcId="{4510CC51-C802-441C-970C-13BCD73983FF}" destId="{16279C9A-1E45-4CEC-AF95-50B8FB853665}" srcOrd="0" destOrd="0" presId="urn:microsoft.com/office/officeart/2008/layout/VerticalCurvedList"/>
    <dgm:cxn modelId="{40E6E69F-9B75-4F31-B2CC-6892FBE841ED}" type="presOf" srcId="{BFA585DC-0F0A-4E7E-A68B-F39A3792CD25}" destId="{F9D4CA28-E139-4A5D-9771-63A7E9B6D2F7}" srcOrd="0" destOrd="0" presId="urn:microsoft.com/office/officeart/2008/layout/VerticalCurvedList"/>
    <dgm:cxn modelId="{32D18D32-3E59-4773-AD75-90DA3CB9ABDE}" type="presOf" srcId="{02952FA4-DCF9-4F06-872C-809FA0717E42}" destId="{9F19FBE0-A68C-41E6-A868-399109528AE7}" srcOrd="0" destOrd="0" presId="urn:microsoft.com/office/officeart/2008/layout/VerticalCurvedList"/>
    <dgm:cxn modelId="{FDCD3EA6-F5D2-4BAD-91A0-4B2F8C37CDE7}" type="presOf" srcId="{19D68B17-62AD-46CE-BDEA-0ACD28F53368}" destId="{0BC2000F-9D96-448E-87BB-639E4FE07001}" srcOrd="0" destOrd="0" presId="urn:microsoft.com/office/officeart/2008/layout/VerticalCurvedList"/>
    <dgm:cxn modelId="{4B2038FD-5329-4E29-9B09-CA9F7645FBC2}" type="presParOf" srcId="{99126ABC-DBAA-4A22-AD00-F36988EC2416}" destId="{6B4CEE66-17C0-4668-A4DE-D161971C6672}" srcOrd="0" destOrd="0" presId="urn:microsoft.com/office/officeart/2008/layout/VerticalCurvedList"/>
    <dgm:cxn modelId="{01A007FC-50BD-4673-9619-E04B5F8FFAF8}" type="presParOf" srcId="{6B4CEE66-17C0-4668-A4DE-D161971C6672}" destId="{4507705E-9C11-4658-8E7F-C4E7EB0CD758}" srcOrd="0" destOrd="0" presId="urn:microsoft.com/office/officeart/2008/layout/VerticalCurvedList"/>
    <dgm:cxn modelId="{B99722F9-4117-42BB-AD17-C6F692869D2F}" type="presParOf" srcId="{4507705E-9C11-4658-8E7F-C4E7EB0CD758}" destId="{78847747-5E4B-4E07-9843-B6D257F2AE78}" srcOrd="0" destOrd="0" presId="urn:microsoft.com/office/officeart/2008/layout/VerticalCurvedList"/>
    <dgm:cxn modelId="{758B7F4C-7BAE-4224-9FE3-58D85174C63E}" type="presParOf" srcId="{4507705E-9C11-4658-8E7F-C4E7EB0CD758}" destId="{3D91EF81-4143-44E7-98AE-66CD7CEB34A6}" srcOrd="1" destOrd="0" presId="urn:microsoft.com/office/officeart/2008/layout/VerticalCurvedList"/>
    <dgm:cxn modelId="{B9472A12-22D1-4D8F-8680-0E9276A72B3E}" type="presParOf" srcId="{4507705E-9C11-4658-8E7F-C4E7EB0CD758}" destId="{E68AC911-38AD-438F-A2D5-B4CF088515DE}" srcOrd="2" destOrd="0" presId="urn:microsoft.com/office/officeart/2008/layout/VerticalCurvedList"/>
    <dgm:cxn modelId="{3AB47074-19ED-479C-8D3F-34CBCC8D94A3}" type="presParOf" srcId="{4507705E-9C11-4658-8E7F-C4E7EB0CD758}" destId="{4514E2AB-9C6C-4CF3-8892-D267A7ACD063}" srcOrd="3" destOrd="0" presId="urn:microsoft.com/office/officeart/2008/layout/VerticalCurvedList"/>
    <dgm:cxn modelId="{151AE068-6DB8-46D5-B00F-C0FD63C8C387}" type="presParOf" srcId="{6B4CEE66-17C0-4668-A4DE-D161971C6672}" destId="{93B61A48-AEA7-4D90-A833-5C87914AE99C}" srcOrd="1" destOrd="0" presId="urn:microsoft.com/office/officeart/2008/layout/VerticalCurvedList"/>
    <dgm:cxn modelId="{BE0D6696-F948-4955-8C83-FB9D174EB6E1}" type="presParOf" srcId="{6B4CEE66-17C0-4668-A4DE-D161971C6672}" destId="{AECD150C-60E3-490E-BCAC-436C0D8B1709}" srcOrd="2" destOrd="0" presId="urn:microsoft.com/office/officeart/2008/layout/VerticalCurvedList"/>
    <dgm:cxn modelId="{B6264E32-EC0E-4AF9-8264-F2881F321E96}" type="presParOf" srcId="{AECD150C-60E3-490E-BCAC-436C0D8B1709}" destId="{7520187D-3E73-47B7-B853-362AA5C4AF6B}" srcOrd="0" destOrd="0" presId="urn:microsoft.com/office/officeart/2008/layout/VerticalCurvedList"/>
    <dgm:cxn modelId="{AAFA5274-A103-40A9-AACA-5E2E617CE1AC}" type="presParOf" srcId="{6B4CEE66-17C0-4668-A4DE-D161971C6672}" destId="{9F19FBE0-A68C-41E6-A868-399109528AE7}" srcOrd="3" destOrd="0" presId="urn:microsoft.com/office/officeart/2008/layout/VerticalCurvedList"/>
    <dgm:cxn modelId="{1A74AD19-0F0D-4480-9222-55AA10E542B1}" type="presParOf" srcId="{6B4CEE66-17C0-4668-A4DE-D161971C6672}" destId="{14A9FAFC-8654-4774-9FD8-27499A2526CD}" srcOrd="4" destOrd="0" presId="urn:microsoft.com/office/officeart/2008/layout/VerticalCurvedList"/>
    <dgm:cxn modelId="{5860EFF9-457F-41DA-8968-3F3EE62B98B0}" type="presParOf" srcId="{14A9FAFC-8654-4774-9FD8-27499A2526CD}" destId="{64117266-D6F3-4276-841E-38D272111842}" srcOrd="0" destOrd="0" presId="urn:microsoft.com/office/officeart/2008/layout/VerticalCurvedList"/>
    <dgm:cxn modelId="{849ED711-9002-410B-AE49-D3E75D0E36B3}" type="presParOf" srcId="{6B4CEE66-17C0-4668-A4DE-D161971C6672}" destId="{16279C9A-1E45-4CEC-AF95-50B8FB853665}" srcOrd="5" destOrd="0" presId="urn:microsoft.com/office/officeart/2008/layout/VerticalCurvedList"/>
    <dgm:cxn modelId="{D75A0BF6-C58F-4688-9DB5-A21BDEF119D1}" type="presParOf" srcId="{6B4CEE66-17C0-4668-A4DE-D161971C6672}" destId="{36FF1A2C-E7F3-4BB3-8FFE-44247EB7B2F1}" srcOrd="6" destOrd="0" presId="urn:microsoft.com/office/officeart/2008/layout/VerticalCurvedList"/>
    <dgm:cxn modelId="{F89184AC-1134-45D3-9C3D-8FCD1D4200F0}" type="presParOf" srcId="{36FF1A2C-E7F3-4BB3-8FFE-44247EB7B2F1}" destId="{3DF5F377-35B1-4A8E-958E-826F6FA19E18}" srcOrd="0" destOrd="0" presId="urn:microsoft.com/office/officeart/2008/layout/VerticalCurvedList"/>
    <dgm:cxn modelId="{CD598596-47F9-4A67-BA45-A4C80813F303}" type="presParOf" srcId="{6B4CEE66-17C0-4668-A4DE-D161971C6672}" destId="{0A7DB504-C489-4EE3-AF7C-DADDF8B7D9B3}" srcOrd="7" destOrd="0" presId="urn:microsoft.com/office/officeart/2008/layout/VerticalCurvedList"/>
    <dgm:cxn modelId="{B7AC3E5E-008E-4F13-8C9A-94D3A87F50FC}" type="presParOf" srcId="{6B4CEE66-17C0-4668-A4DE-D161971C6672}" destId="{DFEF0E12-7C34-4AA1-90C5-6832696F53BC}" srcOrd="8" destOrd="0" presId="urn:microsoft.com/office/officeart/2008/layout/VerticalCurvedList"/>
    <dgm:cxn modelId="{719593F6-3EFD-40A6-A867-A1EF71267314}" type="presParOf" srcId="{DFEF0E12-7C34-4AA1-90C5-6832696F53BC}" destId="{EF016EFB-C5D1-4EB7-AC07-244A3EC251EC}" srcOrd="0" destOrd="0" presId="urn:microsoft.com/office/officeart/2008/layout/VerticalCurvedList"/>
    <dgm:cxn modelId="{ACDA725F-8B80-48E3-9DDA-505419E8D633}" type="presParOf" srcId="{6B4CEE66-17C0-4668-A4DE-D161971C6672}" destId="{F9D4CA28-E139-4A5D-9771-63A7E9B6D2F7}" srcOrd="9" destOrd="0" presId="urn:microsoft.com/office/officeart/2008/layout/VerticalCurvedList"/>
    <dgm:cxn modelId="{AC35BD06-FFA0-4E24-AB07-A5921528F378}" type="presParOf" srcId="{6B4CEE66-17C0-4668-A4DE-D161971C6672}" destId="{90B4099C-61BD-46CA-8CE0-D7600DC86360}" srcOrd="10" destOrd="0" presId="urn:microsoft.com/office/officeart/2008/layout/VerticalCurvedList"/>
    <dgm:cxn modelId="{18E9CCE4-6F49-4C8B-A45D-08243A5227BF}" type="presParOf" srcId="{90B4099C-61BD-46CA-8CE0-D7600DC86360}" destId="{FFD50D26-EB54-49DE-B2CC-84988D2CB4E0}" srcOrd="0" destOrd="0" presId="urn:microsoft.com/office/officeart/2008/layout/VerticalCurvedList"/>
    <dgm:cxn modelId="{404BDF14-D84D-45D3-BEA9-E4E0BA510830}" type="presParOf" srcId="{6B4CEE66-17C0-4668-A4DE-D161971C6672}" destId="{0BC2000F-9D96-448E-87BB-639E4FE07001}" srcOrd="11" destOrd="0" presId="urn:microsoft.com/office/officeart/2008/layout/VerticalCurvedList"/>
    <dgm:cxn modelId="{22156837-ED07-4636-869E-5721E48A3027}" type="presParOf" srcId="{6B4CEE66-17C0-4668-A4DE-D161971C6672}" destId="{34A3E6F7-8C1A-496F-8049-FD2DEA87DE97}" srcOrd="12" destOrd="0" presId="urn:microsoft.com/office/officeart/2008/layout/VerticalCurvedList"/>
    <dgm:cxn modelId="{B92AC9FC-DFE1-42B9-92B4-B874AA059483}" type="presParOf" srcId="{34A3E6F7-8C1A-496F-8049-FD2DEA87DE97}" destId="{D756D587-05BC-49D6-A05E-16680C1F799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D7963C8-E485-4A7F-A99D-C2E1CE568337}" type="doc">
      <dgm:prSet loTypeId="urn:microsoft.com/office/officeart/2005/8/layout/lProcess2" loCatId="list" qsTypeId="urn:microsoft.com/office/officeart/2005/8/quickstyle/3d2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9182BECA-C4F2-4B2E-BA2E-78A532F8A8B7}">
      <dgm:prSet phldrT="[Текст]" custT="1"/>
      <dgm:spPr/>
      <dgm:t>
        <a:bodyPr/>
        <a:lstStyle/>
        <a:p>
          <a:r>
            <a:rPr lang="ru-RU" sz="2000" dirty="0" smtClean="0"/>
            <a:t>Инициативные проекты</a:t>
          </a:r>
          <a:endParaRPr lang="ru-RU" sz="2000" dirty="0"/>
        </a:p>
      </dgm:t>
    </dgm:pt>
    <dgm:pt modelId="{59F07490-8C88-4A65-A5B7-C62F5B93DB29}" type="parTrans" cxnId="{1A377E47-A571-4B28-9E68-AC7162B39EE2}">
      <dgm:prSet/>
      <dgm:spPr/>
      <dgm:t>
        <a:bodyPr/>
        <a:lstStyle/>
        <a:p>
          <a:endParaRPr lang="ru-RU" sz="1600"/>
        </a:p>
      </dgm:t>
    </dgm:pt>
    <dgm:pt modelId="{D196A225-AA47-414C-A92C-B77576F78D49}" type="sibTrans" cxnId="{1A377E47-A571-4B28-9E68-AC7162B39EE2}">
      <dgm:prSet/>
      <dgm:spPr/>
      <dgm:t>
        <a:bodyPr/>
        <a:lstStyle/>
        <a:p>
          <a:endParaRPr lang="ru-RU" sz="1600"/>
        </a:p>
      </dgm:t>
    </dgm:pt>
    <dgm:pt modelId="{92ABF2B9-BF86-4148-B982-B8AAADF2F892}">
      <dgm:prSet phldrT="[Текст]" custT="1"/>
      <dgm:spPr/>
      <dgm:t>
        <a:bodyPr/>
        <a:lstStyle/>
        <a:p>
          <a:r>
            <a:rPr lang="ru-RU" sz="1600" dirty="0" smtClean="0"/>
            <a:t>Реализация инициативных проектов внесенных инициаторами проектов – 675,0 тыс. руб.</a:t>
          </a:r>
          <a:endParaRPr lang="ru-RU" sz="1600" dirty="0"/>
        </a:p>
      </dgm:t>
    </dgm:pt>
    <dgm:pt modelId="{0F8B2EBD-009B-44C6-9972-748159631FCB}" type="parTrans" cxnId="{F54C669F-69BF-4FFB-8AFA-DE7632B87AF0}">
      <dgm:prSet/>
      <dgm:spPr/>
      <dgm:t>
        <a:bodyPr/>
        <a:lstStyle/>
        <a:p>
          <a:endParaRPr lang="ru-RU" sz="1600"/>
        </a:p>
      </dgm:t>
    </dgm:pt>
    <dgm:pt modelId="{FA762D83-D717-4B97-8D31-04FD269CBCB8}" type="sibTrans" cxnId="{F54C669F-69BF-4FFB-8AFA-DE7632B87AF0}">
      <dgm:prSet/>
      <dgm:spPr/>
      <dgm:t>
        <a:bodyPr/>
        <a:lstStyle/>
        <a:p>
          <a:endParaRPr lang="ru-RU" sz="1600"/>
        </a:p>
      </dgm:t>
    </dgm:pt>
    <dgm:pt modelId="{871C3CA6-54EC-4012-B2AA-4452EF0DFFF3}">
      <dgm:prSet phldrT="[Текст]" custT="1"/>
      <dgm:spPr/>
      <dgm:t>
        <a:bodyPr/>
        <a:lstStyle/>
        <a:p>
          <a:r>
            <a:rPr lang="ru-RU" sz="2000" dirty="0" smtClean="0"/>
            <a:t>Карта развития Югры</a:t>
          </a:r>
          <a:endParaRPr lang="ru-RU" sz="2000" dirty="0"/>
        </a:p>
      </dgm:t>
    </dgm:pt>
    <dgm:pt modelId="{25917DC0-AFE0-4FE7-A02B-82E673911DC7}" type="parTrans" cxnId="{F90B478F-77E7-44C8-A6F9-AEDB153A97C6}">
      <dgm:prSet/>
      <dgm:spPr/>
      <dgm:t>
        <a:bodyPr/>
        <a:lstStyle/>
        <a:p>
          <a:endParaRPr lang="ru-RU" sz="1600"/>
        </a:p>
      </dgm:t>
    </dgm:pt>
    <dgm:pt modelId="{87D4FFAE-E1E5-4E63-A7EE-FFF7574693B1}" type="sibTrans" cxnId="{F90B478F-77E7-44C8-A6F9-AEDB153A97C6}">
      <dgm:prSet/>
      <dgm:spPr/>
      <dgm:t>
        <a:bodyPr/>
        <a:lstStyle/>
        <a:p>
          <a:endParaRPr lang="ru-RU" sz="1600"/>
        </a:p>
      </dgm:t>
    </dgm:pt>
    <dgm:pt modelId="{352DE081-9F1A-4067-B9E2-01DF771DEFCC}">
      <dgm:prSet phldrT="[Текст]" custT="1"/>
      <dgm:spPr/>
      <dgm:t>
        <a:bodyPr/>
        <a:lstStyle/>
        <a:p>
          <a:r>
            <a:rPr lang="ru-RU" sz="1600" dirty="0" smtClean="0"/>
            <a:t>Благоустройство Сквера  - 9 646,1 тыс. руб.</a:t>
          </a:r>
          <a:endParaRPr lang="ru-RU" sz="1600" dirty="0"/>
        </a:p>
      </dgm:t>
    </dgm:pt>
    <dgm:pt modelId="{A40B4108-0665-4562-9A6C-686E120D570A}" type="parTrans" cxnId="{B5411026-0480-4903-943C-CFA6DF15D9E0}">
      <dgm:prSet/>
      <dgm:spPr/>
      <dgm:t>
        <a:bodyPr/>
        <a:lstStyle/>
        <a:p>
          <a:endParaRPr lang="ru-RU" sz="1600"/>
        </a:p>
      </dgm:t>
    </dgm:pt>
    <dgm:pt modelId="{1C450FA6-C903-4C48-9C83-CDBCF03D9D4A}" type="sibTrans" cxnId="{B5411026-0480-4903-943C-CFA6DF15D9E0}">
      <dgm:prSet/>
      <dgm:spPr/>
      <dgm:t>
        <a:bodyPr/>
        <a:lstStyle/>
        <a:p>
          <a:endParaRPr lang="ru-RU" sz="1600"/>
        </a:p>
      </dgm:t>
    </dgm:pt>
    <dgm:pt modelId="{C2AD0852-A662-4833-8CAD-6EA34811E276}">
      <dgm:prSet phldrT="[Текст]" custT="1"/>
      <dgm:spPr/>
      <dgm:t>
        <a:bodyPr/>
        <a:lstStyle/>
        <a:p>
          <a:r>
            <a:rPr lang="ru-RU" sz="1600" dirty="0" smtClean="0"/>
            <a:t>Создание модельной библиотеки </a:t>
          </a:r>
        </a:p>
        <a:p>
          <a:r>
            <a:rPr lang="ru-RU" sz="1600" dirty="0" smtClean="0"/>
            <a:t>– 5 000,0 тыс. руб.</a:t>
          </a:r>
          <a:endParaRPr lang="ru-RU" sz="1600" dirty="0"/>
        </a:p>
      </dgm:t>
    </dgm:pt>
    <dgm:pt modelId="{476C57C1-38FB-4F3A-AC33-0ED7841E4C94}" type="parTrans" cxnId="{54355DB6-0B70-42CD-A496-AB61E7476A1B}">
      <dgm:prSet/>
      <dgm:spPr/>
      <dgm:t>
        <a:bodyPr/>
        <a:lstStyle/>
        <a:p>
          <a:endParaRPr lang="ru-RU" sz="1600"/>
        </a:p>
      </dgm:t>
    </dgm:pt>
    <dgm:pt modelId="{D4F6B9DF-1285-4BEC-8FCD-1F3D751B395D}" type="sibTrans" cxnId="{54355DB6-0B70-42CD-A496-AB61E7476A1B}">
      <dgm:prSet/>
      <dgm:spPr/>
      <dgm:t>
        <a:bodyPr/>
        <a:lstStyle/>
        <a:p>
          <a:endParaRPr lang="ru-RU" sz="1600"/>
        </a:p>
      </dgm:t>
    </dgm:pt>
    <dgm:pt modelId="{82772418-D191-407F-919B-EF3047412D47}">
      <dgm:prSet phldrT="[Текст]" custT="1"/>
      <dgm:spPr/>
      <dgm:t>
        <a:bodyPr/>
        <a:lstStyle/>
        <a:p>
          <a:r>
            <a:rPr lang="ru-RU" sz="2000" dirty="0" smtClean="0"/>
            <a:t>Реализация наказов избирателей депутатам Думы города Покачи</a:t>
          </a:r>
          <a:endParaRPr lang="ru-RU" sz="2000" dirty="0"/>
        </a:p>
      </dgm:t>
    </dgm:pt>
    <dgm:pt modelId="{2D2DF071-4EA5-40D8-972D-5BF3626579B0}" type="parTrans" cxnId="{7CB8D23A-AC48-4A1E-B1A7-FD8A8857A648}">
      <dgm:prSet/>
      <dgm:spPr/>
      <dgm:t>
        <a:bodyPr/>
        <a:lstStyle/>
        <a:p>
          <a:endParaRPr lang="ru-RU" sz="1600"/>
        </a:p>
      </dgm:t>
    </dgm:pt>
    <dgm:pt modelId="{4E6C66D5-AAFD-4363-B03D-982545705C8A}" type="sibTrans" cxnId="{7CB8D23A-AC48-4A1E-B1A7-FD8A8857A648}">
      <dgm:prSet/>
      <dgm:spPr/>
      <dgm:t>
        <a:bodyPr/>
        <a:lstStyle/>
        <a:p>
          <a:endParaRPr lang="ru-RU" sz="1600"/>
        </a:p>
      </dgm:t>
    </dgm:pt>
    <dgm:pt modelId="{D678E941-09FA-4854-A42D-C0D6FE908FFE}">
      <dgm:prSet phldrT="[Текст]" custT="1"/>
      <dgm:spPr/>
      <dgm:t>
        <a:bodyPr/>
        <a:lstStyle/>
        <a:p>
          <a:pPr algn="ctr"/>
          <a:r>
            <a:rPr lang="ru-RU" sz="1400" dirty="0" smtClean="0"/>
            <a:t>1 Приведению в соответствие со строительными нормами и стандартами тротуара вдоль дома №2 по ул. Мира;</a:t>
          </a:r>
        </a:p>
        <a:p>
          <a:pPr algn="ctr"/>
          <a:r>
            <a:rPr lang="ru-RU" sz="1400" dirty="0" smtClean="0"/>
            <a:t> </a:t>
          </a:r>
        </a:p>
        <a:p>
          <a:pPr algn="ctr"/>
          <a:r>
            <a:rPr lang="ru-RU" sz="1400" dirty="0" smtClean="0"/>
            <a:t>2.Устранение скопления луж, затрудняющих передвижение пешеходов и автотранспорта возле домов №2 и №4 по ул. Мира. </a:t>
          </a:r>
        </a:p>
        <a:p>
          <a:pPr algn="ctr"/>
          <a:endParaRPr lang="ru-RU" sz="1400" dirty="0" smtClean="0"/>
        </a:p>
        <a:p>
          <a:pPr algn="ctr"/>
          <a:r>
            <a:rPr lang="ru-RU" sz="1400" dirty="0" smtClean="0"/>
            <a:t>Совокупно -  6 000,0 тыс. руб.</a:t>
          </a:r>
          <a:endParaRPr lang="ru-RU" sz="1400" dirty="0"/>
        </a:p>
      </dgm:t>
    </dgm:pt>
    <dgm:pt modelId="{1B6F338B-CF18-4F47-8CFB-F8B3068F3001}" type="parTrans" cxnId="{D3A8B782-74CD-4E98-913B-F7DE18A45824}">
      <dgm:prSet/>
      <dgm:spPr/>
      <dgm:t>
        <a:bodyPr/>
        <a:lstStyle/>
        <a:p>
          <a:endParaRPr lang="ru-RU" sz="1600"/>
        </a:p>
      </dgm:t>
    </dgm:pt>
    <dgm:pt modelId="{57905223-5BBC-4AE5-AF6B-10667F540AAE}" type="sibTrans" cxnId="{D3A8B782-74CD-4E98-913B-F7DE18A45824}">
      <dgm:prSet/>
      <dgm:spPr/>
      <dgm:t>
        <a:bodyPr/>
        <a:lstStyle/>
        <a:p>
          <a:endParaRPr lang="ru-RU" sz="1600"/>
        </a:p>
      </dgm:t>
    </dgm:pt>
    <dgm:pt modelId="{5FE0E0E5-B98F-4E33-A7D6-15DCE1977151}">
      <dgm:prSet phldrT="[Текст]" custT="1"/>
      <dgm:spPr/>
      <dgm:t>
        <a:bodyPr/>
        <a:lstStyle/>
        <a:p>
          <a:r>
            <a:rPr lang="ru-RU" sz="1600" dirty="0" smtClean="0"/>
            <a:t>Ремонт дворовых территорий по ул. Мира д.2 и Мира д.4 </a:t>
          </a:r>
        </a:p>
        <a:p>
          <a:r>
            <a:rPr lang="ru-RU" sz="1600" dirty="0" smtClean="0"/>
            <a:t>– 6 000,0 тыс. руб.</a:t>
          </a:r>
          <a:endParaRPr lang="ru-RU" sz="1600" dirty="0"/>
        </a:p>
      </dgm:t>
    </dgm:pt>
    <dgm:pt modelId="{381166E3-31FC-4FBA-923E-6C30C08DE7CB}" type="parTrans" cxnId="{4170BF97-2F3D-473E-873A-D05E50ADE471}">
      <dgm:prSet/>
      <dgm:spPr/>
      <dgm:t>
        <a:bodyPr/>
        <a:lstStyle/>
        <a:p>
          <a:endParaRPr lang="ru-RU" sz="1600"/>
        </a:p>
      </dgm:t>
    </dgm:pt>
    <dgm:pt modelId="{D78DF36C-534B-4D8A-9CCF-0D5295593364}" type="sibTrans" cxnId="{4170BF97-2F3D-473E-873A-D05E50ADE471}">
      <dgm:prSet/>
      <dgm:spPr/>
      <dgm:t>
        <a:bodyPr/>
        <a:lstStyle/>
        <a:p>
          <a:endParaRPr lang="ru-RU" sz="1600"/>
        </a:p>
      </dgm:t>
    </dgm:pt>
    <dgm:pt modelId="{39D9F6F6-ABB0-46D7-B896-F43D55B625EA}" type="pres">
      <dgm:prSet presAssocID="{1D7963C8-E485-4A7F-A99D-C2E1CE568337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018005F-015A-497E-A7BE-BB861E58A208}" type="pres">
      <dgm:prSet presAssocID="{9182BECA-C4F2-4B2E-BA2E-78A532F8A8B7}" presName="compNode" presStyleCnt="0"/>
      <dgm:spPr/>
    </dgm:pt>
    <dgm:pt modelId="{C74C930C-BB3F-4F9F-99F4-49671DE39D95}" type="pres">
      <dgm:prSet presAssocID="{9182BECA-C4F2-4B2E-BA2E-78A532F8A8B7}" presName="aNode" presStyleLbl="bgShp" presStyleIdx="0" presStyleCnt="3"/>
      <dgm:spPr/>
      <dgm:t>
        <a:bodyPr/>
        <a:lstStyle/>
        <a:p>
          <a:endParaRPr lang="ru-RU"/>
        </a:p>
      </dgm:t>
    </dgm:pt>
    <dgm:pt modelId="{3863C533-2C55-4177-8B58-446B7415F857}" type="pres">
      <dgm:prSet presAssocID="{9182BECA-C4F2-4B2E-BA2E-78A532F8A8B7}" presName="textNode" presStyleLbl="bgShp" presStyleIdx="0" presStyleCnt="3"/>
      <dgm:spPr/>
      <dgm:t>
        <a:bodyPr/>
        <a:lstStyle/>
        <a:p>
          <a:endParaRPr lang="ru-RU"/>
        </a:p>
      </dgm:t>
    </dgm:pt>
    <dgm:pt modelId="{C1B92524-F3F0-493D-8A4D-E122E8CDB02B}" type="pres">
      <dgm:prSet presAssocID="{9182BECA-C4F2-4B2E-BA2E-78A532F8A8B7}" presName="compChildNode" presStyleCnt="0"/>
      <dgm:spPr/>
    </dgm:pt>
    <dgm:pt modelId="{6EFC1AB0-B7C1-4D16-82E3-80A760B78A5E}" type="pres">
      <dgm:prSet presAssocID="{9182BECA-C4F2-4B2E-BA2E-78A532F8A8B7}" presName="theInnerList" presStyleCnt="0"/>
      <dgm:spPr/>
    </dgm:pt>
    <dgm:pt modelId="{F3FD8572-7FF8-4C61-B86B-D6288FA0D360}" type="pres">
      <dgm:prSet presAssocID="{92ABF2B9-BF86-4148-B982-B8AAADF2F892}" presName="childNode" presStyleLbl="node1" presStyleIdx="0" presStyleCnt="5" custScaleX="1080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4B6381-43A5-4CB3-A998-53D5F8EF3C15}" type="pres">
      <dgm:prSet presAssocID="{9182BECA-C4F2-4B2E-BA2E-78A532F8A8B7}" presName="aSpace" presStyleCnt="0"/>
      <dgm:spPr/>
    </dgm:pt>
    <dgm:pt modelId="{1CA04C93-FE05-474F-A268-D600A0FD3571}" type="pres">
      <dgm:prSet presAssocID="{871C3CA6-54EC-4012-B2AA-4452EF0DFFF3}" presName="compNode" presStyleCnt="0"/>
      <dgm:spPr/>
    </dgm:pt>
    <dgm:pt modelId="{70945EF4-298E-429D-89EA-F762A3960A7F}" type="pres">
      <dgm:prSet presAssocID="{871C3CA6-54EC-4012-B2AA-4452EF0DFFF3}" presName="aNode" presStyleLbl="bgShp" presStyleIdx="1" presStyleCnt="3"/>
      <dgm:spPr/>
      <dgm:t>
        <a:bodyPr/>
        <a:lstStyle/>
        <a:p>
          <a:endParaRPr lang="ru-RU"/>
        </a:p>
      </dgm:t>
    </dgm:pt>
    <dgm:pt modelId="{62998CDB-A570-4E8C-B349-BDDAD411F9A8}" type="pres">
      <dgm:prSet presAssocID="{871C3CA6-54EC-4012-B2AA-4452EF0DFFF3}" presName="textNode" presStyleLbl="bgShp" presStyleIdx="1" presStyleCnt="3"/>
      <dgm:spPr/>
      <dgm:t>
        <a:bodyPr/>
        <a:lstStyle/>
        <a:p>
          <a:endParaRPr lang="ru-RU"/>
        </a:p>
      </dgm:t>
    </dgm:pt>
    <dgm:pt modelId="{A3FCA551-168C-4167-952E-6634859A8319}" type="pres">
      <dgm:prSet presAssocID="{871C3CA6-54EC-4012-B2AA-4452EF0DFFF3}" presName="compChildNode" presStyleCnt="0"/>
      <dgm:spPr/>
    </dgm:pt>
    <dgm:pt modelId="{833C5C4A-917E-40FC-A2DC-301674899069}" type="pres">
      <dgm:prSet presAssocID="{871C3CA6-54EC-4012-B2AA-4452EF0DFFF3}" presName="theInnerList" presStyleCnt="0"/>
      <dgm:spPr/>
    </dgm:pt>
    <dgm:pt modelId="{60E3D228-B77C-468F-8CDA-B961FE8EAC2B}" type="pres">
      <dgm:prSet presAssocID="{352DE081-9F1A-4067-B9E2-01DF771DEFCC}" presName="child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962C0C-D130-4A3B-8283-1E440F0141C5}" type="pres">
      <dgm:prSet presAssocID="{352DE081-9F1A-4067-B9E2-01DF771DEFCC}" presName="aSpace2" presStyleCnt="0"/>
      <dgm:spPr/>
    </dgm:pt>
    <dgm:pt modelId="{E8751C24-4089-492E-B6F5-90344CCDEB2E}" type="pres">
      <dgm:prSet presAssocID="{C2AD0852-A662-4833-8CAD-6EA34811E276}" presName="child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3ED5F0-5013-4753-89B1-5E2ECE51573F}" type="pres">
      <dgm:prSet presAssocID="{C2AD0852-A662-4833-8CAD-6EA34811E276}" presName="aSpace2" presStyleCnt="0"/>
      <dgm:spPr/>
    </dgm:pt>
    <dgm:pt modelId="{0839D836-6B72-4770-8436-9B04978A45FA}" type="pres">
      <dgm:prSet presAssocID="{5FE0E0E5-B98F-4E33-A7D6-15DCE1977151}" presName="childNode" presStyleLbl="node1" presStyleIdx="3" presStyleCnt="5" custScaleY="1301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73A3D6-DDEE-4A82-8C75-1FB3E327624E}" type="pres">
      <dgm:prSet presAssocID="{871C3CA6-54EC-4012-B2AA-4452EF0DFFF3}" presName="aSpace" presStyleCnt="0"/>
      <dgm:spPr/>
    </dgm:pt>
    <dgm:pt modelId="{B1C3CCCF-83A9-4349-BEC5-45674E7A910B}" type="pres">
      <dgm:prSet presAssocID="{82772418-D191-407F-919B-EF3047412D47}" presName="compNode" presStyleCnt="0"/>
      <dgm:spPr/>
    </dgm:pt>
    <dgm:pt modelId="{629DD64A-5AA1-46A2-AE82-9058B3BA570A}" type="pres">
      <dgm:prSet presAssocID="{82772418-D191-407F-919B-EF3047412D47}" presName="aNode" presStyleLbl="bgShp" presStyleIdx="2" presStyleCnt="3"/>
      <dgm:spPr/>
      <dgm:t>
        <a:bodyPr/>
        <a:lstStyle/>
        <a:p>
          <a:endParaRPr lang="ru-RU"/>
        </a:p>
      </dgm:t>
    </dgm:pt>
    <dgm:pt modelId="{D3F87F72-7451-4131-B9F5-B21D16A7F59F}" type="pres">
      <dgm:prSet presAssocID="{82772418-D191-407F-919B-EF3047412D47}" presName="textNode" presStyleLbl="bgShp" presStyleIdx="2" presStyleCnt="3"/>
      <dgm:spPr/>
      <dgm:t>
        <a:bodyPr/>
        <a:lstStyle/>
        <a:p>
          <a:endParaRPr lang="ru-RU"/>
        </a:p>
      </dgm:t>
    </dgm:pt>
    <dgm:pt modelId="{CDE3E54A-D2D2-4DFC-BAD1-4E294DFC11D0}" type="pres">
      <dgm:prSet presAssocID="{82772418-D191-407F-919B-EF3047412D47}" presName="compChildNode" presStyleCnt="0"/>
      <dgm:spPr/>
    </dgm:pt>
    <dgm:pt modelId="{4C73C19E-B803-43D8-8D3A-1A77745AD051}" type="pres">
      <dgm:prSet presAssocID="{82772418-D191-407F-919B-EF3047412D47}" presName="theInnerList" presStyleCnt="0"/>
      <dgm:spPr/>
    </dgm:pt>
    <dgm:pt modelId="{C2A187C7-E744-447B-8172-8344BAB5A67E}" type="pres">
      <dgm:prSet presAssocID="{D678E941-09FA-4854-A42D-C0D6FE908FFE}" presName="childNode" presStyleLbl="node1" presStyleIdx="4" presStyleCnt="5" custScaleX="1061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A377E47-A571-4B28-9E68-AC7162B39EE2}" srcId="{1D7963C8-E485-4A7F-A99D-C2E1CE568337}" destId="{9182BECA-C4F2-4B2E-BA2E-78A532F8A8B7}" srcOrd="0" destOrd="0" parTransId="{59F07490-8C88-4A65-A5B7-C62F5B93DB29}" sibTransId="{D196A225-AA47-414C-A92C-B77576F78D49}"/>
    <dgm:cxn modelId="{0E0F1DCA-32CB-4FDC-B4F3-31E06B498BBE}" type="presOf" srcId="{9182BECA-C4F2-4B2E-BA2E-78A532F8A8B7}" destId="{C74C930C-BB3F-4F9F-99F4-49671DE39D95}" srcOrd="0" destOrd="0" presId="urn:microsoft.com/office/officeart/2005/8/layout/lProcess2"/>
    <dgm:cxn modelId="{B607A705-C795-498E-B9C2-211345E8B6A5}" type="presOf" srcId="{D678E941-09FA-4854-A42D-C0D6FE908FFE}" destId="{C2A187C7-E744-447B-8172-8344BAB5A67E}" srcOrd="0" destOrd="0" presId="urn:microsoft.com/office/officeart/2005/8/layout/lProcess2"/>
    <dgm:cxn modelId="{54355DB6-0B70-42CD-A496-AB61E7476A1B}" srcId="{871C3CA6-54EC-4012-B2AA-4452EF0DFFF3}" destId="{C2AD0852-A662-4833-8CAD-6EA34811E276}" srcOrd="1" destOrd="0" parTransId="{476C57C1-38FB-4F3A-AC33-0ED7841E4C94}" sibTransId="{D4F6B9DF-1285-4BEC-8FCD-1F3D751B395D}"/>
    <dgm:cxn modelId="{279339EA-0F8E-4CD0-9773-24D696BC327F}" type="presOf" srcId="{9182BECA-C4F2-4B2E-BA2E-78A532F8A8B7}" destId="{3863C533-2C55-4177-8B58-446B7415F857}" srcOrd="1" destOrd="0" presId="urn:microsoft.com/office/officeart/2005/8/layout/lProcess2"/>
    <dgm:cxn modelId="{287BB6A6-24F1-4D8D-A2C4-F3299AFEA976}" type="presOf" srcId="{82772418-D191-407F-919B-EF3047412D47}" destId="{D3F87F72-7451-4131-B9F5-B21D16A7F59F}" srcOrd="1" destOrd="0" presId="urn:microsoft.com/office/officeart/2005/8/layout/lProcess2"/>
    <dgm:cxn modelId="{F54C669F-69BF-4FFB-8AFA-DE7632B87AF0}" srcId="{9182BECA-C4F2-4B2E-BA2E-78A532F8A8B7}" destId="{92ABF2B9-BF86-4148-B982-B8AAADF2F892}" srcOrd="0" destOrd="0" parTransId="{0F8B2EBD-009B-44C6-9972-748159631FCB}" sibTransId="{FA762D83-D717-4B97-8D31-04FD269CBCB8}"/>
    <dgm:cxn modelId="{A4192F23-6A9B-4995-83A5-3EAD98F5AFCB}" type="presOf" srcId="{871C3CA6-54EC-4012-B2AA-4452EF0DFFF3}" destId="{70945EF4-298E-429D-89EA-F762A3960A7F}" srcOrd="0" destOrd="0" presId="urn:microsoft.com/office/officeart/2005/8/layout/lProcess2"/>
    <dgm:cxn modelId="{C9487C53-3648-49ED-B8C6-53A6F542D718}" type="presOf" srcId="{1D7963C8-E485-4A7F-A99D-C2E1CE568337}" destId="{39D9F6F6-ABB0-46D7-B896-F43D55B625EA}" srcOrd="0" destOrd="0" presId="urn:microsoft.com/office/officeart/2005/8/layout/lProcess2"/>
    <dgm:cxn modelId="{EA553773-0637-4989-A391-EC788BB8925F}" type="presOf" srcId="{5FE0E0E5-B98F-4E33-A7D6-15DCE1977151}" destId="{0839D836-6B72-4770-8436-9B04978A45FA}" srcOrd="0" destOrd="0" presId="urn:microsoft.com/office/officeart/2005/8/layout/lProcess2"/>
    <dgm:cxn modelId="{B5411026-0480-4903-943C-CFA6DF15D9E0}" srcId="{871C3CA6-54EC-4012-B2AA-4452EF0DFFF3}" destId="{352DE081-9F1A-4067-B9E2-01DF771DEFCC}" srcOrd="0" destOrd="0" parTransId="{A40B4108-0665-4562-9A6C-686E120D570A}" sibTransId="{1C450FA6-C903-4C48-9C83-CDBCF03D9D4A}"/>
    <dgm:cxn modelId="{7CB8D23A-AC48-4A1E-B1A7-FD8A8857A648}" srcId="{1D7963C8-E485-4A7F-A99D-C2E1CE568337}" destId="{82772418-D191-407F-919B-EF3047412D47}" srcOrd="2" destOrd="0" parTransId="{2D2DF071-4EA5-40D8-972D-5BF3626579B0}" sibTransId="{4E6C66D5-AAFD-4363-B03D-982545705C8A}"/>
    <dgm:cxn modelId="{F90B478F-77E7-44C8-A6F9-AEDB153A97C6}" srcId="{1D7963C8-E485-4A7F-A99D-C2E1CE568337}" destId="{871C3CA6-54EC-4012-B2AA-4452EF0DFFF3}" srcOrd="1" destOrd="0" parTransId="{25917DC0-AFE0-4FE7-A02B-82E673911DC7}" sibTransId="{87D4FFAE-E1E5-4E63-A7EE-FFF7574693B1}"/>
    <dgm:cxn modelId="{04258E49-548B-45D7-A567-9DB4AD5F58D7}" type="presOf" srcId="{C2AD0852-A662-4833-8CAD-6EA34811E276}" destId="{E8751C24-4089-492E-B6F5-90344CCDEB2E}" srcOrd="0" destOrd="0" presId="urn:microsoft.com/office/officeart/2005/8/layout/lProcess2"/>
    <dgm:cxn modelId="{A1895A08-D5C9-4F9A-AF04-0A300EAEF82F}" type="presOf" srcId="{92ABF2B9-BF86-4148-B982-B8AAADF2F892}" destId="{F3FD8572-7FF8-4C61-B86B-D6288FA0D360}" srcOrd="0" destOrd="0" presId="urn:microsoft.com/office/officeart/2005/8/layout/lProcess2"/>
    <dgm:cxn modelId="{E1E860F0-C650-4417-BE4B-CC05BC8074B4}" type="presOf" srcId="{871C3CA6-54EC-4012-B2AA-4452EF0DFFF3}" destId="{62998CDB-A570-4E8C-B349-BDDAD411F9A8}" srcOrd="1" destOrd="0" presId="urn:microsoft.com/office/officeart/2005/8/layout/lProcess2"/>
    <dgm:cxn modelId="{A35B51EC-9DC4-4CC8-98BB-393FABF92EB2}" type="presOf" srcId="{352DE081-9F1A-4067-B9E2-01DF771DEFCC}" destId="{60E3D228-B77C-468F-8CDA-B961FE8EAC2B}" srcOrd="0" destOrd="0" presId="urn:microsoft.com/office/officeart/2005/8/layout/lProcess2"/>
    <dgm:cxn modelId="{D3A8B782-74CD-4E98-913B-F7DE18A45824}" srcId="{82772418-D191-407F-919B-EF3047412D47}" destId="{D678E941-09FA-4854-A42D-C0D6FE908FFE}" srcOrd="0" destOrd="0" parTransId="{1B6F338B-CF18-4F47-8CFB-F8B3068F3001}" sibTransId="{57905223-5BBC-4AE5-AF6B-10667F540AAE}"/>
    <dgm:cxn modelId="{A4AD2380-4292-4818-8D55-C60CB25EC208}" type="presOf" srcId="{82772418-D191-407F-919B-EF3047412D47}" destId="{629DD64A-5AA1-46A2-AE82-9058B3BA570A}" srcOrd="0" destOrd="0" presId="urn:microsoft.com/office/officeart/2005/8/layout/lProcess2"/>
    <dgm:cxn modelId="{4170BF97-2F3D-473E-873A-D05E50ADE471}" srcId="{871C3CA6-54EC-4012-B2AA-4452EF0DFFF3}" destId="{5FE0E0E5-B98F-4E33-A7D6-15DCE1977151}" srcOrd="2" destOrd="0" parTransId="{381166E3-31FC-4FBA-923E-6C30C08DE7CB}" sibTransId="{D78DF36C-534B-4D8A-9CCF-0D5295593364}"/>
    <dgm:cxn modelId="{445FF453-4515-49EC-BEFD-6FE2E09911C4}" type="presParOf" srcId="{39D9F6F6-ABB0-46D7-B896-F43D55B625EA}" destId="{9018005F-015A-497E-A7BE-BB861E58A208}" srcOrd="0" destOrd="0" presId="urn:microsoft.com/office/officeart/2005/8/layout/lProcess2"/>
    <dgm:cxn modelId="{920900AF-FC6B-47E1-9593-D90CC88B6CDA}" type="presParOf" srcId="{9018005F-015A-497E-A7BE-BB861E58A208}" destId="{C74C930C-BB3F-4F9F-99F4-49671DE39D95}" srcOrd="0" destOrd="0" presId="urn:microsoft.com/office/officeart/2005/8/layout/lProcess2"/>
    <dgm:cxn modelId="{7782F2DB-7179-41B6-BC42-4E61B303E970}" type="presParOf" srcId="{9018005F-015A-497E-A7BE-BB861E58A208}" destId="{3863C533-2C55-4177-8B58-446B7415F857}" srcOrd="1" destOrd="0" presId="urn:microsoft.com/office/officeart/2005/8/layout/lProcess2"/>
    <dgm:cxn modelId="{F828DC10-7C51-49B0-ABCB-8E690793465B}" type="presParOf" srcId="{9018005F-015A-497E-A7BE-BB861E58A208}" destId="{C1B92524-F3F0-493D-8A4D-E122E8CDB02B}" srcOrd="2" destOrd="0" presId="urn:microsoft.com/office/officeart/2005/8/layout/lProcess2"/>
    <dgm:cxn modelId="{F3CAEED8-11BA-46FC-8E5D-7AFFAA7E2F66}" type="presParOf" srcId="{C1B92524-F3F0-493D-8A4D-E122E8CDB02B}" destId="{6EFC1AB0-B7C1-4D16-82E3-80A760B78A5E}" srcOrd="0" destOrd="0" presId="urn:microsoft.com/office/officeart/2005/8/layout/lProcess2"/>
    <dgm:cxn modelId="{36E6F2AC-2011-4E2B-9D84-56651A95E953}" type="presParOf" srcId="{6EFC1AB0-B7C1-4D16-82E3-80A760B78A5E}" destId="{F3FD8572-7FF8-4C61-B86B-D6288FA0D360}" srcOrd="0" destOrd="0" presId="urn:microsoft.com/office/officeart/2005/8/layout/lProcess2"/>
    <dgm:cxn modelId="{DAFFCE1C-814D-45FD-B821-2DB976A6B580}" type="presParOf" srcId="{39D9F6F6-ABB0-46D7-B896-F43D55B625EA}" destId="{6D4B6381-43A5-4CB3-A998-53D5F8EF3C15}" srcOrd="1" destOrd="0" presId="urn:microsoft.com/office/officeart/2005/8/layout/lProcess2"/>
    <dgm:cxn modelId="{1294FEF5-1621-4D0F-8CC5-2CC08DB94CF7}" type="presParOf" srcId="{39D9F6F6-ABB0-46D7-B896-F43D55B625EA}" destId="{1CA04C93-FE05-474F-A268-D600A0FD3571}" srcOrd="2" destOrd="0" presId="urn:microsoft.com/office/officeart/2005/8/layout/lProcess2"/>
    <dgm:cxn modelId="{72C62A6B-B738-42C3-822C-458F17F95E18}" type="presParOf" srcId="{1CA04C93-FE05-474F-A268-D600A0FD3571}" destId="{70945EF4-298E-429D-89EA-F762A3960A7F}" srcOrd="0" destOrd="0" presId="urn:microsoft.com/office/officeart/2005/8/layout/lProcess2"/>
    <dgm:cxn modelId="{26DA95AB-9591-4A28-BB3E-743EC490CDCC}" type="presParOf" srcId="{1CA04C93-FE05-474F-A268-D600A0FD3571}" destId="{62998CDB-A570-4E8C-B349-BDDAD411F9A8}" srcOrd="1" destOrd="0" presId="urn:microsoft.com/office/officeart/2005/8/layout/lProcess2"/>
    <dgm:cxn modelId="{04E31087-DA47-4490-8904-2A42C63B3774}" type="presParOf" srcId="{1CA04C93-FE05-474F-A268-D600A0FD3571}" destId="{A3FCA551-168C-4167-952E-6634859A8319}" srcOrd="2" destOrd="0" presId="urn:microsoft.com/office/officeart/2005/8/layout/lProcess2"/>
    <dgm:cxn modelId="{5E948060-5DD2-4506-B701-BEA7DC4AE221}" type="presParOf" srcId="{A3FCA551-168C-4167-952E-6634859A8319}" destId="{833C5C4A-917E-40FC-A2DC-301674899069}" srcOrd="0" destOrd="0" presId="urn:microsoft.com/office/officeart/2005/8/layout/lProcess2"/>
    <dgm:cxn modelId="{D2723904-8D5F-4487-88FC-34947BFDCC80}" type="presParOf" srcId="{833C5C4A-917E-40FC-A2DC-301674899069}" destId="{60E3D228-B77C-468F-8CDA-B961FE8EAC2B}" srcOrd="0" destOrd="0" presId="urn:microsoft.com/office/officeart/2005/8/layout/lProcess2"/>
    <dgm:cxn modelId="{2D524C87-64ED-4154-A87A-3F94596F78D1}" type="presParOf" srcId="{833C5C4A-917E-40FC-A2DC-301674899069}" destId="{5E962C0C-D130-4A3B-8283-1E440F0141C5}" srcOrd="1" destOrd="0" presId="urn:microsoft.com/office/officeart/2005/8/layout/lProcess2"/>
    <dgm:cxn modelId="{0B09A027-9D7B-44F9-ACFF-D97525990DAA}" type="presParOf" srcId="{833C5C4A-917E-40FC-A2DC-301674899069}" destId="{E8751C24-4089-492E-B6F5-90344CCDEB2E}" srcOrd="2" destOrd="0" presId="urn:microsoft.com/office/officeart/2005/8/layout/lProcess2"/>
    <dgm:cxn modelId="{1E229B5C-0413-4DF3-80A6-2459C14302BE}" type="presParOf" srcId="{833C5C4A-917E-40FC-A2DC-301674899069}" destId="{373ED5F0-5013-4753-89B1-5E2ECE51573F}" srcOrd="3" destOrd="0" presId="urn:microsoft.com/office/officeart/2005/8/layout/lProcess2"/>
    <dgm:cxn modelId="{2708412C-196C-4F44-8C0A-F8AFA1AA9381}" type="presParOf" srcId="{833C5C4A-917E-40FC-A2DC-301674899069}" destId="{0839D836-6B72-4770-8436-9B04978A45FA}" srcOrd="4" destOrd="0" presId="urn:microsoft.com/office/officeart/2005/8/layout/lProcess2"/>
    <dgm:cxn modelId="{B1C35D8D-2562-4C4B-9B63-ED19A2DBEA9A}" type="presParOf" srcId="{39D9F6F6-ABB0-46D7-B896-F43D55B625EA}" destId="{BB73A3D6-DDEE-4A82-8C75-1FB3E327624E}" srcOrd="3" destOrd="0" presId="urn:microsoft.com/office/officeart/2005/8/layout/lProcess2"/>
    <dgm:cxn modelId="{25BDBA4A-1CAE-47D3-9547-6829BD32EF98}" type="presParOf" srcId="{39D9F6F6-ABB0-46D7-B896-F43D55B625EA}" destId="{B1C3CCCF-83A9-4349-BEC5-45674E7A910B}" srcOrd="4" destOrd="0" presId="urn:microsoft.com/office/officeart/2005/8/layout/lProcess2"/>
    <dgm:cxn modelId="{D5C3FAB2-B149-451B-A3FA-C687548BA7AE}" type="presParOf" srcId="{B1C3CCCF-83A9-4349-BEC5-45674E7A910B}" destId="{629DD64A-5AA1-46A2-AE82-9058B3BA570A}" srcOrd="0" destOrd="0" presId="urn:microsoft.com/office/officeart/2005/8/layout/lProcess2"/>
    <dgm:cxn modelId="{6EA38088-36F8-485C-8E43-789BD18FFEB1}" type="presParOf" srcId="{B1C3CCCF-83A9-4349-BEC5-45674E7A910B}" destId="{D3F87F72-7451-4131-B9F5-B21D16A7F59F}" srcOrd="1" destOrd="0" presId="urn:microsoft.com/office/officeart/2005/8/layout/lProcess2"/>
    <dgm:cxn modelId="{0A6C8C55-DB13-48A8-A88B-B3316CCD4B9F}" type="presParOf" srcId="{B1C3CCCF-83A9-4349-BEC5-45674E7A910B}" destId="{CDE3E54A-D2D2-4DFC-BAD1-4E294DFC11D0}" srcOrd="2" destOrd="0" presId="urn:microsoft.com/office/officeart/2005/8/layout/lProcess2"/>
    <dgm:cxn modelId="{E3259097-9948-4B1A-AB61-096823A80548}" type="presParOf" srcId="{CDE3E54A-D2D2-4DFC-BAD1-4E294DFC11D0}" destId="{4C73C19E-B803-43D8-8D3A-1A77745AD051}" srcOrd="0" destOrd="0" presId="urn:microsoft.com/office/officeart/2005/8/layout/lProcess2"/>
    <dgm:cxn modelId="{836675D4-790E-4EDC-8073-BC04CAFB6C43}" type="presParOf" srcId="{4C73C19E-B803-43D8-8D3A-1A77745AD051}" destId="{C2A187C7-E744-447B-8172-8344BAB5A67E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4FD6BA1-9927-4F09-A860-74DDB3AA9726}" type="doc">
      <dgm:prSet loTypeId="urn:microsoft.com/office/officeart/2005/8/layout/lProcess3" loCatId="process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CF61A965-EF47-4922-A89A-1F89E52912E3}">
      <dgm:prSet phldrT="[Текст]"/>
      <dgm:spPr/>
      <dgm:t>
        <a:bodyPr/>
        <a:lstStyle/>
        <a:p>
          <a:pPr rtl="0"/>
          <a:r>
            <a:rPr lang="ru-RU" u="none" strike="noStrike" dirty="0" smtClean="0">
              <a:effectLst/>
              <a:latin typeface="Times New Roman" pitchFamily="18" charset="0"/>
              <a:cs typeface="Times New Roman" pitchFamily="18" charset="0"/>
            </a:rPr>
            <a:t>в сфере физкультуры и спорта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D266C1-23BA-4C7B-A3FE-62A89982A8B4}" type="parTrans" cxnId="{5FE88E93-7D25-4522-9F44-208D04BFDEC1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8AA1740-0FA3-482C-AAF5-7D50C26A61EC}" type="sibTrans" cxnId="{5FE88E93-7D25-4522-9F44-208D04BFDEC1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6241265-FCE1-4ED4-9DE0-DDD12DE4C3B5}">
      <dgm:prSet phldrT="[Текст]"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2022 год – </a:t>
          </a:r>
          <a:r>
            <a:rPr lang="ru-RU" sz="1600" b="0" i="0" u="none" strike="noStrike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119 186,0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CAFA70-AB16-4C31-9D0E-CE3A656FE97D}" type="parTrans" cxnId="{C135243F-70EA-40FD-B828-B2994BA9F623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995920A-C59C-4BD3-9122-901376170703}" type="sibTrans" cxnId="{C135243F-70EA-40FD-B828-B2994BA9F623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E2C6B01-85F6-4E12-881F-E52E249EF2AE}">
      <dgm:prSet phldrT="[Текст]"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2023 год – </a:t>
          </a:r>
          <a:r>
            <a:rPr lang="ru-RU" sz="1600" b="0" i="0" u="none" strike="noStrike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83 909,8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516C018-1C06-4535-A4C3-7C52BE322E6D}" type="parTrans" cxnId="{09EC4D08-B55F-419F-8609-45E32E35DF7D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0BC7A15-E7E1-4214-829F-1B12874FC3EF}" type="sibTrans" cxnId="{09EC4D08-B55F-419F-8609-45E32E35DF7D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B9A903-DB42-44BD-A9EE-6D42133A4FF0}">
      <dgm:prSet phldrT="[Текст]"/>
      <dgm:spPr/>
      <dgm:t>
        <a:bodyPr/>
        <a:lstStyle/>
        <a:p>
          <a:pPr rtl="0"/>
          <a:r>
            <a:rPr lang="ru-RU" u="none" strike="noStrike" dirty="0" smtClean="0">
              <a:effectLst/>
              <a:latin typeface="Times New Roman" pitchFamily="18" charset="0"/>
              <a:cs typeface="Times New Roman" pitchFamily="18" charset="0"/>
            </a:rPr>
            <a:t>в сфере образования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A23741-A769-4C34-9D18-720C4A5BA380}" type="parTrans" cxnId="{077D6DBE-E5BF-4131-8A03-CBA2F3958AE0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27D2B10-167D-4382-895F-A2195DDF172B}" type="sibTrans" cxnId="{077D6DBE-E5BF-4131-8A03-CBA2F3958AE0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BE8C56D-F456-4B96-947B-ED2EE31A2ECB}">
      <dgm:prSet phldrT="[Текст]"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2022 год – </a:t>
          </a:r>
          <a:r>
            <a:rPr lang="ru-RU" sz="1600" b="0" i="0" u="none" strike="noStrike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723 735,7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3D3A95-308E-446E-AB98-95AAD29B102C}" type="parTrans" cxnId="{0A706406-C148-4298-B0AF-BA117258C632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53BACC-B868-470C-8620-51881C7D82AE}" type="sibTrans" cxnId="{0A706406-C148-4298-B0AF-BA117258C632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DC0FC0A-5B7F-43B2-8892-558E49C32A2B}">
      <dgm:prSet phldrT="[Текст]"/>
      <dgm:spPr/>
      <dgm:t>
        <a:bodyPr/>
        <a:lstStyle/>
        <a:p>
          <a:pPr rtl="0"/>
          <a:r>
            <a:rPr lang="ru-RU" u="none" strike="noStrike" dirty="0" smtClean="0">
              <a:effectLst/>
              <a:latin typeface="Times New Roman" pitchFamily="18" charset="0"/>
              <a:cs typeface="Times New Roman" pitchFamily="18" charset="0"/>
            </a:rPr>
            <a:t>в сфере обеспечения жильем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D54F54E-61A7-482F-B63F-544786D8B8BD}" type="parTrans" cxnId="{4529937A-708F-4428-BB56-D78BC9448D75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178C8B-2D69-431C-9824-BACE3E422C87}" type="sibTrans" cxnId="{4529937A-708F-4428-BB56-D78BC9448D75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58D3D0-9A8B-4756-807A-C35DADED1920}">
      <dgm:prSet phldrT="[Текст]"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2022 год – </a:t>
          </a:r>
          <a:r>
            <a:rPr lang="ru-RU" sz="1600" b="0" i="0" u="none" strike="noStrike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8 724,5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53AC62A-CABF-4828-AEAD-5ACA8E92ECEC}" type="parTrans" cxnId="{19D934C3-E222-46A9-B598-13F120825E38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73C08F4-A8F2-4A1D-AADE-25F4FC1632B6}" type="sibTrans" cxnId="{19D934C3-E222-46A9-B598-13F120825E38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B33FE7A-64AC-46A9-A398-6B7494179BA9}">
      <dgm:prSet phldrT="[Текст]"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2024 год – </a:t>
          </a:r>
          <a:r>
            <a:rPr lang="ru-RU" sz="1600" b="0" i="0" u="none" strike="noStrike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83 340,8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7F82D7-10DF-4A08-9FE5-1A1F4C6CF74D}" type="parTrans" cxnId="{0E501521-6E1F-4450-A5E8-2E39E93A12A0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25EDE9-5926-4599-B3CA-477CED027894}" type="sibTrans" cxnId="{0E501521-6E1F-4450-A5E8-2E39E93A12A0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46DF1B0-1E3C-469F-B3A7-FA6324BD8F10}">
      <dgm:prSet/>
      <dgm:spPr/>
      <dgm:t>
        <a:bodyPr/>
        <a:lstStyle/>
        <a:p>
          <a:pPr rtl="0"/>
          <a:r>
            <a:rPr lang="ru-RU" u="none" strike="noStrike" dirty="0" smtClean="0">
              <a:effectLst/>
              <a:latin typeface="Times New Roman" pitchFamily="18" charset="0"/>
              <a:cs typeface="Times New Roman" pitchFamily="18" charset="0"/>
            </a:rPr>
            <a:t>в сфере содействия трудоустройству граждан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41A114A-E631-4E77-8D4E-DB7B2CAA67DC}" type="parTrans" cxnId="{4043AFC6-6F91-4520-A38A-BC64567ECAC2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E19E61-8AE5-402A-AC15-BF843AE05335}" type="sibTrans" cxnId="{4043AFC6-6F91-4520-A38A-BC64567ECAC2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E6EF9FC-0B77-4589-85D6-20EE8AFAB59A}">
      <dgm:prSet/>
      <dgm:spPr/>
      <dgm:t>
        <a:bodyPr/>
        <a:lstStyle/>
        <a:p>
          <a:pPr rtl="0"/>
          <a:r>
            <a:rPr lang="ru-RU" u="none" strike="noStrike" dirty="0" smtClean="0">
              <a:effectLst/>
              <a:latin typeface="Times New Roman" pitchFamily="18" charset="0"/>
              <a:cs typeface="Times New Roman" pitchFamily="18" charset="0"/>
            </a:rPr>
            <a:t>в сфере культуры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78B377-7969-4645-93EA-CFF3C4E8F335}" type="parTrans" cxnId="{243CE21C-30F7-408B-8BCB-4DE279A23908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CDE7C1-7B1C-4047-BED5-C647A874895F}" type="sibTrans" cxnId="{243CE21C-30F7-408B-8BCB-4DE279A23908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4EF8394-C503-4F2B-9054-34458BD5594E}">
      <dgm:prSet/>
      <dgm:spPr/>
      <dgm:t>
        <a:bodyPr/>
        <a:lstStyle/>
        <a:p>
          <a:pPr rtl="0"/>
          <a:r>
            <a:rPr lang="ru-RU" u="none" strike="noStrike" dirty="0" smtClean="0">
              <a:effectLst/>
              <a:latin typeface="Times New Roman" pitchFamily="18" charset="0"/>
              <a:cs typeface="Times New Roman" pitchFamily="18" charset="0"/>
            </a:rPr>
            <a:t>в сфере опеки и попечительства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E260359-8215-419E-BE1F-F03D95E1A43A}" type="parTrans" cxnId="{A1C85C0F-E7CF-4A17-9495-FBCCB6BC65A5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BFB17D5-A47D-4CE2-A75A-8D2C0DA23346}" type="sibTrans" cxnId="{A1C85C0F-E7CF-4A17-9495-FBCCB6BC65A5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B823138-1886-44C2-9448-7F3CA8621ACC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создание доступности маломобильным группам населения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1496269-B423-42CA-B050-91D94471F0EB}" type="parTrans" cxnId="{AF676503-90EB-4497-B6C1-36A359C95AA5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D4EF09-63A1-49E4-AA79-DC3F4949FC55}" type="sibTrans" cxnId="{AF676503-90EB-4497-B6C1-36A359C95AA5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EDBD6F-C9EC-4FE4-B5EA-5C9DFC949F62}">
      <dgm:prSet phldrT="[Текст]"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2022 год – </a:t>
          </a:r>
          <a:r>
            <a:rPr lang="ru-RU" sz="1600" b="0" i="0" u="none" strike="noStrike" smtClean="0">
              <a:latin typeface="Times New Roman" panose="02020603050405020304" pitchFamily="18" charset="0"/>
              <a:cs typeface="Times New Roman" panose="02020603050405020304" pitchFamily="18" charset="0"/>
            </a:rPr>
            <a:t>130 404,5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9FFF7AE-528F-4EB8-80C1-B17697455C58}" type="parTrans" cxnId="{CF3F41BD-1175-46E7-9C4B-CAFC09275122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6317FF-D91E-4EBA-8CBD-58818E784CE4}" type="sibTrans" cxnId="{CF3F41BD-1175-46E7-9C4B-CAFC09275122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EFD8F6-636F-4F1E-8939-88FA83D2246D}">
      <dgm:prSet phldrT="[Текст]"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2022 год – </a:t>
          </a:r>
          <a:r>
            <a:rPr lang="ru-RU" sz="1600" b="0" i="0" u="none" strike="noStrike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13 568,2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AACFC07-6508-4B0D-B188-41D437C21316}" type="parTrans" cxnId="{4BE400AC-EF14-461E-BB74-BEC64C0F9FFB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53F4E4E-26D6-423C-B052-954BDC0ADA4C}" type="sibTrans" cxnId="{4BE400AC-EF14-461E-BB74-BEC64C0F9FFB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3EC9D0-187F-479B-973E-501C6FC031F1}">
      <dgm:prSet phldrT="[Текст]"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2022 год – </a:t>
          </a:r>
          <a:r>
            <a:rPr lang="ru-RU" sz="1600" b="0" i="0" u="none" strike="noStrike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350,0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CF45D5-713D-4F82-9EB3-77DBA0CCB535}" type="parTrans" cxnId="{37065753-F7B7-4F35-8FFB-F51AE3D56C55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643A7E-2A55-4036-B416-75C3CAB0DCA0}" type="sibTrans" cxnId="{37065753-F7B7-4F35-8FFB-F51AE3D56C55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B109BC-2376-4639-8BB2-2BC38A62CE42}">
      <dgm:prSet phldrT="[Текст]"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2022 год – </a:t>
          </a:r>
          <a:r>
            <a:rPr lang="ru-RU" sz="1600" b="0" i="0" u="none" strike="noStrike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4 460,9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7CA305-74E3-4292-9D9D-B294746CFC59}" type="parTrans" cxnId="{41F913F1-B32D-4E01-8815-8E40E1BC7BC3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647C0C-2A8E-404F-95A6-63617AC71510}" type="sibTrans" cxnId="{41F913F1-B32D-4E01-8815-8E40E1BC7BC3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DAF8C9-303F-4E3A-853D-5B1CBC9C6C69}">
      <dgm:prSet phldrT="[Текст]"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2023 год – </a:t>
          </a:r>
          <a:r>
            <a:rPr lang="ru-RU" sz="1600" b="0" i="0" u="none" strike="noStrike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705 617,1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6471D63-636F-4A18-B8EA-406B4E63680C}" type="parTrans" cxnId="{8ED9C581-52E7-4899-B3EE-868F1734E75F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46DFA71-6672-4816-B585-575290E46A54}" type="sibTrans" cxnId="{8ED9C581-52E7-4899-B3EE-868F1734E75F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4FCDC38-23AF-4890-8E65-B7BD698958DF}">
      <dgm:prSet phldrT="[Текст]"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2024 год – </a:t>
          </a:r>
          <a:r>
            <a:rPr lang="ru-RU" sz="1600" b="0" i="0" u="none" strike="noStrike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704 876,5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266BFAA-269C-4370-A8E0-C2BC765FB11D}" type="parTrans" cxnId="{FA54D888-1A11-49CE-A268-481461509DEB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94D720-68E3-467B-BFA5-856A7446CFBB}" type="sibTrans" cxnId="{FA54D888-1A11-49CE-A268-481461509DEB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934C89F-1064-432C-9602-69FF590FDCAB}">
      <dgm:prSet phldrT="[Текст]"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2023 год </a:t>
          </a:r>
          <a:r>
            <a:rPr lang="ru-RU" sz="1600" smtClean="0">
              <a:latin typeface="Times New Roman" panose="02020603050405020304" pitchFamily="18" charset="0"/>
              <a:cs typeface="Times New Roman" panose="02020603050405020304" pitchFamily="18" charset="0"/>
            </a:rPr>
            <a:t>– </a:t>
          </a:r>
          <a:r>
            <a:rPr lang="ru-RU" sz="1600" b="0" i="0" u="none" strike="noStrike" smtClean="0">
              <a:latin typeface="Times New Roman" panose="02020603050405020304" pitchFamily="18" charset="0"/>
              <a:cs typeface="Times New Roman" panose="02020603050405020304" pitchFamily="18" charset="0"/>
            </a:rPr>
            <a:t>8 980,0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3BF3C18-1CE8-447E-B8BD-D6E15ED72AA7}" type="parTrans" cxnId="{792481C9-1AC2-4D44-9E58-0DBE46507AA6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FB3A35F-EFFB-48F3-9F4B-ADDD335D9DF2}" type="sibTrans" cxnId="{792481C9-1AC2-4D44-9E58-0DBE46507AA6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0E87BB-F7A8-47A9-8A53-D196F0EA327C}">
      <dgm:prSet phldrT="[Текст]"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2024 год – 8 949,5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E1436D9-AEFA-4B36-8FB3-BB98A62A37F5}" type="parTrans" cxnId="{C5673E39-DF9C-4BA9-8B6C-8CF9D9F5DFDD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E91065A-5455-4C6C-AE37-9C3B223F7E9E}" type="sibTrans" cxnId="{C5673E39-DF9C-4BA9-8B6C-8CF9D9F5DFDD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56350A7-8261-4BFD-B395-7DDF8283D13A}">
      <dgm:prSet phldrT="[Текст]"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2023 год </a:t>
          </a:r>
          <a:r>
            <a:rPr lang="ru-RU" sz="1600" smtClean="0">
              <a:latin typeface="Times New Roman" panose="02020603050405020304" pitchFamily="18" charset="0"/>
              <a:cs typeface="Times New Roman" panose="02020603050405020304" pitchFamily="18" charset="0"/>
            </a:rPr>
            <a:t>– </a:t>
          </a:r>
          <a:r>
            <a:rPr lang="ru-RU" sz="1600" b="0" i="0" u="none" strike="noStrike" smtClean="0">
              <a:latin typeface="Times New Roman" panose="02020603050405020304" pitchFamily="18" charset="0"/>
              <a:cs typeface="Times New Roman" panose="02020603050405020304" pitchFamily="18" charset="0"/>
            </a:rPr>
            <a:t>92 935,6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8654CBC-981C-4833-A110-7D24B0D32CD0}" type="parTrans" cxnId="{D45B529C-2558-4CF5-9A0C-8313E8A2B806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7CB21D5-72B8-4E50-AAF6-1369E11B9613}" type="sibTrans" cxnId="{D45B529C-2558-4CF5-9A0C-8313E8A2B806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E894522-18EE-420F-A070-BA2BD2788FE2}">
      <dgm:prSet phldrT="[Текст]"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2024 год – 86 183,9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3877D45-9913-4663-AF3C-EFDE45204573}" type="parTrans" cxnId="{33E11D9E-1DE4-4AE4-981E-B98C10840F34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950EB0-37FE-4D28-9C66-5CFFFC54BD7B}" type="sibTrans" cxnId="{33E11D9E-1DE4-4AE4-981E-B98C10840F34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717ED50-6EC1-483F-A015-B5F3AAB27B6F}">
      <dgm:prSet phldrT="[Текст]"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2023 год – </a:t>
          </a:r>
          <a:r>
            <a:rPr lang="ru-RU" sz="1600" b="0" i="0" u="none" strike="noStrike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15 228,3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B7E5574-9B6F-432C-AFBA-A8E9B254BFDE}" type="parTrans" cxnId="{0BD12A18-6D2D-4BCE-95FA-F6185633EEF2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BF7D800-716E-42AB-AF5F-36EA620C0577}" type="sibTrans" cxnId="{0BD12A18-6D2D-4BCE-95FA-F6185633EEF2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906730-CB0A-478D-8949-446EC526FEE4}">
      <dgm:prSet phldrT="[Текст]"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2024 год – 11 970,4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9D9E00-1C2B-4402-BBC7-D7224A7DF4D7}" type="parTrans" cxnId="{778EC09F-E7ED-4080-8BDF-ECED1788EC17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51222BC-857E-4BE2-B735-694E212032BD}" type="sibTrans" cxnId="{778EC09F-E7ED-4080-8BDF-ECED1788EC17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33730C2-A059-40CF-A8ED-A020C19C99F7}">
      <dgm:prSet phldrT="[Текст]"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2023 год – </a:t>
          </a:r>
          <a:r>
            <a:rPr lang="ru-RU" sz="1600" b="0" i="0" u="none" strike="noStrike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350,0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C8C1804-16D3-472E-9D9B-FF353E4B3334}" type="parTrans" cxnId="{58B05517-D750-43D0-BA00-23F83784FC53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12092D6-66CA-4C28-B35E-C8A85796B1B5}" type="sibTrans" cxnId="{58B05517-D750-43D0-BA00-23F83784FC53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4A8E608-C622-46AF-BD46-D9AB88E0CDA4}">
      <dgm:prSet phldrT="[Текст]"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2024 год – 350,0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244EEF-80E0-4169-8C27-2FF7870A5E00}" type="parTrans" cxnId="{E0E99888-B693-41F1-9B62-62E8CAAB3728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39C04C-9E3B-4F27-B944-AB2068E066EE}" type="sibTrans" cxnId="{E0E99888-B693-41F1-9B62-62E8CAAB3728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763A27-B5B1-4953-A019-33A49C82B438}">
      <dgm:prSet phldrT="[Текст]"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2023 год – </a:t>
          </a:r>
          <a:r>
            <a:rPr lang="ru-RU" sz="1600" b="0" i="0" u="none" strike="noStrike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4 527,7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F21E5F-7624-4963-97E6-AD6348065FB4}" type="parTrans" cxnId="{1457E56C-3E9E-44E4-8DE8-DEF614BA113E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A84B393-3D23-40A0-98AA-10302E244E3D}" type="sibTrans" cxnId="{1457E56C-3E9E-44E4-8DE8-DEF614BA113E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C3EF6B-6E5B-4A12-8E72-94598FBEA9FD}">
      <dgm:prSet phldrT="[Текст]"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2024 год – 2 077,0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DCC2CD-286F-4654-AFBB-762AC76107BB}" type="parTrans" cxnId="{1BEDC3F6-7271-4C4A-A59F-881213EAE665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8BA3663-10C4-4518-8300-90CCE81EDB93}" type="sibTrans" cxnId="{1BEDC3F6-7271-4C4A-A59F-881213EAE665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F183FC9-CAFB-438F-AF91-55849832A4A3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ВСЕГО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083FCF-C228-4788-BE75-E1FA968E00ED}" type="parTrans" cxnId="{7E4B6880-A576-4745-AF83-96D74497B83E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247592-99C6-4EBE-8AF0-1490BDD82216}" type="sibTrans" cxnId="{7E4B6880-A576-4745-AF83-96D74497B83E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7BE983-A0CB-4446-AE83-C02011C9A262}">
      <dgm:prSet phldrT="[Текст]"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2022 год – </a:t>
          </a:r>
          <a:r>
            <a:rPr lang="ru-RU" sz="1600" b="0" i="0" u="none" strike="noStrike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1 000 429,8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064FDA6-BE64-4B7C-98EE-FA2FDA5CD305}" type="parTrans" cxnId="{64DE6D74-EFA7-4178-9AB4-A0A76048A45A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9F793C-C711-4DC1-9A21-94441FDDA951}" type="sibTrans" cxnId="{64DE6D74-EFA7-4178-9AB4-A0A76048A45A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70C195-D227-4A1E-956A-7729DEB6AA37}">
      <dgm:prSet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2023 год – 911 548,5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0E4C236-CAC1-4C06-9E2E-AF2CCC5A8605}" type="parTrans" cxnId="{9407F3BF-92EA-4805-B3CD-4F15621029AB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2700275-6158-4AFC-B6BF-753D4D98612E}" type="sibTrans" cxnId="{9407F3BF-92EA-4805-B3CD-4F15621029AB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D3EE74-9D6E-4EB9-862A-B80E06E41B97}">
      <dgm:prSet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2024 год – 897 748,1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B56BEEC-83BA-4600-8E1C-2822EB6C790F}" type="parTrans" cxnId="{0433AEA5-6BD9-46F5-AA68-8CB480550E4C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2B0B08-9F92-410B-B134-24A29367420F}" type="sibTrans" cxnId="{0433AEA5-6BD9-46F5-AA68-8CB480550E4C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90F8D6-DD16-484B-9D09-504F137CC535}" type="pres">
      <dgm:prSet presAssocID="{F4FD6BA1-9927-4F09-A860-74DDB3AA9726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5BC919B-9553-497C-BFDA-C46C4940669D}" type="pres">
      <dgm:prSet presAssocID="{CF61A965-EF47-4922-A89A-1F89E52912E3}" presName="horFlow" presStyleCnt="0"/>
      <dgm:spPr/>
    </dgm:pt>
    <dgm:pt modelId="{31C41C19-D854-447E-8F41-79BBC44C6978}" type="pres">
      <dgm:prSet presAssocID="{CF61A965-EF47-4922-A89A-1F89E52912E3}" presName="bigChev" presStyleLbl="node1" presStyleIdx="0" presStyleCnt="8" custScaleX="332172"/>
      <dgm:spPr/>
      <dgm:t>
        <a:bodyPr/>
        <a:lstStyle/>
        <a:p>
          <a:endParaRPr lang="ru-RU"/>
        </a:p>
      </dgm:t>
    </dgm:pt>
    <dgm:pt modelId="{4F5F556A-ECCF-4526-AF16-9E35528CC30E}" type="pres">
      <dgm:prSet presAssocID="{67CAFA70-AB16-4C31-9D0E-CE3A656FE97D}" presName="parTrans" presStyleCnt="0"/>
      <dgm:spPr/>
    </dgm:pt>
    <dgm:pt modelId="{9C84CB8B-6FC8-4EDF-A6E4-2D3CE6C5A37D}" type="pres">
      <dgm:prSet presAssocID="{D6241265-FCE1-4ED4-9DE0-DDD12DE4C3B5}" presName="node" presStyleLbl="alignAccFollowNode1" presStyleIdx="0" presStyleCnt="24" custScaleX="2041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A1FA3A-2896-4463-BFDF-42C80C2FC97F}" type="pres">
      <dgm:prSet presAssocID="{9995920A-C59C-4BD3-9122-901376170703}" presName="sibTrans" presStyleCnt="0"/>
      <dgm:spPr/>
    </dgm:pt>
    <dgm:pt modelId="{85234BEE-A0D1-429C-B8EF-CD5E853966CC}" type="pres">
      <dgm:prSet presAssocID="{CE2C6B01-85F6-4E12-881F-E52E249EF2AE}" presName="node" presStyleLbl="alignAccFollowNode1" presStyleIdx="1" presStyleCnt="24" custScaleX="1760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9909F5-8ED2-4DBD-9416-B69593AE3145}" type="pres">
      <dgm:prSet presAssocID="{B0BC7A15-E7E1-4214-829F-1B12874FC3EF}" presName="sibTrans" presStyleCnt="0"/>
      <dgm:spPr/>
    </dgm:pt>
    <dgm:pt modelId="{86E75079-AC31-4025-B8CC-AE09B23A7D22}" type="pres">
      <dgm:prSet presAssocID="{CB33FE7A-64AC-46A9-A398-6B7494179BA9}" presName="node" presStyleLbl="alignAccFollowNode1" presStyleIdx="2" presStyleCnt="24" custScaleX="1961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5556F9-92B6-415D-98EC-6C7EAE05277B}" type="pres">
      <dgm:prSet presAssocID="{CF61A965-EF47-4922-A89A-1F89E52912E3}" presName="vSp" presStyleCnt="0"/>
      <dgm:spPr/>
    </dgm:pt>
    <dgm:pt modelId="{B8F861F9-5032-4439-A01F-F65A233167EA}" type="pres">
      <dgm:prSet presAssocID="{26B9A903-DB42-44BD-A9EE-6D42133A4FF0}" presName="horFlow" presStyleCnt="0"/>
      <dgm:spPr/>
    </dgm:pt>
    <dgm:pt modelId="{7E35F8FF-E51C-449D-BF1B-B430F963A04B}" type="pres">
      <dgm:prSet presAssocID="{26B9A903-DB42-44BD-A9EE-6D42133A4FF0}" presName="bigChev" presStyleLbl="node1" presStyleIdx="1" presStyleCnt="8" custScaleX="331726"/>
      <dgm:spPr/>
      <dgm:t>
        <a:bodyPr/>
        <a:lstStyle/>
        <a:p>
          <a:endParaRPr lang="ru-RU"/>
        </a:p>
      </dgm:t>
    </dgm:pt>
    <dgm:pt modelId="{A6DF792A-8F62-45BF-AB9E-182B45A6667A}" type="pres">
      <dgm:prSet presAssocID="{663D3A95-308E-446E-AB98-95AAD29B102C}" presName="parTrans" presStyleCnt="0"/>
      <dgm:spPr/>
    </dgm:pt>
    <dgm:pt modelId="{5B460DBC-ED02-4565-BB8B-62CAAA4DF7D5}" type="pres">
      <dgm:prSet presAssocID="{7BE8C56D-F456-4B96-947B-ED2EE31A2ECB}" presName="node" presStyleLbl="alignAccFollowNode1" presStyleIdx="3" presStyleCnt="24" custScaleX="2119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3476F6-F323-411F-881B-E32AD1CFF39C}" type="pres">
      <dgm:prSet presAssocID="{1153BACC-B868-470C-8620-51881C7D82AE}" presName="sibTrans" presStyleCnt="0"/>
      <dgm:spPr/>
    </dgm:pt>
    <dgm:pt modelId="{2E9BB3C7-0F41-4750-8873-BFD75ECECB17}" type="pres">
      <dgm:prSet presAssocID="{DFDAF8C9-303F-4E3A-853D-5B1CBC9C6C69}" presName="node" presStyleLbl="alignAccFollowNode1" presStyleIdx="4" presStyleCnt="24" custScaleX="1829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D9A7C5-DC68-4C80-9AC4-82B832771AB5}" type="pres">
      <dgm:prSet presAssocID="{946DFA71-6672-4816-B585-575290E46A54}" presName="sibTrans" presStyleCnt="0"/>
      <dgm:spPr/>
    </dgm:pt>
    <dgm:pt modelId="{2503C302-3AC8-43AE-8BC0-D98B0F826F58}" type="pres">
      <dgm:prSet presAssocID="{04FCDC38-23AF-4890-8E65-B7BD698958DF}" presName="node" presStyleLbl="alignAccFollowNode1" presStyleIdx="5" presStyleCnt="24" custScaleX="1867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68A51B-9E31-407C-BC83-8B1976B29256}" type="pres">
      <dgm:prSet presAssocID="{26B9A903-DB42-44BD-A9EE-6D42133A4FF0}" presName="vSp" presStyleCnt="0"/>
      <dgm:spPr/>
    </dgm:pt>
    <dgm:pt modelId="{1CBD2CDA-1A9E-4BCE-83B0-9587A4016DA5}" type="pres">
      <dgm:prSet presAssocID="{BDC0FC0A-5B7F-43B2-8892-558E49C32A2B}" presName="horFlow" presStyleCnt="0"/>
      <dgm:spPr/>
    </dgm:pt>
    <dgm:pt modelId="{DF6C119F-FE64-4573-82CD-602DAEF8C263}" type="pres">
      <dgm:prSet presAssocID="{BDC0FC0A-5B7F-43B2-8892-558E49C32A2B}" presName="bigChev" presStyleLbl="node1" presStyleIdx="2" presStyleCnt="8" custScaleX="331726"/>
      <dgm:spPr/>
      <dgm:t>
        <a:bodyPr/>
        <a:lstStyle/>
        <a:p>
          <a:endParaRPr lang="ru-RU"/>
        </a:p>
      </dgm:t>
    </dgm:pt>
    <dgm:pt modelId="{DF7E8E9F-EED6-443A-BB7A-B3938AB69088}" type="pres">
      <dgm:prSet presAssocID="{053AC62A-CABF-4828-AEAD-5ACA8E92ECEC}" presName="parTrans" presStyleCnt="0"/>
      <dgm:spPr/>
    </dgm:pt>
    <dgm:pt modelId="{538B1C6A-5EA6-418A-85A7-D8B23DEB63C3}" type="pres">
      <dgm:prSet presAssocID="{9A58D3D0-9A8B-4756-807A-C35DADED1920}" presName="node" presStyleLbl="alignAccFollowNode1" presStyleIdx="6" presStyleCnt="24" custScaleX="2135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1C2DD6-300B-4DA1-B76A-F3D4A33974EC}" type="pres">
      <dgm:prSet presAssocID="{A73C08F4-A8F2-4A1D-AADE-25F4FC1632B6}" presName="sibTrans" presStyleCnt="0"/>
      <dgm:spPr/>
    </dgm:pt>
    <dgm:pt modelId="{D7D08062-8C8A-49A8-BA83-1B1528399460}" type="pres">
      <dgm:prSet presAssocID="{2934C89F-1064-432C-9602-69FF590FDCAB}" presName="node" presStyleLbl="alignAccFollowNode1" presStyleIdx="7" presStyleCnt="24" custScaleX="1786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A8F07A-5EF3-4C5A-A600-C02F870892CD}" type="pres">
      <dgm:prSet presAssocID="{0FB3A35F-EFFB-48F3-9F4B-ADDD335D9DF2}" presName="sibTrans" presStyleCnt="0"/>
      <dgm:spPr/>
    </dgm:pt>
    <dgm:pt modelId="{5D77807B-226F-4B0C-AD63-FA1107FBCB2A}" type="pres">
      <dgm:prSet presAssocID="{F80E87BB-F7A8-47A9-8A53-D196F0EA327C}" presName="node" presStyleLbl="alignAccFollowNode1" presStyleIdx="8" presStyleCnt="24" custScaleX="1869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1554CC-0103-45E9-8CDA-AA04A29F8DA3}" type="pres">
      <dgm:prSet presAssocID="{BDC0FC0A-5B7F-43B2-8892-558E49C32A2B}" presName="vSp" presStyleCnt="0"/>
      <dgm:spPr/>
    </dgm:pt>
    <dgm:pt modelId="{4D9B4378-D2B9-4E6B-B6B8-825C8248FE0D}" type="pres">
      <dgm:prSet presAssocID="{0E6EF9FC-0B77-4589-85D6-20EE8AFAB59A}" presName="horFlow" presStyleCnt="0"/>
      <dgm:spPr/>
    </dgm:pt>
    <dgm:pt modelId="{20275F9B-A398-4BB5-A428-C181579B7C54}" type="pres">
      <dgm:prSet presAssocID="{0E6EF9FC-0B77-4589-85D6-20EE8AFAB59A}" presName="bigChev" presStyleLbl="node1" presStyleIdx="3" presStyleCnt="8" custScaleX="331726"/>
      <dgm:spPr/>
      <dgm:t>
        <a:bodyPr/>
        <a:lstStyle/>
        <a:p>
          <a:endParaRPr lang="ru-RU"/>
        </a:p>
      </dgm:t>
    </dgm:pt>
    <dgm:pt modelId="{7B146092-4B82-4D4B-86AE-F4712C9FD011}" type="pres">
      <dgm:prSet presAssocID="{99FFF7AE-528F-4EB8-80C1-B17697455C58}" presName="parTrans" presStyleCnt="0"/>
      <dgm:spPr/>
    </dgm:pt>
    <dgm:pt modelId="{6C83AD98-5377-4D15-A1FF-04E74F0A69BA}" type="pres">
      <dgm:prSet presAssocID="{B6EDBD6F-C9EC-4FE4-B5EA-5C9DFC949F62}" presName="node" presStyleLbl="alignAccFollowNode1" presStyleIdx="9" presStyleCnt="24" custScaleX="2123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9699FE-D5B6-4E37-93E1-85D36311A68F}" type="pres">
      <dgm:prSet presAssocID="{4A6317FF-D91E-4EBA-8CBD-58818E784CE4}" presName="sibTrans" presStyleCnt="0"/>
      <dgm:spPr/>
    </dgm:pt>
    <dgm:pt modelId="{2D813A06-3E45-4029-ADB5-1F2E653C0E47}" type="pres">
      <dgm:prSet presAssocID="{A56350A7-8261-4BFD-B395-7DDF8283D13A}" presName="node" presStyleLbl="alignAccFollowNode1" presStyleIdx="10" presStyleCnt="24" custScaleX="1887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5B2A4C-628A-42E9-9FA8-453C35D0768A}" type="pres">
      <dgm:prSet presAssocID="{E7CB21D5-72B8-4E50-AAF6-1369E11B9613}" presName="sibTrans" presStyleCnt="0"/>
      <dgm:spPr/>
    </dgm:pt>
    <dgm:pt modelId="{0946C548-5E05-4823-8520-7015BCC1BB3B}" type="pres">
      <dgm:prSet presAssocID="{8E894522-18EE-420F-A070-BA2BD2788FE2}" presName="node" presStyleLbl="alignAccFollowNode1" presStyleIdx="11" presStyleCnt="24" custScaleX="1774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DEBD89-B44E-4620-BB2F-4DBF2A9EC704}" type="pres">
      <dgm:prSet presAssocID="{0E6EF9FC-0B77-4589-85D6-20EE8AFAB59A}" presName="vSp" presStyleCnt="0"/>
      <dgm:spPr/>
    </dgm:pt>
    <dgm:pt modelId="{259BD1CA-2104-4305-A261-F7D785CAAB1E}" type="pres">
      <dgm:prSet presAssocID="{24EF8394-C503-4F2B-9054-34458BD5594E}" presName="horFlow" presStyleCnt="0"/>
      <dgm:spPr/>
    </dgm:pt>
    <dgm:pt modelId="{881B616F-BAA5-4642-B7E5-2379C7EFF48D}" type="pres">
      <dgm:prSet presAssocID="{24EF8394-C503-4F2B-9054-34458BD5594E}" presName="bigChev" presStyleLbl="node1" presStyleIdx="4" presStyleCnt="8" custScaleX="331528"/>
      <dgm:spPr/>
      <dgm:t>
        <a:bodyPr/>
        <a:lstStyle/>
        <a:p>
          <a:endParaRPr lang="ru-RU"/>
        </a:p>
      </dgm:t>
    </dgm:pt>
    <dgm:pt modelId="{5CD247B0-0D0D-42E6-9821-3BDC1A54041C}" type="pres">
      <dgm:prSet presAssocID="{0AACFC07-6508-4B0D-B188-41D437C21316}" presName="parTrans" presStyleCnt="0"/>
      <dgm:spPr/>
    </dgm:pt>
    <dgm:pt modelId="{F71CC13E-1CCE-4D76-ACBD-A45325AC6373}" type="pres">
      <dgm:prSet presAssocID="{54EFD8F6-636F-4F1E-8939-88FA83D2246D}" presName="node" presStyleLbl="alignAccFollowNode1" presStyleIdx="12" presStyleCnt="24" custScaleX="2143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48BC74-2783-4969-92F4-3C3F4F9257C0}" type="pres">
      <dgm:prSet presAssocID="{A53F4E4E-26D6-423C-B052-954BDC0ADA4C}" presName="sibTrans" presStyleCnt="0"/>
      <dgm:spPr/>
    </dgm:pt>
    <dgm:pt modelId="{AD3A94FA-A962-47E4-BF39-4441BBC1CAF2}" type="pres">
      <dgm:prSet presAssocID="{2717ED50-6EC1-483F-A015-B5F3AAB27B6F}" presName="node" presStyleLbl="alignAccFollowNode1" presStyleIdx="13" presStyleCnt="24" custScaleX="1815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8AC5B6-D089-4253-B63A-62EC164401F8}" type="pres">
      <dgm:prSet presAssocID="{1BF7D800-716E-42AB-AF5F-36EA620C0577}" presName="sibTrans" presStyleCnt="0"/>
      <dgm:spPr/>
    </dgm:pt>
    <dgm:pt modelId="{750A012E-E6CB-4439-AA50-48792FEA81A8}" type="pres">
      <dgm:prSet presAssocID="{FA906730-CB0A-478D-8949-446EC526FEE4}" presName="node" presStyleLbl="alignAccFollowNode1" presStyleIdx="14" presStyleCnt="24" custScaleX="1845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BEA5D1-94B7-4DA7-9500-BB42DAAAC3F3}" type="pres">
      <dgm:prSet presAssocID="{24EF8394-C503-4F2B-9054-34458BD5594E}" presName="vSp" presStyleCnt="0"/>
      <dgm:spPr/>
    </dgm:pt>
    <dgm:pt modelId="{A225C2A0-6810-4A79-BE75-A5176FEEEDE5}" type="pres">
      <dgm:prSet presAssocID="{CB823138-1886-44C2-9448-7F3CA8621ACC}" presName="horFlow" presStyleCnt="0"/>
      <dgm:spPr/>
    </dgm:pt>
    <dgm:pt modelId="{D9943FED-9F61-42A9-A479-23B8A98AAEBE}" type="pres">
      <dgm:prSet presAssocID="{CB823138-1886-44C2-9448-7F3CA8621ACC}" presName="bigChev" presStyleLbl="node1" presStyleIdx="5" presStyleCnt="8" custScaleX="337112"/>
      <dgm:spPr/>
      <dgm:t>
        <a:bodyPr/>
        <a:lstStyle/>
        <a:p>
          <a:endParaRPr lang="ru-RU"/>
        </a:p>
      </dgm:t>
    </dgm:pt>
    <dgm:pt modelId="{19B1AC9D-26DF-44D6-B519-3D2D40A92835}" type="pres">
      <dgm:prSet presAssocID="{D9CF45D5-713D-4F82-9EB3-77DBA0CCB535}" presName="parTrans" presStyleCnt="0"/>
      <dgm:spPr/>
    </dgm:pt>
    <dgm:pt modelId="{E71426CE-643C-4353-8F23-72D1F222214D}" type="pres">
      <dgm:prSet presAssocID="{C93EC9D0-187F-479B-973E-501C6FC031F1}" presName="node" presStyleLbl="alignAccFollowNode1" presStyleIdx="15" presStyleCnt="24" custScaleX="2084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502914-55FF-40CE-9280-E84A01408706}" type="pres">
      <dgm:prSet presAssocID="{38643A7E-2A55-4036-B416-75C3CAB0DCA0}" presName="sibTrans" presStyleCnt="0"/>
      <dgm:spPr/>
    </dgm:pt>
    <dgm:pt modelId="{6AFEAB95-6704-4DDA-B600-92F8470B677C}" type="pres">
      <dgm:prSet presAssocID="{733730C2-A059-40CF-A8ED-A020C19C99F7}" presName="node" presStyleLbl="alignAccFollowNode1" presStyleIdx="16" presStyleCnt="24" custScaleX="1852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1B269B-29F2-4FC1-9963-3DAE304578C6}" type="pres">
      <dgm:prSet presAssocID="{612092D6-66CA-4C28-B35E-C8A85796B1B5}" presName="sibTrans" presStyleCnt="0"/>
      <dgm:spPr/>
    </dgm:pt>
    <dgm:pt modelId="{BEE4C2F2-F5DF-4CB1-905F-C34F271E03BD}" type="pres">
      <dgm:prSet presAssocID="{24A8E608-C622-46AF-BD46-D9AB88E0CDA4}" presName="node" presStyleLbl="alignAccFollowNode1" presStyleIdx="17" presStyleCnt="24" custScaleX="1840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E66B30-CB68-49B3-B080-60F2C7BC63C2}" type="pres">
      <dgm:prSet presAssocID="{CB823138-1886-44C2-9448-7F3CA8621ACC}" presName="vSp" presStyleCnt="0"/>
      <dgm:spPr/>
    </dgm:pt>
    <dgm:pt modelId="{FB46EE5B-8C9D-438B-AE3A-0A6AEC2D341E}" type="pres">
      <dgm:prSet presAssocID="{346DF1B0-1E3C-469F-B3A7-FA6324BD8F10}" presName="horFlow" presStyleCnt="0"/>
      <dgm:spPr/>
    </dgm:pt>
    <dgm:pt modelId="{A072D45A-2831-4F42-9804-6E8821FF1687}" type="pres">
      <dgm:prSet presAssocID="{346DF1B0-1E3C-469F-B3A7-FA6324BD8F10}" presName="bigChev" presStyleLbl="node1" presStyleIdx="6" presStyleCnt="8" custScaleX="343318"/>
      <dgm:spPr/>
      <dgm:t>
        <a:bodyPr/>
        <a:lstStyle/>
        <a:p>
          <a:endParaRPr lang="ru-RU"/>
        </a:p>
      </dgm:t>
    </dgm:pt>
    <dgm:pt modelId="{3138C6B6-DA2D-4F40-9E36-2F3DB82C0F70}" type="pres">
      <dgm:prSet presAssocID="{5C7CA305-74E3-4292-9D9D-B294746CFC59}" presName="parTrans" presStyleCnt="0"/>
      <dgm:spPr/>
    </dgm:pt>
    <dgm:pt modelId="{4792F75F-5D0A-4665-9B74-F2712766C85A}" type="pres">
      <dgm:prSet presAssocID="{C2B109BC-2376-4639-8BB2-2BC38A62CE42}" presName="node" presStyleLbl="alignAccFollowNode1" presStyleIdx="18" presStyleCnt="24" custScaleX="2023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219EAF-117C-443A-A906-C947C96AF806}" type="pres">
      <dgm:prSet presAssocID="{5C647C0C-2A8E-404F-95A6-63617AC71510}" presName="sibTrans" presStyleCnt="0"/>
      <dgm:spPr/>
    </dgm:pt>
    <dgm:pt modelId="{46DD2BAF-FC8E-4796-8A50-295EB5E88080}" type="pres">
      <dgm:prSet presAssocID="{8B763A27-B5B1-4953-A019-33A49C82B438}" presName="node" presStyleLbl="alignAccFollowNode1" presStyleIdx="19" presStyleCnt="24" custScaleX="1894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5D349D-0479-4FE2-9942-1E1A3891F7E2}" type="pres">
      <dgm:prSet presAssocID="{AA84B393-3D23-40A0-98AA-10302E244E3D}" presName="sibTrans" presStyleCnt="0"/>
      <dgm:spPr/>
    </dgm:pt>
    <dgm:pt modelId="{45C01569-2F4C-472A-911F-A8F06C6C6F93}" type="pres">
      <dgm:prSet presAssocID="{5AC3EF6B-6E5B-4A12-8E72-94598FBEA9FD}" presName="node" presStyleLbl="alignAccFollowNode1" presStyleIdx="20" presStyleCnt="24" custScaleX="1766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F92028-2408-4757-BF79-91131CEBBA1F}" type="pres">
      <dgm:prSet presAssocID="{346DF1B0-1E3C-469F-B3A7-FA6324BD8F10}" presName="vSp" presStyleCnt="0"/>
      <dgm:spPr/>
    </dgm:pt>
    <dgm:pt modelId="{95301B10-128B-4B5F-891B-3B449D72E87A}" type="pres">
      <dgm:prSet presAssocID="{1F183FC9-CAFB-438F-AF91-55849832A4A3}" presName="horFlow" presStyleCnt="0"/>
      <dgm:spPr/>
    </dgm:pt>
    <dgm:pt modelId="{84C2DA72-1B08-4A76-BF81-1E02C3D63355}" type="pres">
      <dgm:prSet presAssocID="{1F183FC9-CAFB-438F-AF91-55849832A4A3}" presName="bigChev" presStyleLbl="node1" presStyleIdx="7" presStyleCnt="8" custScaleX="345402"/>
      <dgm:spPr/>
      <dgm:t>
        <a:bodyPr/>
        <a:lstStyle/>
        <a:p>
          <a:endParaRPr lang="ru-RU"/>
        </a:p>
      </dgm:t>
    </dgm:pt>
    <dgm:pt modelId="{C04F57D8-35B2-4964-96EC-E566E092EB21}" type="pres">
      <dgm:prSet presAssocID="{8064FDA6-BE64-4B7C-98EE-FA2FDA5CD305}" presName="parTrans" presStyleCnt="0"/>
      <dgm:spPr/>
    </dgm:pt>
    <dgm:pt modelId="{9DAC6C54-517A-449E-B531-1FC317135ADC}" type="pres">
      <dgm:prSet presAssocID="{937BE983-A0CB-4446-AE83-C02011C9A262}" presName="node" presStyleLbl="alignAccFollowNode1" presStyleIdx="21" presStyleCnt="24" custScaleX="2030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54569D-7369-41AC-9282-FE0427CCF9A0}" type="pres">
      <dgm:prSet presAssocID="{429F793C-C711-4DC1-9A21-94441FDDA951}" presName="sibTrans" presStyleCnt="0"/>
      <dgm:spPr/>
    </dgm:pt>
    <dgm:pt modelId="{91E5E92F-44FD-43B6-A08D-30743740836B}" type="pres">
      <dgm:prSet presAssocID="{B870C195-D227-4A1E-956A-7729DEB6AA37}" presName="node" presStyleLbl="alignAccFollowNode1" presStyleIdx="22" presStyleCnt="24" custScaleX="1848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570CCF-43F2-41DF-B9F9-1C0480A4F64D}" type="pres">
      <dgm:prSet presAssocID="{92700275-6158-4AFC-B6BF-753D4D98612E}" presName="sibTrans" presStyleCnt="0"/>
      <dgm:spPr/>
    </dgm:pt>
    <dgm:pt modelId="{D94A7F81-321B-4D5F-B7F8-5800053BB95B}" type="pres">
      <dgm:prSet presAssocID="{26D3EE74-9D6E-4EB9-862A-B80E06E41B97}" presName="node" presStyleLbl="alignAccFollowNode1" presStyleIdx="23" presStyleCnt="24" custScaleX="1859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A75F4FD-1B64-4206-8EBE-CE89AAEB5156}" type="presOf" srcId="{CB823138-1886-44C2-9448-7F3CA8621ACC}" destId="{D9943FED-9F61-42A9-A479-23B8A98AAEBE}" srcOrd="0" destOrd="0" presId="urn:microsoft.com/office/officeart/2005/8/layout/lProcess3"/>
    <dgm:cxn modelId="{9315A302-57BD-4701-AAA4-D3225903FB5A}" type="presOf" srcId="{C93EC9D0-187F-479B-973E-501C6FC031F1}" destId="{E71426CE-643C-4353-8F23-72D1F222214D}" srcOrd="0" destOrd="0" presId="urn:microsoft.com/office/officeart/2005/8/layout/lProcess3"/>
    <dgm:cxn modelId="{D45B529C-2558-4CF5-9A0C-8313E8A2B806}" srcId="{0E6EF9FC-0B77-4589-85D6-20EE8AFAB59A}" destId="{A56350A7-8261-4BFD-B395-7DDF8283D13A}" srcOrd="1" destOrd="0" parTransId="{68654CBC-981C-4833-A110-7D24B0D32CD0}" sibTransId="{E7CB21D5-72B8-4E50-AAF6-1369E11B9613}"/>
    <dgm:cxn modelId="{19D934C3-E222-46A9-B598-13F120825E38}" srcId="{BDC0FC0A-5B7F-43B2-8892-558E49C32A2B}" destId="{9A58D3D0-9A8B-4756-807A-C35DADED1920}" srcOrd="0" destOrd="0" parTransId="{053AC62A-CABF-4828-AEAD-5ACA8E92ECEC}" sibTransId="{A73C08F4-A8F2-4A1D-AADE-25F4FC1632B6}"/>
    <dgm:cxn modelId="{33E11D9E-1DE4-4AE4-981E-B98C10840F34}" srcId="{0E6EF9FC-0B77-4589-85D6-20EE8AFAB59A}" destId="{8E894522-18EE-420F-A070-BA2BD2788FE2}" srcOrd="2" destOrd="0" parTransId="{73877D45-9913-4663-AF3C-EFDE45204573}" sibTransId="{93950EB0-37FE-4D28-9C66-5CFFFC54BD7B}"/>
    <dgm:cxn modelId="{4A1D57C9-AD05-4594-887B-AF9A5AF06B2A}" type="presOf" srcId="{54EFD8F6-636F-4F1E-8939-88FA83D2246D}" destId="{F71CC13E-1CCE-4D76-ACBD-A45325AC6373}" srcOrd="0" destOrd="0" presId="urn:microsoft.com/office/officeart/2005/8/layout/lProcess3"/>
    <dgm:cxn modelId="{92D001F6-2811-4731-A8EE-2D6715AB45B1}" type="presOf" srcId="{7BE8C56D-F456-4B96-947B-ED2EE31A2ECB}" destId="{5B460DBC-ED02-4565-BB8B-62CAAA4DF7D5}" srcOrd="0" destOrd="0" presId="urn:microsoft.com/office/officeart/2005/8/layout/lProcess3"/>
    <dgm:cxn modelId="{98EF12A3-63CD-4E9E-AD05-1F55611ADE5A}" type="presOf" srcId="{2717ED50-6EC1-483F-A015-B5F3AAB27B6F}" destId="{AD3A94FA-A962-47E4-BF39-4441BBC1CAF2}" srcOrd="0" destOrd="0" presId="urn:microsoft.com/office/officeart/2005/8/layout/lProcess3"/>
    <dgm:cxn modelId="{9407F3BF-92EA-4805-B3CD-4F15621029AB}" srcId="{1F183FC9-CAFB-438F-AF91-55849832A4A3}" destId="{B870C195-D227-4A1E-956A-7729DEB6AA37}" srcOrd="1" destOrd="0" parTransId="{00E4C236-CAC1-4C06-9E2E-AF2CCC5A8605}" sibTransId="{92700275-6158-4AFC-B6BF-753D4D98612E}"/>
    <dgm:cxn modelId="{CF3F41BD-1175-46E7-9C4B-CAFC09275122}" srcId="{0E6EF9FC-0B77-4589-85D6-20EE8AFAB59A}" destId="{B6EDBD6F-C9EC-4FE4-B5EA-5C9DFC949F62}" srcOrd="0" destOrd="0" parTransId="{99FFF7AE-528F-4EB8-80C1-B17697455C58}" sibTransId="{4A6317FF-D91E-4EBA-8CBD-58818E784CE4}"/>
    <dgm:cxn modelId="{F05ABD75-A0DA-46C9-95FC-D6926A21F517}" type="presOf" srcId="{F4FD6BA1-9927-4F09-A860-74DDB3AA9726}" destId="{A190F8D6-DD16-484B-9D09-504F137CC535}" srcOrd="0" destOrd="0" presId="urn:microsoft.com/office/officeart/2005/8/layout/lProcess3"/>
    <dgm:cxn modelId="{095FAB4D-C583-4981-B11F-20192E7FAEF0}" type="presOf" srcId="{CE2C6B01-85F6-4E12-881F-E52E249EF2AE}" destId="{85234BEE-A0D1-429C-B8EF-CD5E853966CC}" srcOrd="0" destOrd="0" presId="urn:microsoft.com/office/officeart/2005/8/layout/lProcess3"/>
    <dgm:cxn modelId="{8ED9C581-52E7-4899-B3EE-868F1734E75F}" srcId="{26B9A903-DB42-44BD-A9EE-6D42133A4FF0}" destId="{DFDAF8C9-303F-4E3A-853D-5B1CBC9C6C69}" srcOrd="1" destOrd="0" parTransId="{36471D63-636F-4A18-B8EA-406B4E63680C}" sibTransId="{946DFA71-6672-4816-B585-575290E46A54}"/>
    <dgm:cxn modelId="{243CE21C-30F7-408B-8BCB-4DE279A23908}" srcId="{F4FD6BA1-9927-4F09-A860-74DDB3AA9726}" destId="{0E6EF9FC-0B77-4589-85D6-20EE8AFAB59A}" srcOrd="3" destOrd="0" parTransId="{FD78B377-7969-4645-93EA-CFF3C4E8F335}" sibTransId="{30CDE7C1-7B1C-4047-BED5-C647A874895F}"/>
    <dgm:cxn modelId="{E0E99888-B693-41F1-9B62-62E8CAAB3728}" srcId="{CB823138-1886-44C2-9448-7F3CA8621ACC}" destId="{24A8E608-C622-46AF-BD46-D9AB88E0CDA4}" srcOrd="2" destOrd="0" parTransId="{4B244EEF-80E0-4169-8C27-2FF7870A5E00}" sibTransId="{EB39C04C-9E3B-4F27-B944-AB2068E066EE}"/>
    <dgm:cxn modelId="{AACFC050-EA80-4CA1-8CEF-EC4579DBB327}" type="presOf" srcId="{0E6EF9FC-0B77-4589-85D6-20EE8AFAB59A}" destId="{20275F9B-A398-4BB5-A428-C181579B7C54}" srcOrd="0" destOrd="0" presId="urn:microsoft.com/office/officeart/2005/8/layout/lProcess3"/>
    <dgm:cxn modelId="{D413674B-5917-4890-88EC-AE0526FCEB73}" type="presOf" srcId="{8E894522-18EE-420F-A070-BA2BD2788FE2}" destId="{0946C548-5E05-4823-8520-7015BCC1BB3B}" srcOrd="0" destOrd="0" presId="urn:microsoft.com/office/officeart/2005/8/layout/lProcess3"/>
    <dgm:cxn modelId="{7DCC0E8E-CE54-4DAD-B989-25DBBF5C8520}" type="presOf" srcId="{733730C2-A059-40CF-A8ED-A020C19C99F7}" destId="{6AFEAB95-6704-4DDA-B600-92F8470B677C}" srcOrd="0" destOrd="0" presId="urn:microsoft.com/office/officeart/2005/8/layout/lProcess3"/>
    <dgm:cxn modelId="{02B40B3E-236D-460D-B248-40AEEBB5BECC}" type="presOf" srcId="{24A8E608-C622-46AF-BD46-D9AB88E0CDA4}" destId="{BEE4C2F2-F5DF-4CB1-905F-C34F271E03BD}" srcOrd="0" destOrd="0" presId="urn:microsoft.com/office/officeart/2005/8/layout/lProcess3"/>
    <dgm:cxn modelId="{09EC4D08-B55F-419F-8609-45E32E35DF7D}" srcId="{CF61A965-EF47-4922-A89A-1F89E52912E3}" destId="{CE2C6B01-85F6-4E12-881F-E52E249EF2AE}" srcOrd="1" destOrd="0" parTransId="{8516C018-1C06-4535-A4C3-7C52BE322E6D}" sibTransId="{B0BC7A15-E7E1-4214-829F-1B12874FC3EF}"/>
    <dgm:cxn modelId="{30E19336-6EB2-456F-92D5-B173405A1BE9}" type="presOf" srcId="{8B763A27-B5B1-4953-A019-33A49C82B438}" destId="{46DD2BAF-FC8E-4796-8A50-295EB5E88080}" srcOrd="0" destOrd="0" presId="urn:microsoft.com/office/officeart/2005/8/layout/lProcess3"/>
    <dgm:cxn modelId="{0433AEA5-6BD9-46F5-AA68-8CB480550E4C}" srcId="{1F183FC9-CAFB-438F-AF91-55849832A4A3}" destId="{26D3EE74-9D6E-4EB9-862A-B80E06E41B97}" srcOrd="2" destOrd="0" parTransId="{2B56BEEC-83BA-4600-8E1C-2822EB6C790F}" sibTransId="{B82B0B08-9F92-410B-B134-24A29367420F}"/>
    <dgm:cxn modelId="{0E501521-6E1F-4450-A5E8-2E39E93A12A0}" srcId="{CF61A965-EF47-4922-A89A-1F89E52912E3}" destId="{CB33FE7A-64AC-46A9-A398-6B7494179BA9}" srcOrd="2" destOrd="0" parTransId="{E17F82D7-10DF-4A08-9FE5-1A1F4C6CF74D}" sibTransId="{9F25EDE9-5926-4599-B3CA-477CED027894}"/>
    <dgm:cxn modelId="{7E4B6880-A576-4745-AF83-96D74497B83E}" srcId="{F4FD6BA1-9927-4F09-A860-74DDB3AA9726}" destId="{1F183FC9-CAFB-438F-AF91-55849832A4A3}" srcOrd="7" destOrd="0" parTransId="{4D083FCF-C228-4788-BE75-E1FA968E00ED}" sibTransId="{6B247592-99C6-4EBE-8AF0-1490BDD82216}"/>
    <dgm:cxn modelId="{C1479CEF-962A-42F0-9FA3-248A76763033}" type="presOf" srcId="{26B9A903-DB42-44BD-A9EE-6D42133A4FF0}" destId="{7E35F8FF-E51C-449D-BF1B-B430F963A04B}" srcOrd="0" destOrd="0" presId="urn:microsoft.com/office/officeart/2005/8/layout/lProcess3"/>
    <dgm:cxn modelId="{28542204-81DC-4992-A18A-53C01AFB9A61}" type="presOf" srcId="{04FCDC38-23AF-4890-8E65-B7BD698958DF}" destId="{2503C302-3AC8-43AE-8BC0-D98B0F826F58}" srcOrd="0" destOrd="0" presId="urn:microsoft.com/office/officeart/2005/8/layout/lProcess3"/>
    <dgm:cxn modelId="{0BD12A18-6D2D-4BCE-95FA-F6185633EEF2}" srcId="{24EF8394-C503-4F2B-9054-34458BD5594E}" destId="{2717ED50-6EC1-483F-A015-B5F3AAB27B6F}" srcOrd="1" destOrd="0" parTransId="{AB7E5574-9B6F-432C-AFBA-A8E9B254BFDE}" sibTransId="{1BF7D800-716E-42AB-AF5F-36EA620C0577}"/>
    <dgm:cxn modelId="{077D6DBE-E5BF-4131-8A03-CBA2F3958AE0}" srcId="{F4FD6BA1-9927-4F09-A860-74DDB3AA9726}" destId="{26B9A903-DB42-44BD-A9EE-6D42133A4FF0}" srcOrd="1" destOrd="0" parTransId="{C9A23741-A769-4C34-9D18-720C4A5BA380}" sibTransId="{627D2B10-167D-4382-895F-A2195DDF172B}"/>
    <dgm:cxn modelId="{CB5BE43B-D3F8-4D8C-BE07-CCD1D67BC406}" type="presOf" srcId="{A56350A7-8261-4BFD-B395-7DDF8283D13A}" destId="{2D813A06-3E45-4029-ADB5-1F2E653C0E47}" srcOrd="0" destOrd="0" presId="urn:microsoft.com/office/officeart/2005/8/layout/lProcess3"/>
    <dgm:cxn modelId="{4BE400AC-EF14-461E-BB74-BEC64C0F9FFB}" srcId="{24EF8394-C503-4F2B-9054-34458BD5594E}" destId="{54EFD8F6-636F-4F1E-8939-88FA83D2246D}" srcOrd="0" destOrd="0" parTransId="{0AACFC07-6508-4B0D-B188-41D437C21316}" sibTransId="{A53F4E4E-26D6-423C-B052-954BDC0ADA4C}"/>
    <dgm:cxn modelId="{B7940A0B-E521-4309-AC68-4AC0B4275267}" type="presOf" srcId="{346DF1B0-1E3C-469F-B3A7-FA6324BD8F10}" destId="{A072D45A-2831-4F42-9804-6E8821FF1687}" srcOrd="0" destOrd="0" presId="urn:microsoft.com/office/officeart/2005/8/layout/lProcess3"/>
    <dgm:cxn modelId="{41F913F1-B32D-4E01-8815-8E40E1BC7BC3}" srcId="{346DF1B0-1E3C-469F-B3A7-FA6324BD8F10}" destId="{C2B109BC-2376-4639-8BB2-2BC38A62CE42}" srcOrd="0" destOrd="0" parTransId="{5C7CA305-74E3-4292-9D9D-B294746CFC59}" sibTransId="{5C647C0C-2A8E-404F-95A6-63617AC71510}"/>
    <dgm:cxn modelId="{4529937A-708F-4428-BB56-D78BC9448D75}" srcId="{F4FD6BA1-9927-4F09-A860-74DDB3AA9726}" destId="{BDC0FC0A-5B7F-43B2-8892-558E49C32A2B}" srcOrd="2" destOrd="0" parTransId="{CD54F54E-61A7-482F-B63F-544786D8B8BD}" sibTransId="{B3178C8B-2D69-431C-9824-BACE3E422C87}"/>
    <dgm:cxn modelId="{AF379BF8-2921-4C46-B7AB-A14692B1F9F5}" type="presOf" srcId="{C2B109BC-2376-4639-8BB2-2BC38A62CE42}" destId="{4792F75F-5D0A-4665-9B74-F2712766C85A}" srcOrd="0" destOrd="0" presId="urn:microsoft.com/office/officeart/2005/8/layout/lProcess3"/>
    <dgm:cxn modelId="{C7468C4B-16C6-4A7A-BAE1-28AFE77EAA95}" type="presOf" srcId="{CB33FE7A-64AC-46A9-A398-6B7494179BA9}" destId="{86E75079-AC31-4025-B8CC-AE09B23A7D22}" srcOrd="0" destOrd="0" presId="urn:microsoft.com/office/officeart/2005/8/layout/lProcess3"/>
    <dgm:cxn modelId="{FD5473F2-76C1-445A-8AE8-017149429E14}" type="presOf" srcId="{CF61A965-EF47-4922-A89A-1F89E52912E3}" destId="{31C41C19-D854-447E-8F41-79BBC44C6978}" srcOrd="0" destOrd="0" presId="urn:microsoft.com/office/officeart/2005/8/layout/lProcess3"/>
    <dgm:cxn modelId="{7216006A-7967-4AEB-AD71-5C33D9965D43}" type="presOf" srcId="{F80E87BB-F7A8-47A9-8A53-D196F0EA327C}" destId="{5D77807B-226F-4B0C-AD63-FA1107FBCB2A}" srcOrd="0" destOrd="0" presId="urn:microsoft.com/office/officeart/2005/8/layout/lProcess3"/>
    <dgm:cxn modelId="{C135243F-70EA-40FD-B828-B2994BA9F623}" srcId="{CF61A965-EF47-4922-A89A-1F89E52912E3}" destId="{D6241265-FCE1-4ED4-9DE0-DDD12DE4C3B5}" srcOrd="0" destOrd="0" parTransId="{67CAFA70-AB16-4C31-9D0E-CE3A656FE97D}" sibTransId="{9995920A-C59C-4BD3-9122-901376170703}"/>
    <dgm:cxn modelId="{5959F233-5C47-42A1-B802-1CB257DCB023}" type="presOf" srcId="{2934C89F-1064-432C-9602-69FF590FDCAB}" destId="{D7D08062-8C8A-49A8-BA83-1B1528399460}" srcOrd="0" destOrd="0" presId="urn:microsoft.com/office/officeart/2005/8/layout/lProcess3"/>
    <dgm:cxn modelId="{64DE6D74-EFA7-4178-9AB4-A0A76048A45A}" srcId="{1F183FC9-CAFB-438F-AF91-55849832A4A3}" destId="{937BE983-A0CB-4446-AE83-C02011C9A262}" srcOrd="0" destOrd="0" parTransId="{8064FDA6-BE64-4B7C-98EE-FA2FDA5CD305}" sibTransId="{429F793C-C711-4DC1-9A21-94441FDDA951}"/>
    <dgm:cxn modelId="{C28E53B4-3B10-41AC-A47E-EB1DB440B79E}" type="presOf" srcId="{DFDAF8C9-303F-4E3A-853D-5B1CBC9C6C69}" destId="{2E9BB3C7-0F41-4750-8873-BFD75ECECB17}" srcOrd="0" destOrd="0" presId="urn:microsoft.com/office/officeart/2005/8/layout/lProcess3"/>
    <dgm:cxn modelId="{58F5DEF3-FA26-427D-8025-87227429B8BB}" type="presOf" srcId="{24EF8394-C503-4F2B-9054-34458BD5594E}" destId="{881B616F-BAA5-4642-B7E5-2379C7EFF48D}" srcOrd="0" destOrd="0" presId="urn:microsoft.com/office/officeart/2005/8/layout/lProcess3"/>
    <dgm:cxn modelId="{37065753-F7B7-4F35-8FFB-F51AE3D56C55}" srcId="{CB823138-1886-44C2-9448-7F3CA8621ACC}" destId="{C93EC9D0-187F-479B-973E-501C6FC031F1}" srcOrd="0" destOrd="0" parTransId="{D9CF45D5-713D-4F82-9EB3-77DBA0CCB535}" sibTransId="{38643A7E-2A55-4036-B416-75C3CAB0DCA0}"/>
    <dgm:cxn modelId="{19F78C23-01C1-499E-9FAC-757909F7A68E}" type="presOf" srcId="{D6241265-FCE1-4ED4-9DE0-DDD12DE4C3B5}" destId="{9C84CB8B-6FC8-4EDF-A6E4-2D3CE6C5A37D}" srcOrd="0" destOrd="0" presId="urn:microsoft.com/office/officeart/2005/8/layout/lProcess3"/>
    <dgm:cxn modelId="{A1C85C0F-E7CF-4A17-9495-FBCCB6BC65A5}" srcId="{F4FD6BA1-9927-4F09-A860-74DDB3AA9726}" destId="{24EF8394-C503-4F2B-9054-34458BD5594E}" srcOrd="4" destOrd="0" parTransId="{3E260359-8215-419E-BE1F-F03D95E1A43A}" sibTransId="{1BFB17D5-A47D-4CE2-A75A-8D2C0DA23346}"/>
    <dgm:cxn modelId="{669522C0-44CE-4976-AAAB-DD385E596F15}" type="presOf" srcId="{B870C195-D227-4A1E-956A-7729DEB6AA37}" destId="{91E5E92F-44FD-43B6-A08D-30743740836B}" srcOrd="0" destOrd="0" presId="urn:microsoft.com/office/officeart/2005/8/layout/lProcess3"/>
    <dgm:cxn modelId="{792481C9-1AC2-4D44-9E58-0DBE46507AA6}" srcId="{BDC0FC0A-5B7F-43B2-8892-558E49C32A2B}" destId="{2934C89F-1064-432C-9602-69FF590FDCAB}" srcOrd="1" destOrd="0" parTransId="{13BF3C18-1CE8-447E-B8BD-D6E15ED72AA7}" sibTransId="{0FB3A35F-EFFB-48F3-9F4B-ADDD335D9DF2}"/>
    <dgm:cxn modelId="{F8AE97F3-BF23-410D-9358-837C323A8325}" type="presOf" srcId="{26D3EE74-9D6E-4EB9-862A-B80E06E41B97}" destId="{D94A7F81-321B-4D5F-B7F8-5800053BB95B}" srcOrd="0" destOrd="0" presId="urn:microsoft.com/office/officeart/2005/8/layout/lProcess3"/>
    <dgm:cxn modelId="{C5673E39-DF9C-4BA9-8B6C-8CF9D9F5DFDD}" srcId="{BDC0FC0A-5B7F-43B2-8892-558E49C32A2B}" destId="{F80E87BB-F7A8-47A9-8A53-D196F0EA327C}" srcOrd="2" destOrd="0" parTransId="{DE1436D9-AEFA-4B36-8FB3-BB98A62A37F5}" sibTransId="{2E91065A-5455-4C6C-AE37-9C3B223F7E9E}"/>
    <dgm:cxn modelId="{EB64F5CB-74DC-499F-A2AE-0FDCC64F30EA}" type="presOf" srcId="{937BE983-A0CB-4446-AE83-C02011C9A262}" destId="{9DAC6C54-517A-449E-B531-1FC317135ADC}" srcOrd="0" destOrd="0" presId="urn:microsoft.com/office/officeart/2005/8/layout/lProcess3"/>
    <dgm:cxn modelId="{EEB9CD82-97F2-4289-A3F0-5300EBEBBEAC}" type="presOf" srcId="{9A58D3D0-9A8B-4756-807A-C35DADED1920}" destId="{538B1C6A-5EA6-418A-85A7-D8B23DEB63C3}" srcOrd="0" destOrd="0" presId="urn:microsoft.com/office/officeart/2005/8/layout/lProcess3"/>
    <dgm:cxn modelId="{D7B8D52E-C29E-4B5B-9640-49E3A29F18BD}" type="presOf" srcId="{1F183FC9-CAFB-438F-AF91-55849832A4A3}" destId="{84C2DA72-1B08-4A76-BF81-1E02C3D63355}" srcOrd="0" destOrd="0" presId="urn:microsoft.com/office/officeart/2005/8/layout/lProcess3"/>
    <dgm:cxn modelId="{451F9587-ED70-4DB6-AA25-65CCAB01203F}" type="presOf" srcId="{FA906730-CB0A-478D-8949-446EC526FEE4}" destId="{750A012E-E6CB-4439-AA50-48792FEA81A8}" srcOrd="0" destOrd="0" presId="urn:microsoft.com/office/officeart/2005/8/layout/lProcess3"/>
    <dgm:cxn modelId="{5CA0036E-4694-490E-BCB0-2DC57608FE13}" type="presOf" srcId="{B6EDBD6F-C9EC-4FE4-B5EA-5C9DFC949F62}" destId="{6C83AD98-5377-4D15-A1FF-04E74F0A69BA}" srcOrd="0" destOrd="0" presId="urn:microsoft.com/office/officeart/2005/8/layout/lProcess3"/>
    <dgm:cxn modelId="{BB4A1817-30A4-4BFD-83B5-7E498BCF65F9}" type="presOf" srcId="{5AC3EF6B-6E5B-4A12-8E72-94598FBEA9FD}" destId="{45C01569-2F4C-472A-911F-A8F06C6C6F93}" srcOrd="0" destOrd="0" presId="urn:microsoft.com/office/officeart/2005/8/layout/lProcess3"/>
    <dgm:cxn modelId="{FA54D888-1A11-49CE-A268-481461509DEB}" srcId="{26B9A903-DB42-44BD-A9EE-6D42133A4FF0}" destId="{04FCDC38-23AF-4890-8E65-B7BD698958DF}" srcOrd="2" destOrd="0" parTransId="{D266BFAA-269C-4370-A8E0-C2BC765FB11D}" sibTransId="{6794D720-68E3-467B-BFA5-856A7446CFBB}"/>
    <dgm:cxn modelId="{4043AFC6-6F91-4520-A38A-BC64567ECAC2}" srcId="{F4FD6BA1-9927-4F09-A860-74DDB3AA9726}" destId="{346DF1B0-1E3C-469F-B3A7-FA6324BD8F10}" srcOrd="6" destOrd="0" parTransId="{941A114A-E631-4E77-8D4E-DB7B2CAA67DC}" sibTransId="{96E19E61-8AE5-402A-AC15-BF843AE05335}"/>
    <dgm:cxn modelId="{5FE88E93-7D25-4522-9F44-208D04BFDEC1}" srcId="{F4FD6BA1-9927-4F09-A860-74DDB3AA9726}" destId="{CF61A965-EF47-4922-A89A-1F89E52912E3}" srcOrd="0" destOrd="0" parTransId="{F3D266C1-23BA-4C7B-A3FE-62A89982A8B4}" sibTransId="{88AA1740-0FA3-482C-AAF5-7D50C26A61EC}"/>
    <dgm:cxn modelId="{1BEDC3F6-7271-4C4A-A59F-881213EAE665}" srcId="{346DF1B0-1E3C-469F-B3A7-FA6324BD8F10}" destId="{5AC3EF6B-6E5B-4A12-8E72-94598FBEA9FD}" srcOrd="2" destOrd="0" parTransId="{C2DCC2CD-286F-4654-AFBB-762AC76107BB}" sibTransId="{58BA3663-10C4-4518-8300-90CCE81EDB93}"/>
    <dgm:cxn modelId="{1457E56C-3E9E-44E4-8DE8-DEF614BA113E}" srcId="{346DF1B0-1E3C-469F-B3A7-FA6324BD8F10}" destId="{8B763A27-B5B1-4953-A019-33A49C82B438}" srcOrd="1" destOrd="0" parTransId="{7AF21E5F-7624-4963-97E6-AD6348065FB4}" sibTransId="{AA84B393-3D23-40A0-98AA-10302E244E3D}"/>
    <dgm:cxn modelId="{778EC09F-E7ED-4080-8BDF-ECED1788EC17}" srcId="{24EF8394-C503-4F2B-9054-34458BD5594E}" destId="{FA906730-CB0A-478D-8949-446EC526FEE4}" srcOrd="2" destOrd="0" parTransId="{DF9D9E00-1C2B-4402-BBC7-D7224A7DF4D7}" sibTransId="{C51222BC-857E-4BE2-B735-694E212032BD}"/>
    <dgm:cxn modelId="{0A706406-C148-4298-B0AF-BA117258C632}" srcId="{26B9A903-DB42-44BD-A9EE-6D42133A4FF0}" destId="{7BE8C56D-F456-4B96-947B-ED2EE31A2ECB}" srcOrd="0" destOrd="0" parTransId="{663D3A95-308E-446E-AB98-95AAD29B102C}" sibTransId="{1153BACC-B868-470C-8620-51881C7D82AE}"/>
    <dgm:cxn modelId="{58B05517-D750-43D0-BA00-23F83784FC53}" srcId="{CB823138-1886-44C2-9448-7F3CA8621ACC}" destId="{733730C2-A059-40CF-A8ED-A020C19C99F7}" srcOrd="1" destOrd="0" parTransId="{1C8C1804-16D3-472E-9D9B-FF353E4B3334}" sibTransId="{612092D6-66CA-4C28-B35E-C8A85796B1B5}"/>
    <dgm:cxn modelId="{491D2BB3-E84C-4C6C-B36E-AC6C8BC4DF76}" type="presOf" srcId="{BDC0FC0A-5B7F-43B2-8892-558E49C32A2B}" destId="{DF6C119F-FE64-4573-82CD-602DAEF8C263}" srcOrd="0" destOrd="0" presId="urn:microsoft.com/office/officeart/2005/8/layout/lProcess3"/>
    <dgm:cxn modelId="{AF676503-90EB-4497-B6C1-36A359C95AA5}" srcId="{F4FD6BA1-9927-4F09-A860-74DDB3AA9726}" destId="{CB823138-1886-44C2-9448-7F3CA8621ACC}" srcOrd="5" destOrd="0" parTransId="{C1496269-B423-42CA-B050-91D94471F0EB}" sibTransId="{17D4EF09-63A1-49E4-AA79-DC3F4949FC55}"/>
    <dgm:cxn modelId="{CE7128E5-62DD-4DC1-87F1-77CC8A378411}" type="presParOf" srcId="{A190F8D6-DD16-484B-9D09-504F137CC535}" destId="{D5BC919B-9553-497C-BFDA-C46C4940669D}" srcOrd="0" destOrd="0" presId="urn:microsoft.com/office/officeart/2005/8/layout/lProcess3"/>
    <dgm:cxn modelId="{E9498F05-6F71-43D9-BF35-182B224A299B}" type="presParOf" srcId="{D5BC919B-9553-497C-BFDA-C46C4940669D}" destId="{31C41C19-D854-447E-8F41-79BBC44C6978}" srcOrd="0" destOrd="0" presId="urn:microsoft.com/office/officeart/2005/8/layout/lProcess3"/>
    <dgm:cxn modelId="{E2970A42-8D32-489D-B697-8BECBFFE18E5}" type="presParOf" srcId="{D5BC919B-9553-497C-BFDA-C46C4940669D}" destId="{4F5F556A-ECCF-4526-AF16-9E35528CC30E}" srcOrd="1" destOrd="0" presId="urn:microsoft.com/office/officeart/2005/8/layout/lProcess3"/>
    <dgm:cxn modelId="{CB3309DA-C0A6-4B39-9FB7-CA26C29813D7}" type="presParOf" srcId="{D5BC919B-9553-497C-BFDA-C46C4940669D}" destId="{9C84CB8B-6FC8-4EDF-A6E4-2D3CE6C5A37D}" srcOrd="2" destOrd="0" presId="urn:microsoft.com/office/officeart/2005/8/layout/lProcess3"/>
    <dgm:cxn modelId="{251B4218-74A6-413E-8318-E8BDB3EC92FD}" type="presParOf" srcId="{D5BC919B-9553-497C-BFDA-C46C4940669D}" destId="{2AA1FA3A-2896-4463-BFDF-42C80C2FC97F}" srcOrd="3" destOrd="0" presId="urn:microsoft.com/office/officeart/2005/8/layout/lProcess3"/>
    <dgm:cxn modelId="{9152D30C-5A73-474A-969C-178743E14DD9}" type="presParOf" srcId="{D5BC919B-9553-497C-BFDA-C46C4940669D}" destId="{85234BEE-A0D1-429C-B8EF-CD5E853966CC}" srcOrd="4" destOrd="0" presId="urn:microsoft.com/office/officeart/2005/8/layout/lProcess3"/>
    <dgm:cxn modelId="{F832A8C8-4980-49B0-BC02-7B600D95B318}" type="presParOf" srcId="{D5BC919B-9553-497C-BFDA-C46C4940669D}" destId="{BD9909F5-8ED2-4DBD-9416-B69593AE3145}" srcOrd="5" destOrd="0" presId="urn:microsoft.com/office/officeart/2005/8/layout/lProcess3"/>
    <dgm:cxn modelId="{42FF86E4-9759-4609-946A-87A06789090E}" type="presParOf" srcId="{D5BC919B-9553-497C-BFDA-C46C4940669D}" destId="{86E75079-AC31-4025-B8CC-AE09B23A7D22}" srcOrd="6" destOrd="0" presId="urn:microsoft.com/office/officeart/2005/8/layout/lProcess3"/>
    <dgm:cxn modelId="{1BC266E0-C802-4162-96AB-CAA150593B65}" type="presParOf" srcId="{A190F8D6-DD16-484B-9D09-504F137CC535}" destId="{A95556F9-92B6-415D-98EC-6C7EAE05277B}" srcOrd="1" destOrd="0" presId="urn:microsoft.com/office/officeart/2005/8/layout/lProcess3"/>
    <dgm:cxn modelId="{9C03019D-B405-4783-A4BC-320FF75AA883}" type="presParOf" srcId="{A190F8D6-DD16-484B-9D09-504F137CC535}" destId="{B8F861F9-5032-4439-A01F-F65A233167EA}" srcOrd="2" destOrd="0" presId="urn:microsoft.com/office/officeart/2005/8/layout/lProcess3"/>
    <dgm:cxn modelId="{FD139489-E9A2-467B-8EE5-5D8059874315}" type="presParOf" srcId="{B8F861F9-5032-4439-A01F-F65A233167EA}" destId="{7E35F8FF-E51C-449D-BF1B-B430F963A04B}" srcOrd="0" destOrd="0" presId="urn:microsoft.com/office/officeart/2005/8/layout/lProcess3"/>
    <dgm:cxn modelId="{71C0F328-14A3-4BCF-9FEA-247BEABACB9E}" type="presParOf" srcId="{B8F861F9-5032-4439-A01F-F65A233167EA}" destId="{A6DF792A-8F62-45BF-AB9E-182B45A6667A}" srcOrd="1" destOrd="0" presId="urn:microsoft.com/office/officeart/2005/8/layout/lProcess3"/>
    <dgm:cxn modelId="{90BF5A61-9B08-42EF-B019-926A693138F2}" type="presParOf" srcId="{B8F861F9-5032-4439-A01F-F65A233167EA}" destId="{5B460DBC-ED02-4565-BB8B-62CAAA4DF7D5}" srcOrd="2" destOrd="0" presId="urn:microsoft.com/office/officeart/2005/8/layout/lProcess3"/>
    <dgm:cxn modelId="{398DFF4E-9BD7-4DBC-8138-FDA76506AEC5}" type="presParOf" srcId="{B8F861F9-5032-4439-A01F-F65A233167EA}" destId="{E73476F6-F323-411F-881B-E32AD1CFF39C}" srcOrd="3" destOrd="0" presId="urn:microsoft.com/office/officeart/2005/8/layout/lProcess3"/>
    <dgm:cxn modelId="{E0F264F5-1169-47A5-A9FB-A16342C1BEBC}" type="presParOf" srcId="{B8F861F9-5032-4439-A01F-F65A233167EA}" destId="{2E9BB3C7-0F41-4750-8873-BFD75ECECB17}" srcOrd="4" destOrd="0" presId="urn:microsoft.com/office/officeart/2005/8/layout/lProcess3"/>
    <dgm:cxn modelId="{4C453306-06BE-4943-AEF4-A1674D2ADE9C}" type="presParOf" srcId="{B8F861F9-5032-4439-A01F-F65A233167EA}" destId="{22D9A7C5-DC68-4C80-9AC4-82B832771AB5}" srcOrd="5" destOrd="0" presId="urn:microsoft.com/office/officeart/2005/8/layout/lProcess3"/>
    <dgm:cxn modelId="{45F48DB4-7507-4F9E-AF24-CF17CCA0520C}" type="presParOf" srcId="{B8F861F9-5032-4439-A01F-F65A233167EA}" destId="{2503C302-3AC8-43AE-8BC0-D98B0F826F58}" srcOrd="6" destOrd="0" presId="urn:microsoft.com/office/officeart/2005/8/layout/lProcess3"/>
    <dgm:cxn modelId="{1368C350-710B-488F-8E71-163F0A28CE95}" type="presParOf" srcId="{A190F8D6-DD16-484B-9D09-504F137CC535}" destId="{E668A51B-9E31-407C-BC83-8B1976B29256}" srcOrd="3" destOrd="0" presId="urn:microsoft.com/office/officeart/2005/8/layout/lProcess3"/>
    <dgm:cxn modelId="{A8BFB9A3-575B-480E-BC97-FFBFC3BD27E0}" type="presParOf" srcId="{A190F8D6-DD16-484B-9D09-504F137CC535}" destId="{1CBD2CDA-1A9E-4BCE-83B0-9587A4016DA5}" srcOrd="4" destOrd="0" presId="urn:microsoft.com/office/officeart/2005/8/layout/lProcess3"/>
    <dgm:cxn modelId="{ECFCA768-A001-4946-8A7A-F0B298E19248}" type="presParOf" srcId="{1CBD2CDA-1A9E-4BCE-83B0-9587A4016DA5}" destId="{DF6C119F-FE64-4573-82CD-602DAEF8C263}" srcOrd="0" destOrd="0" presId="urn:microsoft.com/office/officeart/2005/8/layout/lProcess3"/>
    <dgm:cxn modelId="{F7C6846B-340D-42A1-9BCE-25CF16A95084}" type="presParOf" srcId="{1CBD2CDA-1A9E-4BCE-83B0-9587A4016DA5}" destId="{DF7E8E9F-EED6-443A-BB7A-B3938AB69088}" srcOrd="1" destOrd="0" presId="urn:microsoft.com/office/officeart/2005/8/layout/lProcess3"/>
    <dgm:cxn modelId="{72D545C5-004C-4A77-82A4-6F45CEF5D866}" type="presParOf" srcId="{1CBD2CDA-1A9E-4BCE-83B0-9587A4016DA5}" destId="{538B1C6A-5EA6-418A-85A7-D8B23DEB63C3}" srcOrd="2" destOrd="0" presId="urn:microsoft.com/office/officeart/2005/8/layout/lProcess3"/>
    <dgm:cxn modelId="{3D50BEB2-FB6D-4700-8C5C-28669E7E72AA}" type="presParOf" srcId="{1CBD2CDA-1A9E-4BCE-83B0-9587A4016DA5}" destId="{ED1C2DD6-300B-4DA1-B76A-F3D4A33974EC}" srcOrd="3" destOrd="0" presId="urn:microsoft.com/office/officeart/2005/8/layout/lProcess3"/>
    <dgm:cxn modelId="{5FE3BFCF-50A9-44FA-841A-3BE5FB7E1979}" type="presParOf" srcId="{1CBD2CDA-1A9E-4BCE-83B0-9587A4016DA5}" destId="{D7D08062-8C8A-49A8-BA83-1B1528399460}" srcOrd="4" destOrd="0" presId="urn:microsoft.com/office/officeart/2005/8/layout/lProcess3"/>
    <dgm:cxn modelId="{EFDAA641-37E6-44B1-B5DD-0FD815F237AC}" type="presParOf" srcId="{1CBD2CDA-1A9E-4BCE-83B0-9587A4016DA5}" destId="{39A8F07A-5EF3-4C5A-A600-C02F870892CD}" srcOrd="5" destOrd="0" presId="urn:microsoft.com/office/officeart/2005/8/layout/lProcess3"/>
    <dgm:cxn modelId="{7BD17C00-E2AD-42F1-8E74-09D7EDE8D3C7}" type="presParOf" srcId="{1CBD2CDA-1A9E-4BCE-83B0-9587A4016DA5}" destId="{5D77807B-226F-4B0C-AD63-FA1107FBCB2A}" srcOrd="6" destOrd="0" presId="urn:microsoft.com/office/officeart/2005/8/layout/lProcess3"/>
    <dgm:cxn modelId="{31287A9F-9BAC-42DE-87E2-9831A3AE3684}" type="presParOf" srcId="{A190F8D6-DD16-484B-9D09-504F137CC535}" destId="{7E1554CC-0103-45E9-8CDA-AA04A29F8DA3}" srcOrd="5" destOrd="0" presId="urn:microsoft.com/office/officeart/2005/8/layout/lProcess3"/>
    <dgm:cxn modelId="{30E4BC88-B1A8-4B42-B082-779265D99436}" type="presParOf" srcId="{A190F8D6-DD16-484B-9D09-504F137CC535}" destId="{4D9B4378-D2B9-4E6B-B6B8-825C8248FE0D}" srcOrd="6" destOrd="0" presId="urn:microsoft.com/office/officeart/2005/8/layout/lProcess3"/>
    <dgm:cxn modelId="{F9917368-6ED2-4E0B-8964-A2B4C07FAAE3}" type="presParOf" srcId="{4D9B4378-D2B9-4E6B-B6B8-825C8248FE0D}" destId="{20275F9B-A398-4BB5-A428-C181579B7C54}" srcOrd="0" destOrd="0" presId="urn:microsoft.com/office/officeart/2005/8/layout/lProcess3"/>
    <dgm:cxn modelId="{1A7E7BB0-2ABD-4593-A5A2-24BADF4ED2DC}" type="presParOf" srcId="{4D9B4378-D2B9-4E6B-B6B8-825C8248FE0D}" destId="{7B146092-4B82-4D4B-86AE-F4712C9FD011}" srcOrd="1" destOrd="0" presId="urn:microsoft.com/office/officeart/2005/8/layout/lProcess3"/>
    <dgm:cxn modelId="{27EFE208-8152-407F-9024-22D43E9AE390}" type="presParOf" srcId="{4D9B4378-D2B9-4E6B-B6B8-825C8248FE0D}" destId="{6C83AD98-5377-4D15-A1FF-04E74F0A69BA}" srcOrd="2" destOrd="0" presId="urn:microsoft.com/office/officeart/2005/8/layout/lProcess3"/>
    <dgm:cxn modelId="{B19256BE-DD93-4926-8C68-8718A385B62D}" type="presParOf" srcId="{4D9B4378-D2B9-4E6B-B6B8-825C8248FE0D}" destId="{EC9699FE-D5B6-4E37-93E1-85D36311A68F}" srcOrd="3" destOrd="0" presId="urn:microsoft.com/office/officeart/2005/8/layout/lProcess3"/>
    <dgm:cxn modelId="{6E0F7A63-DDED-42E1-9EDD-D777CF251168}" type="presParOf" srcId="{4D9B4378-D2B9-4E6B-B6B8-825C8248FE0D}" destId="{2D813A06-3E45-4029-ADB5-1F2E653C0E47}" srcOrd="4" destOrd="0" presId="urn:microsoft.com/office/officeart/2005/8/layout/lProcess3"/>
    <dgm:cxn modelId="{C6E7144E-CD2D-436E-A8A3-4FA069BB772A}" type="presParOf" srcId="{4D9B4378-D2B9-4E6B-B6B8-825C8248FE0D}" destId="{C65B2A4C-628A-42E9-9FA8-453C35D0768A}" srcOrd="5" destOrd="0" presId="urn:microsoft.com/office/officeart/2005/8/layout/lProcess3"/>
    <dgm:cxn modelId="{7FA7ADFE-0170-4FA6-8B69-C3B9CFF313ED}" type="presParOf" srcId="{4D9B4378-D2B9-4E6B-B6B8-825C8248FE0D}" destId="{0946C548-5E05-4823-8520-7015BCC1BB3B}" srcOrd="6" destOrd="0" presId="urn:microsoft.com/office/officeart/2005/8/layout/lProcess3"/>
    <dgm:cxn modelId="{2E6BD593-0565-4F39-83A7-60174BFBF591}" type="presParOf" srcId="{A190F8D6-DD16-484B-9D09-504F137CC535}" destId="{4ADEBD89-B44E-4620-BB2F-4DBF2A9EC704}" srcOrd="7" destOrd="0" presId="urn:microsoft.com/office/officeart/2005/8/layout/lProcess3"/>
    <dgm:cxn modelId="{08D904E1-40F2-4C8D-AD39-46103B74A3A1}" type="presParOf" srcId="{A190F8D6-DD16-484B-9D09-504F137CC535}" destId="{259BD1CA-2104-4305-A261-F7D785CAAB1E}" srcOrd="8" destOrd="0" presId="urn:microsoft.com/office/officeart/2005/8/layout/lProcess3"/>
    <dgm:cxn modelId="{97130C71-5F19-4E41-9707-028784980CED}" type="presParOf" srcId="{259BD1CA-2104-4305-A261-F7D785CAAB1E}" destId="{881B616F-BAA5-4642-B7E5-2379C7EFF48D}" srcOrd="0" destOrd="0" presId="urn:microsoft.com/office/officeart/2005/8/layout/lProcess3"/>
    <dgm:cxn modelId="{D3594DCE-E044-49BB-BB92-31C6AEE4BF16}" type="presParOf" srcId="{259BD1CA-2104-4305-A261-F7D785CAAB1E}" destId="{5CD247B0-0D0D-42E6-9821-3BDC1A54041C}" srcOrd="1" destOrd="0" presId="urn:microsoft.com/office/officeart/2005/8/layout/lProcess3"/>
    <dgm:cxn modelId="{E3F22A3D-0BA7-4259-97F7-B83DE954DE97}" type="presParOf" srcId="{259BD1CA-2104-4305-A261-F7D785CAAB1E}" destId="{F71CC13E-1CCE-4D76-ACBD-A45325AC6373}" srcOrd="2" destOrd="0" presId="urn:microsoft.com/office/officeart/2005/8/layout/lProcess3"/>
    <dgm:cxn modelId="{33A9D8DB-2288-461A-BAF0-8133E3374120}" type="presParOf" srcId="{259BD1CA-2104-4305-A261-F7D785CAAB1E}" destId="{F248BC74-2783-4969-92F4-3C3F4F9257C0}" srcOrd="3" destOrd="0" presId="urn:microsoft.com/office/officeart/2005/8/layout/lProcess3"/>
    <dgm:cxn modelId="{B2B13E53-1913-4B6C-8CA6-E8DF26DB05C9}" type="presParOf" srcId="{259BD1CA-2104-4305-A261-F7D785CAAB1E}" destId="{AD3A94FA-A962-47E4-BF39-4441BBC1CAF2}" srcOrd="4" destOrd="0" presId="urn:microsoft.com/office/officeart/2005/8/layout/lProcess3"/>
    <dgm:cxn modelId="{C174DFA5-5556-4EF6-A42D-D8FFA90D0498}" type="presParOf" srcId="{259BD1CA-2104-4305-A261-F7D785CAAB1E}" destId="{A08AC5B6-D089-4253-B63A-62EC164401F8}" srcOrd="5" destOrd="0" presId="urn:microsoft.com/office/officeart/2005/8/layout/lProcess3"/>
    <dgm:cxn modelId="{CD88D81B-817A-41BB-9F4A-5F39FFFC1955}" type="presParOf" srcId="{259BD1CA-2104-4305-A261-F7D785CAAB1E}" destId="{750A012E-E6CB-4439-AA50-48792FEA81A8}" srcOrd="6" destOrd="0" presId="urn:microsoft.com/office/officeart/2005/8/layout/lProcess3"/>
    <dgm:cxn modelId="{1E109171-D395-45F9-B12B-A353359076EA}" type="presParOf" srcId="{A190F8D6-DD16-484B-9D09-504F137CC535}" destId="{53BEA5D1-94B7-4DA7-9500-BB42DAAAC3F3}" srcOrd="9" destOrd="0" presId="urn:microsoft.com/office/officeart/2005/8/layout/lProcess3"/>
    <dgm:cxn modelId="{729ADCD7-0C52-4142-80A2-0228EB8EA44C}" type="presParOf" srcId="{A190F8D6-DD16-484B-9D09-504F137CC535}" destId="{A225C2A0-6810-4A79-BE75-A5176FEEEDE5}" srcOrd="10" destOrd="0" presId="urn:microsoft.com/office/officeart/2005/8/layout/lProcess3"/>
    <dgm:cxn modelId="{1B7636A5-FECF-4E96-8D84-53B01925CB1B}" type="presParOf" srcId="{A225C2A0-6810-4A79-BE75-A5176FEEEDE5}" destId="{D9943FED-9F61-42A9-A479-23B8A98AAEBE}" srcOrd="0" destOrd="0" presId="urn:microsoft.com/office/officeart/2005/8/layout/lProcess3"/>
    <dgm:cxn modelId="{701EA12F-6349-4EC4-9E25-0CB685523322}" type="presParOf" srcId="{A225C2A0-6810-4A79-BE75-A5176FEEEDE5}" destId="{19B1AC9D-26DF-44D6-B519-3D2D40A92835}" srcOrd="1" destOrd="0" presId="urn:microsoft.com/office/officeart/2005/8/layout/lProcess3"/>
    <dgm:cxn modelId="{A1D12F2F-377E-4F24-B217-F049356033C4}" type="presParOf" srcId="{A225C2A0-6810-4A79-BE75-A5176FEEEDE5}" destId="{E71426CE-643C-4353-8F23-72D1F222214D}" srcOrd="2" destOrd="0" presId="urn:microsoft.com/office/officeart/2005/8/layout/lProcess3"/>
    <dgm:cxn modelId="{600C6C5E-4282-468D-B5E5-E5BEFAB85355}" type="presParOf" srcId="{A225C2A0-6810-4A79-BE75-A5176FEEEDE5}" destId="{78502914-55FF-40CE-9280-E84A01408706}" srcOrd="3" destOrd="0" presId="urn:microsoft.com/office/officeart/2005/8/layout/lProcess3"/>
    <dgm:cxn modelId="{A72B33B7-7BEF-4385-AE3C-CBC194969B95}" type="presParOf" srcId="{A225C2A0-6810-4A79-BE75-A5176FEEEDE5}" destId="{6AFEAB95-6704-4DDA-B600-92F8470B677C}" srcOrd="4" destOrd="0" presId="urn:microsoft.com/office/officeart/2005/8/layout/lProcess3"/>
    <dgm:cxn modelId="{3AA76002-3374-41A9-A8EA-435BA6343E0B}" type="presParOf" srcId="{A225C2A0-6810-4A79-BE75-A5176FEEEDE5}" destId="{A31B269B-29F2-4FC1-9963-3DAE304578C6}" srcOrd="5" destOrd="0" presId="urn:microsoft.com/office/officeart/2005/8/layout/lProcess3"/>
    <dgm:cxn modelId="{06D11B86-061E-454E-B3B8-05370D234655}" type="presParOf" srcId="{A225C2A0-6810-4A79-BE75-A5176FEEEDE5}" destId="{BEE4C2F2-F5DF-4CB1-905F-C34F271E03BD}" srcOrd="6" destOrd="0" presId="urn:microsoft.com/office/officeart/2005/8/layout/lProcess3"/>
    <dgm:cxn modelId="{1AE961AB-E935-4924-94B3-3BA22BBB8E54}" type="presParOf" srcId="{A190F8D6-DD16-484B-9D09-504F137CC535}" destId="{64E66B30-CB68-49B3-B080-60F2C7BC63C2}" srcOrd="11" destOrd="0" presId="urn:microsoft.com/office/officeart/2005/8/layout/lProcess3"/>
    <dgm:cxn modelId="{1371D981-F7E1-4B82-9655-03DA59F3FD77}" type="presParOf" srcId="{A190F8D6-DD16-484B-9D09-504F137CC535}" destId="{FB46EE5B-8C9D-438B-AE3A-0A6AEC2D341E}" srcOrd="12" destOrd="0" presId="urn:microsoft.com/office/officeart/2005/8/layout/lProcess3"/>
    <dgm:cxn modelId="{3B1F0D5F-2B56-4201-8E4E-6668818F1E8A}" type="presParOf" srcId="{FB46EE5B-8C9D-438B-AE3A-0A6AEC2D341E}" destId="{A072D45A-2831-4F42-9804-6E8821FF1687}" srcOrd="0" destOrd="0" presId="urn:microsoft.com/office/officeart/2005/8/layout/lProcess3"/>
    <dgm:cxn modelId="{63215D2A-8790-42C8-8231-33993E2BA6C2}" type="presParOf" srcId="{FB46EE5B-8C9D-438B-AE3A-0A6AEC2D341E}" destId="{3138C6B6-DA2D-4F40-9E36-2F3DB82C0F70}" srcOrd="1" destOrd="0" presId="urn:microsoft.com/office/officeart/2005/8/layout/lProcess3"/>
    <dgm:cxn modelId="{7C855F63-700F-4BFB-999F-771C4554A3EE}" type="presParOf" srcId="{FB46EE5B-8C9D-438B-AE3A-0A6AEC2D341E}" destId="{4792F75F-5D0A-4665-9B74-F2712766C85A}" srcOrd="2" destOrd="0" presId="urn:microsoft.com/office/officeart/2005/8/layout/lProcess3"/>
    <dgm:cxn modelId="{69525A43-50F4-4CC8-AF5D-A9106BC3EB65}" type="presParOf" srcId="{FB46EE5B-8C9D-438B-AE3A-0A6AEC2D341E}" destId="{B3219EAF-117C-443A-A906-C947C96AF806}" srcOrd="3" destOrd="0" presId="urn:microsoft.com/office/officeart/2005/8/layout/lProcess3"/>
    <dgm:cxn modelId="{6480CF02-7227-4BBC-B36E-A217D651C8FA}" type="presParOf" srcId="{FB46EE5B-8C9D-438B-AE3A-0A6AEC2D341E}" destId="{46DD2BAF-FC8E-4796-8A50-295EB5E88080}" srcOrd="4" destOrd="0" presId="urn:microsoft.com/office/officeart/2005/8/layout/lProcess3"/>
    <dgm:cxn modelId="{3A34A6DF-14C3-4E5D-B356-E3CD5BF9D33C}" type="presParOf" srcId="{FB46EE5B-8C9D-438B-AE3A-0A6AEC2D341E}" destId="{CE5D349D-0479-4FE2-9942-1E1A3891F7E2}" srcOrd="5" destOrd="0" presId="urn:microsoft.com/office/officeart/2005/8/layout/lProcess3"/>
    <dgm:cxn modelId="{76A6C274-AFD4-4DBE-871D-9F92A1F9963B}" type="presParOf" srcId="{FB46EE5B-8C9D-438B-AE3A-0A6AEC2D341E}" destId="{45C01569-2F4C-472A-911F-A8F06C6C6F93}" srcOrd="6" destOrd="0" presId="urn:microsoft.com/office/officeart/2005/8/layout/lProcess3"/>
    <dgm:cxn modelId="{37029354-91FD-4356-96E2-F227B7992AF3}" type="presParOf" srcId="{A190F8D6-DD16-484B-9D09-504F137CC535}" destId="{8BF92028-2408-4757-BF79-91131CEBBA1F}" srcOrd="13" destOrd="0" presId="urn:microsoft.com/office/officeart/2005/8/layout/lProcess3"/>
    <dgm:cxn modelId="{D167168B-06CA-48AA-8644-AD597C80DA0F}" type="presParOf" srcId="{A190F8D6-DD16-484B-9D09-504F137CC535}" destId="{95301B10-128B-4B5F-891B-3B449D72E87A}" srcOrd="14" destOrd="0" presId="urn:microsoft.com/office/officeart/2005/8/layout/lProcess3"/>
    <dgm:cxn modelId="{81C98EF9-940C-43F8-85A8-5132BEC417CF}" type="presParOf" srcId="{95301B10-128B-4B5F-891B-3B449D72E87A}" destId="{84C2DA72-1B08-4A76-BF81-1E02C3D63355}" srcOrd="0" destOrd="0" presId="urn:microsoft.com/office/officeart/2005/8/layout/lProcess3"/>
    <dgm:cxn modelId="{E5ED142D-0825-4686-BA44-488B4C2EC600}" type="presParOf" srcId="{95301B10-128B-4B5F-891B-3B449D72E87A}" destId="{C04F57D8-35B2-4964-96EC-E566E092EB21}" srcOrd="1" destOrd="0" presId="urn:microsoft.com/office/officeart/2005/8/layout/lProcess3"/>
    <dgm:cxn modelId="{91B73529-3F8A-4CB0-8C48-8B58077EE1C6}" type="presParOf" srcId="{95301B10-128B-4B5F-891B-3B449D72E87A}" destId="{9DAC6C54-517A-449E-B531-1FC317135ADC}" srcOrd="2" destOrd="0" presId="urn:microsoft.com/office/officeart/2005/8/layout/lProcess3"/>
    <dgm:cxn modelId="{411FA537-4E17-44FD-85A2-09E311B51522}" type="presParOf" srcId="{95301B10-128B-4B5F-891B-3B449D72E87A}" destId="{ED54569D-7369-41AC-9282-FE0427CCF9A0}" srcOrd="3" destOrd="0" presId="urn:microsoft.com/office/officeart/2005/8/layout/lProcess3"/>
    <dgm:cxn modelId="{4C7A1D73-AF42-4AFD-9605-5C5764C708A0}" type="presParOf" srcId="{95301B10-128B-4B5F-891B-3B449D72E87A}" destId="{91E5E92F-44FD-43B6-A08D-30743740836B}" srcOrd="4" destOrd="0" presId="urn:microsoft.com/office/officeart/2005/8/layout/lProcess3"/>
    <dgm:cxn modelId="{2FCFDE2D-F593-4130-B7D6-681644085F3A}" type="presParOf" srcId="{95301B10-128B-4B5F-891B-3B449D72E87A}" destId="{9B570CCF-43F2-41DF-B9F9-1C0480A4F64D}" srcOrd="5" destOrd="0" presId="urn:microsoft.com/office/officeart/2005/8/layout/lProcess3"/>
    <dgm:cxn modelId="{729729C7-5688-460D-B4ED-2385607F0392}" type="presParOf" srcId="{95301B10-128B-4B5F-891B-3B449D72E87A}" destId="{D94A7F81-321B-4D5F-B7F8-5800053BB95B}" srcOrd="6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66D005C8-EA90-4ABB-A86A-682AC658D093}" type="doc">
      <dgm:prSet loTypeId="urn:microsoft.com/office/officeart/2009/3/layout/IncreasingArrowsProcess" loCatId="process" qsTypeId="urn:microsoft.com/office/officeart/2005/8/quickstyle/3d2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68F8AA75-34BA-4AB5-A089-583FEF07C30E}">
      <dgm:prSet phldrT="[Текст]" custT="1"/>
      <dgm:spPr/>
      <dgm:t>
        <a:bodyPr/>
        <a:lstStyle/>
        <a:p>
          <a:r>
            <a:rPr lang="ru-RU" sz="2000" b="1" dirty="0" smtClean="0">
              <a:effectLst/>
              <a:latin typeface="Times New Roman" pitchFamily="18" charset="0"/>
              <a:cs typeface="Times New Roman" pitchFamily="18" charset="0"/>
            </a:rPr>
            <a:t>Предоставление жилых помещений детям-сиротам и детям, оставшимся без попечения родителей, лицам из их числа по договорам найма специализированных жилых помещений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7228B43F-3008-4C6C-A4AF-4EB3F92F9BFD}" type="parTrans" cxnId="{1E3EF0B6-1229-4466-91F6-910C67609851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67DE3E-AE57-467C-9EC2-93F4253B8F06}" type="sibTrans" cxnId="{1E3EF0B6-1229-4466-91F6-910C67609851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A805AB3-CCDB-416D-9D34-CF6053709FC5}">
      <dgm:prSet phldrT="[Текст]" custT="1"/>
      <dgm:spPr/>
      <dgm:t>
        <a:bodyPr anchor="ctr"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2022 год – 6 516,0 тыс. руб.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DA4CB5-63B5-4D1C-A46B-80F580AC2710}" type="parTrans" cxnId="{5D3BE7C0-F00F-4506-9E86-C0C01B2922F1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830872-990C-4D8A-B28F-F8E348EDF863}" type="sibTrans" cxnId="{5D3BE7C0-F00F-4506-9E86-C0C01B2922F1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D3A435-BEDA-4122-80EC-A69D2E08D9BA}">
      <dgm:prSet phldrT="[Текст]" custT="1"/>
      <dgm:spPr/>
      <dgm:t>
        <a:bodyPr/>
        <a:lstStyle/>
        <a:p>
          <a:r>
            <a:rPr lang="ru-RU" sz="2000" b="1" dirty="0" smtClean="0">
              <a:effectLst/>
              <a:latin typeface="Times New Roman" pitchFamily="18" charset="0"/>
              <a:ea typeface="+mn-ea"/>
              <a:cs typeface="Times New Roman" pitchFamily="18" charset="0"/>
            </a:rPr>
            <a:t>Реконструкция КОС-7000 с сокращением установленной мощности до 5 000 М3/</a:t>
          </a:r>
          <a:r>
            <a:rPr lang="ru-RU" sz="2000" b="1" dirty="0" err="1" smtClean="0">
              <a:effectLst/>
              <a:latin typeface="Times New Roman" pitchFamily="18" charset="0"/>
              <a:ea typeface="+mn-ea"/>
              <a:cs typeface="Times New Roman" pitchFamily="18" charset="0"/>
            </a:rPr>
            <a:t>сут</a:t>
          </a:r>
          <a:r>
            <a:rPr lang="ru-RU" sz="2000" b="1" dirty="0" smtClean="0">
              <a:effectLst/>
              <a:latin typeface="Times New Roman" pitchFamily="18" charset="0"/>
              <a:ea typeface="+mn-ea"/>
              <a:cs typeface="Times New Roman" pitchFamily="18" charset="0"/>
            </a:rPr>
            <a:t>.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69B7B23F-9DDB-4EC6-87CC-D229128A8994}" type="parTrans" cxnId="{D691583E-E3D2-4974-95C1-92606BAC777B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82AC9C-4D57-4D5C-866E-3F1C4A867613}" type="sibTrans" cxnId="{D691583E-E3D2-4974-95C1-92606BAC777B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AF9EF7-2EE1-4FD0-9D42-51C02CD75CF0}">
      <dgm:prSet phldrT="[Текст]" custT="1"/>
      <dgm:spPr/>
      <dgm:t>
        <a:bodyPr anchor="ctr"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2022 год – 11 744,9 тыс. руб.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D82780-C27E-416A-A9C8-1C043FC4C500}" type="parTrans" cxnId="{AE261A15-18B3-429D-A314-D00181A8D57F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465CF3-1FA4-4C31-9626-32B160A899A2}" type="sibTrans" cxnId="{AE261A15-18B3-429D-A314-D00181A8D57F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584D777-01B0-401E-A933-8847805576DA}">
      <dgm:prSet phldrT="[Текст]" custT="1"/>
      <dgm:spPr/>
      <dgm:t>
        <a:bodyPr/>
        <a:lstStyle/>
        <a:p>
          <a:r>
            <a:rPr lang="ru-RU" sz="2000" b="1" dirty="0" smtClean="0">
              <a:effectLst/>
              <a:latin typeface="Times New Roman" pitchFamily="18" charset="0"/>
              <a:cs typeface="Times New Roman" pitchFamily="18" charset="0"/>
            </a:rPr>
            <a:t>Реализация полномочий в области жилищных отношений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80BBD478-C725-4435-B9A2-A0C06C1AA693}" type="parTrans" cxnId="{B9D725DE-8F6F-4D99-A4A7-7F5303BDB183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43E802D-8D50-420C-B0AB-C87A28080F8B}" type="sibTrans" cxnId="{B9D725DE-8F6F-4D99-A4A7-7F5303BDB183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60D3BD-1406-4423-B2AD-EB797831AF44}">
      <dgm:prSet phldrT="[Текст]" custT="1"/>
      <dgm:spPr/>
      <dgm:t>
        <a:bodyPr anchor="ctr"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2022 год – 6 282,6 тыс. руб.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218F6C-E483-4622-A345-50B1089D8973}" type="parTrans" cxnId="{2E5CE8DA-4C16-4F74-AA2A-2206308C5137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6F6614-291F-409A-9F7B-7F7DD536C8C4}" type="sibTrans" cxnId="{2E5CE8DA-4C16-4F74-AA2A-2206308C5137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EB530F9-7B6B-44B2-A1C4-2616F44E1D1A}">
      <dgm:prSet phldrT="[Текст]" custT="1"/>
      <dgm:spPr/>
      <dgm:t>
        <a:bodyPr anchor="ctr"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2024 год – 4 887,0 тыс. руб.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B5379A-F1EF-452B-8199-C8DD90BB9ACE}" type="parTrans" cxnId="{F4AA5EA0-7011-4F01-B92A-EB06FDCBFD59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0E08C7-19E3-4321-8974-78D26DC4460E}" type="sibTrans" cxnId="{F4AA5EA0-7011-4F01-B92A-EB06FDCBFD59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08216D3-A90A-4D8F-9B9B-8443C771B8DA}">
      <dgm:prSet phldrT="[Текст]" custT="1"/>
      <dgm:spPr/>
      <dgm:t>
        <a:bodyPr anchor="ctr"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2023 год – 8 144,9 тыс. руб.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3DEDBA-51BC-42A6-B547-BDFAC8A0AF8A}" type="parTrans" cxnId="{69FA9E4D-8717-4D77-84CD-451B83E2F1DF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48FCD45-DB82-4B3B-95C5-E4194FE0C70E}" type="sibTrans" cxnId="{69FA9E4D-8717-4D77-84CD-451B83E2F1DF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F98CE9-4012-4D1D-8B51-867B1AA63D94}">
      <dgm:prSet custT="1"/>
      <dgm:spPr/>
      <dgm:t>
        <a:bodyPr/>
        <a:lstStyle/>
        <a:p>
          <a:pPr algn="ctr"/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ВСЕГО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08C73E-E79C-4873-BC94-C6BB6E48DF2F}" type="parTrans" cxnId="{8F924920-7EF5-4B48-B17C-77AD2A36C159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AB18E34-8F35-4F78-A16E-A06F6DC0CC12}" type="sibTrans" cxnId="{8F924920-7EF5-4B48-B17C-77AD2A36C159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38DC89E-3B42-4A0B-9139-71BF640C2BC8}">
      <dgm:prSet phldrT="[Текст]" custT="1"/>
      <dgm:spPr/>
      <dgm:t>
        <a:bodyPr anchor="ctr"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2022 год – 24 543,5 тыс. руб.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AAA9521-AC51-4287-AA20-0FAD82D1F7D8}" type="parTrans" cxnId="{A3616208-CCB2-4F4E-B831-3C427D77ED3F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694438-4987-469F-8437-30820F751FC2}" type="sibTrans" cxnId="{A3616208-CCB2-4F4E-B831-3C427D77ED3F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DDDE2B7-D018-40EF-93ED-A85388514867}">
      <dgm:prSet phldrT="[Текст]" custT="1"/>
      <dgm:spPr/>
      <dgm:t>
        <a:bodyPr anchor="ctr"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2023 год – 10 913,8 тыс. руб.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6475D4-709F-484D-8A43-3CAB19C8A1A7}" type="parTrans" cxnId="{3533955D-6782-4908-927E-96D3F312CE40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DE4244D-762B-4C59-BD89-E8F49A7C3528}" type="sibTrans" cxnId="{3533955D-6782-4908-927E-96D3F312CE40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489D1F1-536D-48F6-B62F-36B448862322}">
      <dgm:prSet phldrT="[Текст]" custT="1"/>
      <dgm:spPr/>
      <dgm:t>
        <a:bodyPr anchor="ctr"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2024 год – 10 097,1 тыс. руб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AB4648D-E5A6-43B2-AD36-EBE50D0794BC}" type="parTrans" cxnId="{4EFFD06C-21D7-4191-AF61-556F95C3C960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EC35DAC-8D57-4774-87E2-9755FBCD4879}" type="sibTrans" cxnId="{4EFFD06C-21D7-4191-AF61-556F95C3C960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C1BE969-D053-4EFD-9943-0246709A3AFA}">
      <dgm:prSet phldrT="[Текст]" custT="1"/>
      <dgm:spPr/>
      <dgm:t>
        <a:bodyPr anchor="ctr"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2023 год – 19 354,7 тыс. руб.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8FDA5E7-B4A9-4ED4-B54F-3F06B404E545}" type="parTrans" cxnId="{CBD1BC00-6E03-4126-BF02-0EE728183BAE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287AA4-48EE-46DC-A7BC-8A04339E4C6D}" type="sibTrans" cxnId="{CBD1BC00-6E03-4126-BF02-0EE728183BAE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125C5C-649A-4F6D-93F0-D00C4D4B810C}">
      <dgm:prSet phldrT="[Текст]" custT="1"/>
      <dgm:spPr/>
      <dgm:t>
        <a:bodyPr anchor="ctr"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2024 год – 22 246,7 тыс. руб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5417AEA-FC07-4ACF-AF65-B69EAE2F7752}" type="parTrans" cxnId="{FA85AE96-8DCE-46D3-88A8-5551945BA58F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ED4FDF-B5A6-40E3-BD74-425B4302EA2F}" type="sibTrans" cxnId="{FA85AE96-8DCE-46D3-88A8-5551945BA58F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D299319-03B1-4A75-ADD1-E17B0B40F0FB}">
      <dgm:prSet phldrT="[Текст]" custT="1"/>
      <dgm:spPr/>
      <dgm:t>
        <a:bodyPr anchor="ctr"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2023 год – 38 413,4 тыс. руб.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1B9E44A-7011-45B8-9160-84179817A9DE}" type="parTrans" cxnId="{863BE3D8-7B1E-47B9-9C79-8B1286602EDC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801525-B93B-4B7D-9C71-062158B6415D}" type="sibTrans" cxnId="{863BE3D8-7B1E-47B9-9C79-8B1286602EDC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0AFE533-E74F-4846-9557-38033A10DEE6}">
      <dgm:prSet phldrT="[Текст]" custT="1"/>
      <dgm:spPr/>
      <dgm:t>
        <a:bodyPr anchor="ctr"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2024 год – 37 230,9 тыс. руб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F0EFEF1-FCAC-4468-ADF8-D766E3CB03EE}" type="parTrans" cxnId="{AAB65592-66B1-4610-AEDD-EF6683ADFE43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6D21885-38DF-44F6-9EA7-5BC77B1545AC}" type="sibTrans" cxnId="{AAB65592-66B1-4610-AEDD-EF6683ADFE43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FE7C061-CE73-46A8-88D1-9FBAFD0B896A}" type="pres">
      <dgm:prSet presAssocID="{66D005C8-EA90-4ABB-A86A-682AC658D093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E2A74AD7-DD7F-4110-B748-14DA800737BA}" type="pres">
      <dgm:prSet presAssocID="{68F8AA75-34BA-4AB5-A089-583FEF07C30E}" presName="parentText1" presStyleLbl="node1" presStyleIdx="0" presStyleCnt="4" custLinFactNeighborX="0" custLinFactNeighborY="-1332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79B49B-7853-44B6-913A-03A5E9519F4A}" type="pres">
      <dgm:prSet presAssocID="{68F8AA75-34BA-4AB5-A089-583FEF07C30E}" presName="childText1" presStyleLbl="solidAlignAcc1" presStyleIdx="0" presStyleCnt="4" custScaleY="56991" custLinFactNeighborY="-2996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3300DF-FA29-4747-BF4A-2800CCBA2541}" type="pres">
      <dgm:prSet presAssocID="{5CD3A435-BEDA-4122-80EC-A69D2E08D9BA}" presName="parentText2" presStyleLbl="node1" presStyleIdx="1" presStyleCnt="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AA1387-162F-4504-8C0F-F6BB080CA976}" type="pres">
      <dgm:prSet presAssocID="{5CD3A435-BEDA-4122-80EC-A69D2E08D9BA}" presName="childText2" presStyleLbl="solidAlignAcc1" presStyleIdx="1" presStyleCnt="4" custScaleY="61658" custLinFactNeighborX="1363" custLinFactNeighborY="-1956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A8882E-38FC-4A18-831D-6BA05F460876}" type="pres">
      <dgm:prSet presAssocID="{9584D777-01B0-401E-A933-8847805576DA}" presName="parentText3" presStyleLbl="node1" presStyleIdx="2" presStyleCnt="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8DA573-5467-4AD8-A434-ACFDD8D53162}" type="pres">
      <dgm:prSet presAssocID="{9584D777-01B0-401E-A933-8847805576DA}" presName="childText3" presStyleLbl="solidAlignAcc1" presStyleIdx="2" presStyleCnt="4" custScaleY="65901" custLinFactNeighborX="2728" custLinFactNeighborY="-1856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72C254-5D9A-4B8C-A313-5EC0E6DA16BC}" type="pres">
      <dgm:prSet presAssocID="{C2F98CE9-4012-4D1D-8B51-867B1AA63D94}" presName="parentText4" presStyleLbl="node1" presStyleIdx="3" presStyleCnt="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AF05CF-9D91-40B5-A2DB-C9D55808F5E7}" type="pres">
      <dgm:prSet presAssocID="{C2F98CE9-4012-4D1D-8B51-867B1AA63D94}" presName="childText4" presStyleLbl="solidAlignAcc1" presStyleIdx="3" presStyleCnt="4" custScaleY="66213" custLinFactNeighborX="2890" custLinFactNeighborY="-1889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C21EFB1-E951-46AF-B4FA-077AB8563F3B}" type="presOf" srcId="{D160D3BD-1406-4423-B2AD-EB797831AF44}" destId="{4A8DA573-5467-4AD8-A434-ACFDD8D53162}" srcOrd="0" destOrd="0" presId="urn:microsoft.com/office/officeart/2009/3/layout/IncreasingArrowsProcess"/>
    <dgm:cxn modelId="{B9D725DE-8F6F-4D99-A4A7-7F5303BDB183}" srcId="{66D005C8-EA90-4ABB-A86A-682AC658D093}" destId="{9584D777-01B0-401E-A933-8847805576DA}" srcOrd="2" destOrd="0" parTransId="{80BBD478-C725-4435-B9A2-A0C06C1AA693}" sibTransId="{243E802D-8D50-420C-B0AB-C87A28080F8B}"/>
    <dgm:cxn modelId="{863BE3D8-7B1E-47B9-9C79-8B1286602EDC}" srcId="{C2F98CE9-4012-4D1D-8B51-867B1AA63D94}" destId="{7D299319-03B1-4A75-ADD1-E17B0B40F0FB}" srcOrd="1" destOrd="0" parTransId="{C1B9E44A-7011-45B8-9160-84179817A9DE}" sibTransId="{66801525-B93B-4B7D-9C71-062158B6415D}"/>
    <dgm:cxn modelId="{D691583E-E3D2-4974-95C1-92606BAC777B}" srcId="{66D005C8-EA90-4ABB-A86A-682AC658D093}" destId="{5CD3A435-BEDA-4122-80EC-A69D2E08D9BA}" srcOrd="1" destOrd="0" parTransId="{69B7B23F-9DDB-4EC6-87CC-D229128A8994}" sibTransId="{C982AC9C-4D57-4D5C-866E-3F1C4A867613}"/>
    <dgm:cxn modelId="{4EFFD06C-21D7-4191-AF61-556F95C3C960}" srcId="{5CD3A435-BEDA-4122-80EC-A69D2E08D9BA}" destId="{0489D1F1-536D-48F6-B62F-36B448862322}" srcOrd="2" destOrd="0" parTransId="{2AB4648D-E5A6-43B2-AD36-EBE50D0794BC}" sibTransId="{CEC35DAC-8D57-4774-87E2-9755FBCD4879}"/>
    <dgm:cxn modelId="{986F2D31-02D0-4ABC-9B0D-9D831077ABEB}" type="presOf" srcId="{68F8AA75-34BA-4AB5-A089-583FEF07C30E}" destId="{E2A74AD7-DD7F-4110-B748-14DA800737BA}" srcOrd="0" destOrd="0" presId="urn:microsoft.com/office/officeart/2009/3/layout/IncreasingArrowsProcess"/>
    <dgm:cxn modelId="{3533955D-6782-4908-927E-96D3F312CE40}" srcId="{5CD3A435-BEDA-4122-80EC-A69D2E08D9BA}" destId="{BDDDE2B7-D018-40EF-93ED-A85388514867}" srcOrd="1" destOrd="0" parTransId="{696475D4-709F-484D-8A43-3CAB19C8A1A7}" sibTransId="{BDE4244D-762B-4C59-BD89-E8F49A7C3528}"/>
    <dgm:cxn modelId="{5885DF40-8B6F-4CAF-84DB-73D11D87D4C1}" type="presOf" srcId="{FC1BE969-D053-4EFD-9943-0246709A3AFA}" destId="{4A8DA573-5467-4AD8-A434-ACFDD8D53162}" srcOrd="0" destOrd="1" presId="urn:microsoft.com/office/officeart/2009/3/layout/IncreasingArrowsProcess"/>
    <dgm:cxn modelId="{69FA9E4D-8717-4D77-84CD-451B83E2F1DF}" srcId="{68F8AA75-34BA-4AB5-A089-583FEF07C30E}" destId="{808216D3-A90A-4D8F-9B9B-8443C771B8DA}" srcOrd="1" destOrd="0" parTransId="{453DEDBA-51BC-42A6-B547-BDFAC8A0AF8A}" sibTransId="{048FCD45-DB82-4B3B-95C5-E4194FE0C70E}"/>
    <dgm:cxn modelId="{1E3EF0B6-1229-4466-91F6-910C67609851}" srcId="{66D005C8-EA90-4ABB-A86A-682AC658D093}" destId="{68F8AA75-34BA-4AB5-A089-583FEF07C30E}" srcOrd="0" destOrd="0" parTransId="{7228B43F-3008-4C6C-A4AF-4EB3F92F9BFD}" sibTransId="{E467DE3E-AE57-467C-9EC2-93F4253B8F06}"/>
    <dgm:cxn modelId="{747F0F75-E0CA-4ACE-AA44-29414125215D}" type="presOf" srcId="{EA805AB3-CCDB-416D-9D34-CF6053709FC5}" destId="{B479B49B-7853-44B6-913A-03A5E9519F4A}" srcOrd="0" destOrd="0" presId="urn:microsoft.com/office/officeart/2009/3/layout/IncreasingArrowsProcess"/>
    <dgm:cxn modelId="{FA85AE96-8DCE-46D3-88A8-5551945BA58F}" srcId="{9584D777-01B0-401E-A933-8847805576DA}" destId="{EB125C5C-649A-4F6D-93F0-D00C4D4B810C}" srcOrd="2" destOrd="0" parTransId="{85417AEA-FC07-4ACF-AF65-B69EAE2F7752}" sibTransId="{9FED4FDF-B5A6-40E3-BD74-425B4302EA2F}"/>
    <dgm:cxn modelId="{C85878D2-7639-4C14-8B1B-32AABB0C48C7}" type="presOf" srcId="{808216D3-A90A-4D8F-9B9B-8443C771B8DA}" destId="{B479B49B-7853-44B6-913A-03A5E9519F4A}" srcOrd="0" destOrd="1" presId="urn:microsoft.com/office/officeart/2009/3/layout/IncreasingArrowsProcess"/>
    <dgm:cxn modelId="{2E5CE8DA-4C16-4F74-AA2A-2206308C5137}" srcId="{9584D777-01B0-401E-A933-8847805576DA}" destId="{D160D3BD-1406-4423-B2AD-EB797831AF44}" srcOrd="0" destOrd="0" parTransId="{EF218F6C-E483-4622-A345-50B1089D8973}" sibTransId="{E46F6614-291F-409A-9F7B-7F7DD536C8C4}"/>
    <dgm:cxn modelId="{8F924920-7EF5-4B48-B17C-77AD2A36C159}" srcId="{66D005C8-EA90-4ABB-A86A-682AC658D093}" destId="{C2F98CE9-4012-4D1D-8B51-867B1AA63D94}" srcOrd="3" destOrd="0" parTransId="{1808C73E-E79C-4873-BC94-C6BB6E48DF2F}" sibTransId="{2AB18E34-8F35-4F78-A16E-A06F6DC0CC12}"/>
    <dgm:cxn modelId="{A3616208-CCB2-4F4E-B831-3C427D77ED3F}" srcId="{C2F98CE9-4012-4D1D-8B51-867B1AA63D94}" destId="{E38DC89E-3B42-4A0B-9139-71BF640C2BC8}" srcOrd="0" destOrd="0" parTransId="{1AAA9521-AC51-4287-AA20-0FAD82D1F7D8}" sibTransId="{54694438-4987-469F-8437-30820F751FC2}"/>
    <dgm:cxn modelId="{B0478A28-3A69-4C90-9436-CC96081E27E7}" type="presOf" srcId="{C2F98CE9-4012-4D1D-8B51-867B1AA63D94}" destId="{0F72C254-5D9A-4B8C-A313-5EC0E6DA16BC}" srcOrd="0" destOrd="0" presId="urn:microsoft.com/office/officeart/2009/3/layout/IncreasingArrowsProcess"/>
    <dgm:cxn modelId="{84C49319-2348-43C2-BF48-EC40E750CDC4}" type="presOf" srcId="{7D299319-03B1-4A75-ADD1-E17B0B40F0FB}" destId="{23AF05CF-9D91-40B5-A2DB-C9D55808F5E7}" srcOrd="0" destOrd="1" presId="urn:microsoft.com/office/officeart/2009/3/layout/IncreasingArrowsProcess"/>
    <dgm:cxn modelId="{AE261A15-18B3-429D-A314-D00181A8D57F}" srcId="{5CD3A435-BEDA-4122-80EC-A69D2E08D9BA}" destId="{F2AF9EF7-2EE1-4FD0-9D42-51C02CD75CF0}" srcOrd="0" destOrd="0" parTransId="{7AD82780-C27E-416A-A9C8-1C043FC4C500}" sibTransId="{C3465CF3-1FA4-4C31-9626-32B160A899A2}"/>
    <dgm:cxn modelId="{9AAEECFE-01A1-4A44-97CC-4E41F248F137}" type="presOf" srcId="{BDDDE2B7-D018-40EF-93ED-A85388514867}" destId="{94AA1387-162F-4504-8C0F-F6BB080CA976}" srcOrd="0" destOrd="1" presId="urn:microsoft.com/office/officeart/2009/3/layout/IncreasingArrowsProcess"/>
    <dgm:cxn modelId="{DC3F3861-77D2-449B-B7F9-298E33CE053D}" type="presOf" srcId="{66D005C8-EA90-4ABB-A86A-682AC658D093}" destId="{1FE7C061-CE73-46A8-88D1-9FBAFD0B896A}" srcOrd="0" destOrd="0" presId="urn:microsoft.com/office/officeart/2009/3/layout/IncreasingArrowsProcess"/>
    <dgm:cxn modelId="{2AFEA10E-6219-41F8-8CD4-51CD03204696}" type="presOf" srcId="{9584D777-01B0-401E-A933-8847805576DA}" destId="{0EA8882E-38FC-4A18-831D-6BA05F460876}" srcOrd="0" destOrd="0" presId="urn:microsoft.com/office/officeart/2009/3/layout/IncreasingArrowsProcess"/>
    <dgm:cxn modelId="{7BE2B075-DCDD-4A92-AF29-EAA58CB46EFF}" type="presOf" srcId="{EB125C5C-649A-4F6D-93F0-D00C4D4B810C}" destId="{4A8DA573-5467-4AD8-A434-ACFDD8D53162}" srcOrd="0" destOrd="2" presId="urn:microsoft.com/office/officeart/2009/3/layout/IncreasingArrowsProcess"/>
    <dgm:cxn modelId="{AAB65592-66B1-4610-AEDD-EF6683ADFE43}" srcId="{C2F98CE9-4012-4D1D-8B51-867B1AA63D94}" destId="{C0AFE533-E74F-4846-9557-38033A10DEE6}" srcOrd="2" destOrd="0" parTransId="{7F0EFEF1-FCAC-4468-ADF8-D766E3CB03EE}" sibTransId="{06D21885-38DF-44F6-9EA7-5BC77B1545AC}"/>
    <dgm:cxn modelId="{F4AA5EA0-7011-4F01-B92A-EB06FDCBFD59}" srcId="{68F8AA75-34BA-4AB5-A089-583FEF07C30E}" destId="{FEB530F9-7B6B-44B2-A1C4-2616F44E1D1A}" srcOrd="2" destOrd="0" parTransId="{D1B5379A-F1EF-452B-8199-C8DD90BB9ACE}" sibTransId="{E20E08C7-19E3-4321-8974-78D26DC4460E}"/>
    <dgm:cxn modelId="{C1EE1874-6483-47BE-B8C9-FB010A94F148}" type="presOf" srcId="{C0AFE533-E74F-4846-9557-38033A10DEE6}" destId="{23AF05CF-9D91-40B5-A2DB-C9D55808F5E7}" srcOrd="0" destOrd="2" presId="urn:microsoft.com/office/officeart/2009/3/layout/IncreasingArrowsProcess"/>
    <dgm:cxn modelId="{B75D1865-AFCF-4B6A-BB78-BC00B689B5D8}" type="presOf" srcId="{F2AF9EF7-2EE1-4FD0-9D42-51C02CD75CF0}" destId="{94AA1387-162F-4504-8C0F-F6BB080CA976}" srcOrd="0" destOrd="0" presId="urn:microsoft.com/office/officeart/2009/3/layout/IncreasingArrowsProcess"/>
    <dgm:cxn modelId="{3993A9F3-20AA-40F1-9250-1C4BF2706274}" type="presOf" srcId="{FEB530F9-7B6B-44B2-A1C4-2616F44E1D1A}" destId="{B479B49B-7853-44B6-913A-03A5E9519F4A}" srcOrd="0" destOrd="2" presId="urn:microsoft.com/office/officeart/2009/3/layout/IncreasingArrowsProcess"/>
    <dgm:cxn modelId="{5D3BE7C0-F00F-4506-9E86-C0C01B2922F1}" srcId="{68F8AA75-34BA-4AB5-A089-583FEF07C30E}" destId="{EA805AB3-CCDB-416D-9D34-CF6053709FC5}" srcOrd="0" destOrd="0" parTransId="{5ADA4CB5-63B5-4D1C-A46B-80F580AC2710}" sibTransId="{6B830872-990C-4D8A-B28F-F8E348EDF863}"/>
    <dgm:cxn modelId="{CBD1BC00-6E03-4126-BF02-0EE728183BAE}" srcId="{9584D777-01B0-401E-A933-8847805576DA}" destId="{FC1BE969-D053-4EFD-9943-0246709A3AFA}" srcOrd="1" destOrd="0" parTransId="{C8FDA5E7-B4A9-4ED4-B54F-3F06B404E545}" sibTransId="{50287AA4-48EE-46DC-A7BC-8A04339E4C6D}"/>
    <dgm:cxn modelId="{505B2127-8D58-4E58-AAFF-B54F26928184}" type="presOf" srcId="{E38DC89E-3B42-4A0B-9139-71BF640C2BC8}" destId="{23AF05CF-9D91-40B5-A2DB-C9D55808F5E7}" srcOrd="0" destOrd="0" presId="urn:microsoft.com/office/officeart/2009/3/layout/IncreasingArrowsProcess"/>
    <dgm:cxn modelId="{A21D7B5B-518B-4DF4-8171-9C603CC6FE0E}" type="presOf" srcId="{0489D1F1-536D-48F6-B62F-36B448862322}" destId="{94AA1387-162F-4504-8C0F-F6BB080CA976}" srcOrd="0" destOrd="2" presId="urn:microsoft.com/office/officeart/2009/3/layout/IncreasingArrowsProcess"/>
    <dgm:cxn modelId="{E93AC2AA-EDF4-4711-BD79-D61B7E997AD6}" type="presOf" srcId="{5CD3A435-BEDA-4122-80EC-A69D2E08D9BA}" destId="{F13300DF-FA29-4747-BF4A-2800CCBA2541}" srcOrd="0" destOrd="0" presId="urn:microsoft.com/office/officeart/2009/3/layout/IncreasingArrowsProcess"/>
    <dgm:cxn modelId="{9F40D110-F45E-4931-BB78-6CF8801D9510}" type="presParOf" srcId="{1FE7C061-CE73-46A8-88D1-9FBAFD0B896A}" destId="{E2A74AD7-DD7F-4110-B748-14DA800737BA}" srcOrd="0" destOrd="0" presId="urn:microsoft.com/office/officeart/2009/3/layout/IncreasingArrowsProcess"/>
    <dgm:cxn modelId="{70A242B6-1ADE-4686-9097-575397998BFB}" type="presParOf" srcId="{1FE7C061-CE73-46A8-88D1-9FBAFD0B896A}" destId="{B479B49B-7853-44B6-913A-03A5E9519F4A}" srcOrd="1" destOrd="0" presId="urn:microsoft.com/office/officeart/2009/3/layout/IncreasingArrowsProcess"/>
    <dgm:cxn modelId="{FFD83FC1-D1E7-4F2A-8BD0-52B2110486C2}" type="presParOf" srcId="{1FE7C061-CE73-46A8-88D1-9FBAFD0B896A}" destId="{F13300DF-FA29-4747-BF4A-2800CCBA2541}" srcOrd="2" destOrd="0" presId="urn:microsoft.com/office/officeart/2009/3/layout/IncreasingArrowsProcess"/>
    <dgm:cxn modelId="{6D3109ED-57F6-4485-B3BA-E5E1156E30FA}" type="presParOf" srcId="{1FE7C061-CE73-46A8-88D1-9FBAFD0B896A}" destId="{94AA1387-162F-4504-8C0F-F6BB080CA976}" srcOrd="3" destOrd="0" presId="urn:microsoft.com/office/officeart/2009/3/layout/IncreasingArrowsProcess"/>
    <dgm:cxn modelId="{2CB042B6-2AA8-4870-8FA8-0AC70838096C}" type="presParOf" srcId="{1FE7C061-CE73-46A8-88D1-9FBAFD0B896A}" destId="{0EA8882E-38FC-4A18-831D-6BA05F460876}" srcOrd="4" destOrd="0" presId="urn:microsoft.com/office/officeart/2009/3/layout/IncreasingArrowsProcess"/>
    <dgm:cxn modelId="{A46CBB25-C415-416A-B661-C7AE7869B260}" type="presParOf" srcId="{1FE7C061-CE73-46A8-88D1-9FBAFD0B896A}" destId="{4A8DA573-5467-4AD8-A434-ACFDD8D53162}" srcOrd="5" destOrd="0" presId="urn:microsoft.com/office/officeart/2009/3/layout/IncreasingArrowsProcess"/>
    <dgm:cxn modelId="{30411B09-70D8-4251-965F-DCF912A6FBD7}" type="presParOf" srcId="{1FE7C061-CE73-46A8-88D1-9FBAFD0B896A}" destId="{0F72C254-5D9A-4B8C-A313-5EC0E6DA16BC}" srcOrd="6" destOrd="0" presId="urn:microsoft.com/office/officeart/2009/3/layout/IncreasingArrowsProcess"/>
    <dgm:cxn modelId="{90CC8597-0ED2-4865-ADCA-3D1B994733BC}" type="presParOf" srcId="{1FE7C061-CE73-46A8-88D1-9FBAFD0B896A}" destId="{23AF05CF-9D91-40B5-A2DB-C9D55808F5E7}" srcOrd="7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234D7874-2BEE-4C90-8DD7-893D2CC0461A}" type="doc">
      <dgm:prSet loTypeId="urn:microsoft.com/office/officeart/2005/8/layout/arrow3" loCatId="relationship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8C4411A0-A981-48F9-AD13-F7905BDEDA49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Норматив установленный приказом Департамента финансов ХМАО-Югры</a:t>
          </a:r>
        </a:p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229млн. 734,8 тыс. руб.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2AEC142E-9F67-4761-B3C0-0DEB7EE0D48D}" type="parTrans" cxnId="{C3094E6E-7B8A-4A71-9B1B-7DE265172B4A}">
      <dgm:prSet/>
      <dgm:spPr/>
      <dgm:t>
        <a:bodyPr/>
        <a:lstStyle/>
        <a:p>
          <a:endParaRPr lang="ru-RU"/>
        </a:p>
      </dgm:t>
    </dgm:pt>
    <dgm:pt modelId="{BB0B90FB-DF2B-4715-8242-F919D9BC2800}" type="sibTrans" cxnId="{C3094E6E-7B8A-4A71-9B1B-7DE265172B4A}">
      <dgm:prSet/>
      <dgm:spPr/>
      <dgm:t>
        <a:bodyPr/>
        <a:lstStyle/>
        <a:p>
          <a:endParaRPr lang="ru-RU"/>
        </a:p>
      </dgm:t>
    </dgm:pt>
    <dgm:pt modelId="{936D6F38-0CEF-4DB1-A943-4C5AC19A8DFC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Объём средств предусмотренный в проекте бюджета </a:t>
          </a:r>
        </a:p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155 млн. 648,1 тыс. руб.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5B283424-C0F6-4619-B705-F9FDD96827BC}" type="parTrans" cxnId="{8D2DE654-F5CA-4D4E-9507-AA73EFE824A2}">
      <dgm:prSet/>
      <dgm:spPr/>
      <dgm:t>
        <a:bodyPr/>
        <a:lstStyle/>
        <a:p>
          <a:endParaRPr lang="ru-RU"/>
        </a:p>
      </dgm:t>
    </dgm:pt>
    <dgm:pt modelId="{50308691-ACE9-48E6-A936-70893AC90C39}" type="sibTrans" cxnId="{8D2DE654-F5CA-4D4E-9507-AA73EFE824A2}">
      <dgm:prSet/>
      <dgm:spPr/>
      <dgm:t>
        <a:bodyPr/>
        <a:lstStyle/>
        <a:p>
          <a:endParaRPr lang="ru-RU"/>
        </a:p>
      </dgm:t>
    </dgm:pt>
    <dgm:pt modelId="{AE748824-8D25-4CDA-87EF-8CD96D1FBF74}">
      <dgm:prSet phldrT="[Текст]"/>
      <dgm:spPr/>
      <dgm:t>
        <a:bodyPr/>
        <a:lstStyle/>
        <a:p>
          <a:endParaRPr lang="ru-RU"/>
        </a:p>
      </dgm:t>
    </dgm:pt>
    <dgm:pt modelId="{E32EA78E-E3B7-4471-A01F-6CA6C67B50C4}" type="parTrans" cxnId="{FEAD5359-9677-4C2B-9BA6-3B92292C747F}">
      <dgm:prSet/>
      <dgm:spPr/>
      <dgm:t>
        <a:bodyPr/>
        <a:lstStyle/>
        <a:p>
          <a:endParaRPr lang="ru-RU"/>
        </a:p>
      </dgm:t>
    </dgm:pt>
    <dgm:pt modelId="{DDBEF33D-152D-4A5E-BDAA-D051C2CFA923}" type="sibTrans" cxnId="{FEAD5359-9677-4C2B-9BA6-3B92292C747F}">
      <dgm:prSet/>
      <dgm:spPr/>
      <dgm:t>
        <a:bodyPr/>
        <a:lstStyle/>
        <a:p>
          <a:endParaRPr lang="ru-RU"/>
        </a:p>
      </dgm:t>
    </dgm:pt>
    <dgm:pt modelId="{978A5EA5-41A1-41E2-9697-5E0CCEFBF0B7}" type="pres">
      <dgm:prSet presAssocID="{234D7874-2BEE-4C90-8DD7-893D2CC0461A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E40CBC7-6DCC-4D30-A407-05D05282FB47}" type="pres">
      <dgm:prSet presAssocID="{234D7874-2BEE-4C90-8DD7-893D2CC0461A}" presName="divider" presStyleLbl="fgShp" presStyleIdx="0" presStyleCnt="1"/>
      <dgm:spPr/>
      <dgm:t>
        <a:bodyPr/>
        <a:lstStyle/>
        <a:p>
          <a:endParaRPr lang="ru-RU"/>
        </a:p>
      </dgm:t>
    </dgm:pt>
    <dgm:pt modelId="{65DBAF12-2FDD-4808-A98A-543BBA23975D}" type="pres">
      <dgm:prSet presAssocID="{8C4411A0-A981-48F9-AD13-F7905BDEDA49}" presName="downArrow" presStyleLbl="node1" presStyleIdx="0" presStyleCnt="2"/>
      <dgm:spPr/>
      <dgm:t>
        <a:bodyPr/>
        <a:lstStyle/>
        <a:p>
          <a:endParaRPr lang="ru-RU"/>
        </a:p>
      </dgm:t>
    </dgm:pt>
    <dgm:pt modelId="{6975A4FB-22B1-40E0-907B-D8E323D12CED}" type="pres">
      <dgm:prSet presAssocID="{8C4411A0-A981-48F9-AD13-F7905BDEDA49}" presName="downArrowText" presStyleLbl="revTx" presStyleIdx="0" presStyleCnt="2" custScaleX="1421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52FE8F-2729-4AF0-95A2-CCC4FFE1CA0D}" type="pres">
      <dgm:prSet presAssocID="{936D6F38-0CEF-4DB1-A943-4C5AC19A8DFC}" presName="upArrow" presStyleLbl="node1" presStyleIdx="1" presStyleCnt="2"/>
      <dgm:spPr/>
      <dgm:t>
        <a:bodyPr/>
        <a:lstStyle/>
        <a:p>
          <a:endParaRPr lang="ru-RU"/>
        </a:p>
      </dgm:t>
    </dgm:pt>
    <dgm:pt modelId="{65DFF722-9E84-4693-95D4-EC4C8FA6CD2E}" type="pres">
      <dgm:prSet presAssocID="{936D6F38-0CEF-4DB1-A943-4C5AC19A8DFC}" presName="upArrowText" presStyleLbl="revTx" presStyleIdx="1" presStyleCnt="2" custScaleX="1519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CDA93F0-7EC1-4190-AB47-0375627BFCDB}" type="presOf" srcId="{936D6F38-0CEF-4DB1-A943-4C5AC19A8DFC}" destId="{65DFF722-9E84-4693-95D4-EC4C8FA6CD2E}" srcOrd="0" destOrd="0" presId="urn:microsoft.com/office/officeart/2005/8/layout/arrow3"/>
    <dgm:cxn modelId="{5E182912-161B-41ED-ADBB-3207E4972E6F}" type="presOf" srcId="{8C4411A0-A981-48F9-AD13-F7905BDEDA49}" destId="{6975A4FB-22B1-40E0-907B-D8E323D12CED}" srcOrd="0" destOrd="0" presId="urn:microsoft.com/office/officeart/2005/8/layout/arrow3"/>
    <dgm:cxn modelId="{8D2DE654-F5CA-4D4E-9507-AA73EFE824A2}" srcId="{234D7874-2BEE-4C90-8DD7-893D2CC0461A}" destId="{936D6F38-0CEF-4DB1-A943-4C5AC19A8DFC}" srcOrd="1" destOrd="0" parTransId="{5B283424-C0F6-4619-B705-F9FDD96827BC}" sibTransId="{50308691-ACE9-48E6-A936-70893AC90C39}"/>
    <dgm:cxn modelId="{1E8019EA-66E6-464D-822F-887C27537AE9}" type="presOf" srcId="{234D7874-2BEE-4C90-8DD7-893D2CC0461A}" destId="{978A5EA5-41A1-41E2-9697-5E0CCEFBF0B7}" srcOrd="0" destOrd="0" presId="urn:microsoft.com/office/officeart/2005/8/layout/arrow3"/>
    <dgm:cxn modelId="{C3094E6E-7B8A-4A71-9B1B-7DE265172B4A}" srcId="{234D7874-2BEE-4C90-8DD7-893D2CC0461A}" destId="{8C4411A0-A981-48F9-AD13-F7905BDEDA49}" srcOrd="0" destOrd="0" parTransId="{2AEC142E-9F67-4761-B3C0-0DEB7EE0D48D}" sibTransId="{BB0B90FB-DF2B-4715-8242-F919D9BC2800}"/>
    <dgm:cxn modelId="{FEAD5359-9677-4C2B-9BA6-3B92292C747F}" srcId="{234D7874-2BEE-4C90-8DD7-893D2CC0461A}" destId="{AE748824-8D25-4CDA-87EF-8CD96D1FBF74}" srcOrd="2" destOrd="0" parTransId="{E32EA78E-E3B7-4471-A01F-6CA6C67B50C4}" sibTransId="{DDBEF33D-152D-4A5E-BDAA-D051C2CFA923}"/>
    <dgm:cxn modelId="{2628BFCB-3A78-49D6-9132-93754DFD9042}" type="presParOf" srcId="{978A5EA5-41A1-41E2-9697-5E0CCEFBF0B7}" destId="{9E40CBC7-6DCC-4D30-A407-05D05282FB47}" srcOrd="0" destOrd="0" presId="urn:microsoft.com/office/officeart/2005/8/layout/arrow3"/>
    <dgm:cxn modelId="{2BF946FC-3A3B-4B8D-8108-1491833D6312}" type="presParOf" srcId="{978A5EA5-41A1-41E2-9697-5E0CCEFBF0B7}" destId="{65DBAF12-2FDD-4808-A98A-543BBA23975D}" srcOrd="1" destOrd="0" presId="urn:microsoft.com/office/officeart/2005/8/layout/arrow3"/>
    <dgm:cxn modelId="{64DC94B8-106C-4CA9-8775-9746F411C4E9}" type="presParOf" srcId="{978A5EA5-41A1-41E2-9697-5E0CCEFBF0B7}" destId="{6975A4FB-22B1-40E0-907B-D8E323D12CED}" srcOrd="2" destOrd="0" presId="urn:microsoft.com/office/officeart/2005/8/layout/arrow3"/>
    <dgm:cxn modelId="{4ADC00EB-75FC-4A77-8AB1-54D352226AF9}" type="presParOf" srcId="{978A5EA5-41A1-41E2-9697-5E0CCEFBF0B7}" destId="{C652FE8F-2729-4AF0-95A2-CCC4FFE1CA0D}" srcOrd="3" destOrd="0" presId="urn:microsoft.com/office/officeart/2005/8/layout/arrow3"/>
    <dgm:cxn modelId="{F10E1815-707B-452B-A560-C4A04F7E6BA7}" type="presParOf" srcId="{978A5EA5-41A1-41E2-9697-5E0CCEFBF0B7}" destId="{65DFF722-9E84-4693-95D4-EC4C8FA6CD2E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1890BC65-98E4-48C9-9255-08A22A2BDAA7}" type="doc">
      <dgm:prSet loTypeId="urn:microsoft.com/office/officeart/2005/8/layout/hList1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FA596819-73B9-4D8E-9190-F389978F4335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136 работников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31EE1B-CF5C-4E9C-BF5C-C570D74E2E61}" type="parTrans" cxnId="{5B97B80B-F9A3-4D25-B96D-066B993F8459}">
      <dgm:prSet/>
      <dgm:spPr/>
      <dgm:t>
        <a:bodyPr/>
        <a:lstStyle/>
        <a:p>
          <a:endParaRPr lang="ru-RU"/>
        </a:p>
      </dgm:t>
    </dgm:pt>
    <dgm:pt modelId="{4D165DF5-E199-40BD-8A76-17723300D28D}" type="sibTrans" cxnId="{5B97B80B-F9A3-4D25-B96D-066B993F8459}">
      <dgm:prSet/>
      <dgm:spPr/>
      <dgm:t>
        <a:bodyPr/>
        <a:lstStyle/>
        <a:p>
          <a:endParaRPr lang="ru-RU"/>
        </a:p>
      </dgm:t>
    </dgm:pt>
    <dgm:pt modelId="{F4DF2DE4-1D02-4FCF-B6AB-EAAC47039F37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65 349,50 рублей (проект)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B1CA3F-FAB3-47BA-8D05-80A6BC81598D}" type="parTrans" cxnId="{3ACAECB1-CA3B-4B75-83BE-B45057CE12FA}">
      <dgm:prSet/>
      <dgm:spPr/>
      <dgm:t>
        <a:bodyPr/>
        <a:lstStyle/>
        <a:p>
          <a:endParaRPr lang="ru-RU"/>
        </a:p>
      </dgm:t>
    </dgm:pt>
    <dgm:pt modelId="{55F8E4ED-EBC3-40CA-9260-0C6CBA06FFBC}" type="sibTrans" cxnId="{3ACAECB1-CA3B-4B75-83BE-B45057CE12FA}">
      <dgm:prSet/>
      <dgm:spPr/>
      <dgm:t>
        <a:bodyPr/>
        <a:lstStyle/>
        <a:p>
          <a:endParaRPr lang="ru-RU"/>
        </a:p>
      </dgm:t>
    </dgm:pt>
    <dgm:pt modelId="{7323B199-9BEC-4CC4-939C-56DAB5710619}">
      <dgm:prSet phldrT="[Текст]"/>
      <dgm:spPr/>
      <dgm:t>
        <a:bodyPr/>
        <a:lstStyle/>
        <a:p>
          <a:r>
            <a:rPr lang="ru-RU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Пед.работники</a:t>
          </a:r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общего образования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DC61878-B6E3-45A6-B89B-C27124BC77AB}" type="parTrans" cxnId="{6B827711-44A2-4618-A38C-BEE87840BF56}">
      <dgm:prSet/>
      <dgm:spPr/>
      <dgm:t>
        <a:bodyPr/>
        <a:lstStyle/>
        <a:p>
          <a:endParaRPr lang="ru-RU"/>
        </a:p>
      </dgm:t>
    </dgm:pt>
    <dgm:pt modelId="{E1B0F5BF-B899-4A5C-87FF-7CAB58E98735}" type="sibTrans" cxnId="{6B827711-44A2-4618-A38C-BEE87840BF56}">
      <dgm:prSet/>
      <dgm:spPr/>
      <dgm:t>
        <a:bodyPr/>
        <a:lstStyle/>
        <a:p>
          <a:endParaRPr lang="ru-RU"/>
        </a:p>
      </dgm:t>
    </dgm:pt>
    <dgm:pt modelId="{E932EEC5-6853-4826-90D9-3FDA5D735121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157 работников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76F21AF-9F0D-45CC-A16F-854617AC88AA}" type="parTrans" cxnId="{FA3C4646-2EAE-4883-9CA3-D6D024E42818}">
      <dgm:prSet/>
      <dgm:spPr/>
      <dgm:t>
        <a:bodyPr/>
        <a:lstStyle/>
        <a:p>
          <a:endParaRPr lang="ru-RU"/>
        </a:p>
      </dgm:t>
    </dgm:pt>
    <dgm:pt modelId="{1BD87F09-2CF1-4B8E-939D-DD910B4A2D0E}" type="sibTrans" cxnId="{FA3C4646-2EAE-4883-9CA3-D6D024E42818}">
      <dgm:prSet/>
      <dgm:spPr/>
      <dgm:t>
        <a:bodyPr/>
        <a:lstStyle/>
        <a:p>
          <a:endParaRPr lang="ru-RU"/>
        </a:p>
      </dgm:t>
    </dgm:pt>
    <dgm:pt modelId="{D065E077-AA11-485D-B21D-3054060C0552}">
      <dgm:prSet phldrT="[Текст]"/>
      <dgm:spPr/>
      <dgm:t>
        <a:bodyPr/>
        <a:lstStyle/>
        <a:p>
          <a:r>
            <a:rPr lang="ru-RU" smtClean="0">
              <a:latin typeface="Times New Roman" panose="02020603050405020304" pitchFamily="18" charset="0"/>
              <a:cs typeface="Times New Roman" panose="02020603050405020304" pitchFamily="18" charset="0"/>
            </a:rPr>
            <a:t>75 361,40 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рублей (проект)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0B95A7-1DFD-4052-AF35-FD41192F5504}" type="parTrans" cxnId="{8A19FEE4-DD18-4A46-A964-B2F0B2B37AC9}">
      <dgm:prSet/>
      <dgm:spPr/>
      <dgm:t>
        <a:bodyPr/>
        <a:lstStyle/>
        <a:p>
          <a:endParaRPr lang="ru-RU"/>
        </a:p>
      </dgm:t>
    </dgm:pt>
    <dgm:pt modelId="{3EACD39E-B088-40D3-ADC1-43D9BEFA00FC}" type="sibTrans" cxnId="{8A19FEE4-DD18-4A46-A964-B2F0B2B37AC9}">
      <dgm:prSet/>
      <dgm:spPr/>
      <dgm:t>
        <a:bodyPr/>
        <a:lstStyle/>
        <a:p>
          <a:endParaRPr lang="ru-RU"/>
        </a:p>
      </dgm:t>
    </dgm:pt>
    <dgm:pt modelId="{4B960348-1F77-4A22-8E7C-20554BB0A8D1}">
      <dgm:prSet phldrT="[Текст]"/>
      <dgm:spPr/>
      <dgm:t>
        <a:bodyPr/>
        <a:lstStyle/>
        <a:p>
          <a:r>
            <a:rPr lang="ru-RU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Пед.работники</a:t>
          </a:r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дополнительного образования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B17A8D-04AC-4C88-96CC-C6A364CAD9DA}" type="parTrans" cxnId="{DDC55853-D014-41AD-9CA0-F0F7BBAB62FD}">
      <dgm:prSet/>
      <dgm:spPr/>
      <dgm:t>
        <a:bodyPr/>
        <a:lstStyle/>
        <a:p>
          <a:endParaRPr lang="ru-RU"/>
        </a:p>
      </dgm:t>
    </dgm:pt>
    <dgm:pt modelId="{AB26BBC7-140E-4E18-A916-5D4D83504A6D}" type="sibTrans" cxnId="{DDC55853-D014-41AD-9CA0-F0F7BBAB62FD}">
      <dgm:prSet/>
      <dgm:spPr/>
      <dgm:t>
        <a:bodyPr/>
        <a:lstStyle/>
        <a:p>
          <a:endParaRPr lang="ru-RU"/>
        </a:p>
      </dgm:t>
    </dgm:pt>
    <dgm:pt modelId="{4AE839B2-B6F2-4183-AC12-F75B76B7EC89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30 работников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E2BAC64-F055-4183-A11C-584B8F5CC59C}" type="parTrans" cxnId="{470CB226-062C-417B-AE0D-506C4C2254BE}">
      <dgm:prSet/>
      <dgm:spPr/>
      <dgm:t>
        <a:bodyPr/>
        <a:lstStyle/>
        <a:p>
          <a:endParaRPr lang="ru-RU"/>
        </a:p>
      </dgm:t>
    </dgm:pt>
    <dgm:pt modelId="{B90E9218-9502-403F-BFB6-EB4645883E1A}" type="sibTrans" cxnId="{470CB226-062C-417B-AE0D-506C4C2254BE}">
      <dgm:prSet/>
      <dgm:spPr/>
      <dgm:t>
        <a:bodyPr/>
        <a:lstStyle/>
        <a:p>
          <a:endParaRPr lang="ru-RU"/>
        </a:p>
      </dgm:t>
    </dgm:pt>
    <dgm:pt modelId="{81703119-DF25-4237-8F22-73E6B0D535E0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79 065,80 рублей (проект)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B0CC32A-F344-40E7-B7C8-9DAB3850727D}" type="parTrans" cxnId="{9C1EC1A6-6D68-4F06-A148-6619AADCBAC3}">
      <dgm:prSet/>
      <dgm:spPr/>
      <dgm:t>
        <a:bodyPr/>
        <a:lstStyle/>
        <a:p>
          <a:endParaRPr lang="ru-RU"/>
        </a:p>
      </dgm:t>
    </dgm:pt>
    <dgm:pt modelId="{B660B6A1-C8B3-4532-A3CA-0943E383C4AA}" type="sibTrans" cxnId="{9C1EC1A6-6D68-4F06-A148-6619AADCBAC3}">
      <dgm:prSet/>
      <dgm:spPr/>
      <dgm:t>
        <a:bodyPr/>
        <a:lstStyle/>
        <a:p>
          <a:endParaRPr lang="ru-RU"/>
        </a:p>
      </dgm:t>
    </dgm:pt>
    <dgm:pt modelId="{A4E42A09-B0C7-40B2-99C9-BF8D41F4CE4E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Работники культуры</a:t>
          </a:r>
        </a:p>
      </dgm:t>
    </dgm:pt>
    <dgm:pt modelId="{B1231818-C34B-4AA1-A575-57951331FEC4}" type="parTrans" cxnId="{9548B96D-6EAD-4154-87D2-A67410BCBBEE}">
      <dgm:prSet/>
      <dgm:spPr/>
      <dgm:t>
        <a:bodyPr/>
        <a:lstStyle/>
        <a:p>
          <a:endParaRPr lang="ru-RU"/>
        </a:p>
      </dgm:t>
    </dgm:pt>
    <dgm:pt modelId="{712B6569-31F9-48AB-AF02-C19B5A5133CC}" type="sibTrans" cxnId="{9548B96D-6EAD-4154-87D2-A67410BCBBEE}">
      <dgm:prSet/>
      <dgm:spPr/>
      <dgm:t>
        <a:bodyPr/>
        <a:lstStyle/>
        <a:p>
          <a:endParaRPr lang="ru-RU"/>
        </a:p>
      </dgm:t>
    </dgm:pt>
    <dgm:pt modelId="{76DC5F13-A9D2-4BDB-A1A9-039E5ECF3605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71 004,19 рублей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48A3199-C137-495E-B20E-4BE6ADA5FE19}" type="parTrans" cxnId="{B810670D-29F8-424A-A506-4D9CE571FE2C}">
      <dgm:prSet/>
      <dgm:spPr/>
      <dgm:t>
        <a:bodyPr/>
        <a:lstStyle/>
        <a:p>
          <a:endParaRPr lang="ru-RU"/>
        </a:p>
      </dgm:t>
    </dgm:pt>
    <dgm:pt modelId="{CB9D027D-2ABA-4F39-BCEA-455D98FC8C70}" type="sibTrans" cxnId="{B810670D-29F8-424A-A506-4D9CE571FE2C}">
      <dgm:prSet/>
      <dgm:spPr/>
      <dgm:t>
        <a:bodyPr/>
        <a:lstStyle/>
        <a:p>
          <a:endParaRPr lang="ru-RU"/>
        </a:p>
      </dgm:t>
    </dgm:pt>
    <dgm:pt modelId="{48EAD1EC-E471-429B-A9B1-B52A3C1317A7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45 работников </a:t>
          </a:r>
        </a:p>
      </dgm:t>
    </dgm:pt>
    <dgm:pt modelId="{FABB6CF3-0AB7-481B-AE9E-B51417301949}" type="parTrans" cxnId="{1FF1CDCC-AC7A-4E74-B435-9E327B92470C}">
      <dgm:prSet/>
      <dgm:spPr/>
      <dgm:t>
        <a:bodyPr/>
        <a:lstStyle/>
        <a:p>
          <a:endParaRPr lang="ru-RU"/>
        </a:p>
      </dgm:t>
    </dgm:pt>
    <dgm:pt modelId="{E4E07F34-BDA6-4EDB-A7E7-FA741541965C}" type="sibTrans" cxnId="{1FF1CDCC-AC7A-4E74-B435-9E327B92470C}">
      <dgm:prSet/>
      <dgm:spPr/>
      <dgm:t>
        <a:bodyPr/>
        <a:lstStyle/>
        <a:p>
          <a:endParaRPr lang="ru-RU"/>
        </a:p>
      </dgm:t>
    </dgm:pt>
    <dgm:pt modelId="{3825D66F-4F8D-4024-B0FA-AA47CB976B0E}">
      <dgm:prSet phldrT="[Текст]"/>
      <dgm:spPr/>
      <dgm:t>
        <a:bodyPr/>
        <a:lstStyle/>
        <a:p>
          <a:r>
            <a:rPr lang="ru-RU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Пед.работники</a:t>
          </a:r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дошкольного образования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A8E01CD-BDD4-464C-AEAF-A7DE84290A6D}" type="sibTrans" cxnId="{3F97510F-5ED0-42D5-91D8-F2A54EEE4B55}">
      <dgm:prSet/>
      <dgm:spPr/>
      <dgm:t>
        <a:bodyPr/>
        <a:lstStyle/>
        <a:p>
          <a:endParaRPr lang="ru-RU"/>
        </a:p>
      </dgm:t>
    </dgm:pt>
    <dgm:pt modelId="{4526AC7A-0290-482B-A287-35A425D335FB}" type="parTrans" cxnId="{3F97510F-5ED0-42D5-91D8-F2A54EEE4B55}">
      <dgm:prSet/>
      <dgm:spPr/>
      <dgm:t>
        <a:bodyPr/>
        <a:lstStyle/>
        <a:p>
          <a:endParaRPr lang="ru-RU"/>
        </a:p>
      </dgm:t>
    </dgm:pt>
    <dgm:pt modelId="{77B975EC-DF17-4D59-BC57-923AD6BB9CB8}" type="pres">
      <dgm:prSet presAssocID="{1890BC65-98E4-48C9-9255-08A22A2BDAA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F3FF422-197E-4817-9016-769E57B9210C}" type="pres">
      <dgm:prSet presAssocID="{3825D66F-4F8D-4024-B0FA-AA47CB976B0E}" presName="composite" presStyleCnt="0"/>
      <dgm:spPr/>
    </dgm:pt>
    <dgm:pt modelId="{18CB5079-77CA-48FD-A1F8-1C32700619DA}" type="pres">
      <dgm:prSet presAssocID="{3825D66F-4F8D-4024-B0FA-AA47CB976B0E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F2898C-FD43-4D33-B909-AD5A4EB70CE7}" type="pres">
      <dgm:prSet presAssocID="{3825D66F-4F8D-4024-B0FA-AA47CB976B0E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3CE625-9D4C-45FE-8FA2-CAC63EB01AD9}" type="pres">
      <dgm:prSet presAssocID="{DA8E01CD-BDD4-464C-AEAF-A7DE84290A6D}" presName="space" presStyleCnt="0"/>
      <dgm:spPr/>
    </dgm:pt>
    <dgm:pt modelId="{3A157FFB-3B01-42F8-AE50-295C9579CDFF}" type="pres">
      <dgm:prSet presAssocID="{7323B199-9BEC-4CC4-939C-56DAB5710619}" presName="composite" presStyleCnt="0"/>
      <dgm:spPr/>
    </dgm:pt>
    <dgm:pt modelId="{1DDE0520-3E53-47C3-A4BF-E250527D55CA}" type="pres">
      <dgm:prSet presAssocID="{7323B199-9BEC-4CC4-939C-56DAB5710619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179011-612B-4FDE-B278-128B1E0F131D}" type="pres">
      <dgm:prSet presAssocID="{7323B199-9BEC-4CC4-939C-56DAB5710619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6539C9-CEE0-49D5-85A5-63491F317B07}" type="pres">
      <dgm:prSet presAssocID="{E1B0F5BF-B899-4A5C-87FF-7CAB58E98735}" presName="space" presStyleCnt="0"/>
      <dgm:spPr/>
    </dgm:pt>
    <dgm:pt modelId="{A0068A56-18B5-4C22-B2CE-3475DD76D772}" type="pres">
      <dgm:prSet presAssocID="{4B960348-1F77-4A22-8E7C-20554BB0A8D1}" presName="composite" presStyleCnt="0"/>
      <dgm:spPr/>
    </dgm:pt>
    <dgm:pt modelId="{E75221FC-D281-4270-BCC6-E6687B4A9051}" type="pres">
      <dgm:prSet presAssocID="{4B960348-1F77-4A22-8E7C-20554BB0A8D1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A73179-1BA2-4AB6-B09F-DEBBDBBDDC9D}" type="pres">
      <dgm:prSet presAssocID="{4B960348-1F77-4A22-8E7C-20554BB0A8D1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498284-48A2-49E9-9291-60A77782CE9A}" type="pres">
      <dgm:prSet presAssocID="{AB26BBC7-140E-4E18-A916-5D4D83504A6D}" presName="space" presStyleCnt="0"/>
      <dgm:spPr/>
    </dgm:pt>
    <dgm:pt modelId="{55DD59E3-9C7F-4CB2-9F8C-54D3C17DF933}" type="pres">
      <dgm:prSet presAssocID="{A4E42A09-B0C7-40B2-99C9-BF8D41F4CE4E}" presName="composite" presStyleCnt="0"/>
      <dgm:spPr/>
    </dgm:pt>
    <dgm:pt modelId="{CAC19BC0-96EB-4953-9A3C-9220A1E03D47}" type="pres">
      <dgm:prSet presAssocID="{A4E42A09-B0C7-40B2-99C9-BF8D41F4CE4E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98A117-A1FD-4604-8B90-12F197308D1C}" type="pres">
      <dgm:prSet presAssocID="{A4E42A09-B0C7-40B2-99C9-BF8D41F4CE4E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B827711-44A2-4618-A38C-BEE87840BF56}" srcId="{1890BC65-98E4-48C9-9255-08A22A2BDAA7}" destId="{7323B199-9BEC-4CC4-939C-56DAB5710619}" srcOrd="1" destOrd="0" parTransId="{7DC61878-B6E3-45A6-B89B-C27124BC77AB}" sibTransId="{E1B0F5BF-B899-4A5C-87FF-7CAB58E98735}"/>
    <dgm:cxn modelId="{5B97B80B-F9A3-4D25-B96D-066B993F8459}" srcId="{3825D66F-4F8D-4024-B0FA-AA47CB976B0E}" destId="{FA596819-73B9-4D8E-9190-F389978F4335}" srcOrd="0" destOrd="0" parTransId="{1731EE1B-CF5C-4E9C-BF5C-C570D74E2E61}" sibTransId="{4D165DF5-E199-40BD-8A76-17723300D28D}"/>
    <dgm:cxn modelId="{3ACAECB1-CA3B-4B75-83BE-B45057CE12FA}" srcId="{3825D66F-4F8D-4024-B0FA-AA47CB976B0E}" destId="{F4DF2DE4-1D02-4FCF-B6AB-EAAC47039F37}" srcOrd="1" destOrd="0" parTransId="{C9B1CA3F-FAB3-47BA-8D05-80A6BC81598D}" sibTransId="{55F8E4ED-EBC3-40CA-9260-0C6CBA06FFBC}"/>
    <dgm:cxn modelId="{8A19FEE4-DD18-4A46-A964-B2F0B2B37AC9}" srcId="{7323B199-9BEC-4CC4-939C-56DAB5710619}" destId="{D065E077-AA11-485D-B21D-3054060C0552}" srcOrd="1" destOrd="0" parTransId="{4A0B95A7-1DFD-4052-AF35-FD41192F5504}" sibTransId="{3EACD39E-B088-40D3-ADC1-43D9BEFA00FC}"/>
    <dgm:cxn modelId="{9548B96D-6EAD-4154-87D2-A67410BCBBEE}" srcId="{1890BC65-98E4-48C9-9255-08A22A2BDAA7}" destId="{A4E42A09-B0C7-40B2-99C9-BF8D41F4CE4E}" srcOrd="3" destOrd="0" parTransId="{B1231818-C34B-4AA1-A575-57951331FEC4}" sibTransId="{712B6569-31F9-48AB-AF02-C19B5A5133CC}"/>
    <dgm:cxn modelId="{470CB226-062C-417B-AE0D-506C4C2254BE}" srcId="{4B960348-1F77-4A22-8E7C-20554BB0A8D1}" destId="{4AE839B2-B6F2-4183-AC12-F75B76B7EC89}" srcOrd="0" destOrd="0" parTransId="{0E2BAC64-F055-4183-A11C-584B8F5CC59C}" sibTransId="{B90E9218-9502-403F-BFB6-EB4645883E1A}"/>
    <dgm:cxn modelId="{ED088412-E331-4817-908E-58E5EA64325C}" type="presOf" srcId="{4B960348-1F77-4A22-8E7C-20554BB0A8D1}" destId="{E75221FC-D281-4270-BCC6-E6687B4A9051}" srcOrd="0" destOrd="0" presId="urn:microsoft.com/office/officeart/2005/8/layout/hList1"/>
    <dgm:cxn modelId="{EFA9460F-96DC-4D3B-8E08-C4C140ABEB96}" type="presOf" srcId="{A4E42A09-B0C7-40B2-99C9-BF8D41F4CE4E}" destId="{CAC19BC0-96EB-4953-9A3C-9220A1E03D47}" srcOrd="0" destOrd="0" presId="urn:microsoft.com/office/officeart/2005/8/layout/hList1"/>
    <dgm:cxn modelId="{B810670D-29F8-424A-A506-4D9CE571FE2C}" srcId="{A4E42A09-B0C7-40B2-99C9-BF8D41F4CE4E}" destId="{76DC5F13-A9D2-4BDB-A1A9-039E5ECF3605}" srcOrd="1" destOrd="0" parTransId="{D48A3199-C137-495E-B20E-4BE6ADA5FE19}" sibTransId="{CB9D027D-2ABA-4F39-BCEA-455D98FC8C70}"/>
    <dgm:cxn modelId="{6167B426-52C4-4986-B520-187B91195C81}" type="presOf" srcId="{3825D66F-4F8D-4024-B0FA-AA47CB976B0E}" destId="{18CB5079-77CA-48FD-A1F8-1C32700619DA}" srcOrd="0" destOrd="0" presId="urn:microsoft.com/office/officeart/2005/8/layout/hList1"/>
    <dgm:cxn modelId="{4CB6DDDC-3293-4AE2-8592-3929C7CAA2E3}" type="presOf" srcId="{7323B199-9BEC-4CC4-939C-56DAB5710619}" destId="{1DDE0520-3E53-47C3-A4BF-E250527D55CA}" srcOrd="0" destOrd="0" presId="urn:microsoft.com/office/officeart/2005/8/layout/hList1"/>
    <dgm:cxn modelId="{FA3C4646-2EAE-4883-9CA3-D6D024E42818}" srcId="{7323B199-9BEC-4CC4-939C-56DAB5710619}" destId="{E932EEC5-6853-4826-90D9-3FDA5D735121}" srcOrd="0" destOrd="0" parTransId="{976F21AF-9F0D-45CC-A16F-854617AC88AA}" sibTransId="{1BD87F09-2CF1-4B8E-939D-DD910B4A2D0E}"/>
    <dgm:cxn modelId="{7EC79842-5459-4669-9049-D8A0A825CA47}" type="presOf" srcId="{F4DF2DE4-1D02-4FCF-B6AB-EAAC47039F37}" destId="{3FF2898C-FD43-4D33-B909-AD5A4EB70CE7}" srcOrd="0" destOrd="1" presId="urn:microsoft.com/office/officeart/2005/8/layout/hList1"/>
    <dgm:cxn modelId="{9C1EC1A6-6D68-4F06-A148-6619AADCBAC3}" srcId="{4B960348-1F77-4A22-8E7C-20554BB0A8D1}" destId="{81703119-DF25-4237-8F22-73E6B0D535E0}" srcOrd="1" destOrd="0" parTransId="{2B0CC32A-F344-40E7-B7C8-9DAB3850727D}" sibTransId="{B660B6A1-C8B3-4532-A3CA-0943E383C4AA}"/>
    <dgm:cxn modelId="{D2BE2567-15A6-49BA-ABE9-E3A2C0CE15EF}" type="presOf" srcId="{E932EEC5-6853-4826-90D9-3FDA5D735121}" destId="{69179011-612B-4FDE-B278-128B1E0F131D}" srcOrd="0" destOrd="0" presId="urn:microsoft.com/office/officeart/2005/8/layout/hList1"/>
    <dgm:cxn modelId="{73194F21-640C-4CB2-9F3C-89CF81310FA6}" type="presOf" srcId="{4AE839B2-B6F2-4183-AC12-F75B76B7EC89}" destId="{6AA73179-1BA2-4AB6-B09F-DEBBDBBDDC9D}" srcOrd="0" destOrd="0" presId="urn:microsoft.com/office/officeart/2005/8/layout/hList1"/>
    <dgm:cxn modelId="{428C4965-B819-409A-96D7-004B92C8C45A}" type="presOf" srcId="{81703119-DF25-4237-8F22-73E6B0D535E0}" destId="{6AA73179-1BA2-4AB6-B09F-DEBBDBBDDC9D}" srcOrd="0" destOrd="1" presId="urn:microsoft.com/office/officeart/2005/8/layout/hList1"/>
    <dgm:cxn modelId="{3F97510F-5ED0-42D5-91D8-F2A54EEE4B55}" srcId="{1890BC65-98E4-48C9-9255-08A22A2BDAA7}" destId="{3825D66F-4F8D-4024-B0FA-AA47CB976B0E}" srcOrd="0" destOrd="0" parTransId="{4526AC7A-0290-482B-A287-35A425D335FB}" sibTransId="{DA8E01CD-BDD4-464C-AEAF-A7DE84290A6D}"/>
    <dgm:cxn modelId="{B78A830B-4929-483B-9536-9A3CB7A76CCA}" type="presOf" srcId="{D065E077-AA11-485D-B21D-3054060C0552}" destId="{69179011-612B-4FDE-B278-128B1E0F131D}" srcOrd="0" destOrd="1" presId="urn:microsoft.com/office/officeart/2005/8/layout/hList1"/>
    <dgm:cxn modelId="{2D2AB471-0967-49D1-964C-087002418E31}" type="presOf" srcId="{FA596819-73B9-4D8E-9190-F389978F4335}" destId="{3FF2898C-FD43-4D33-B909-AD5A4EB70CE7}" srcOrd="0" destOrd="0" presId="urn:microsoft.com/office/officeart/2005/8/layout/hList1"/>
    <dgm:cxn modelId="{230C34FA-E7F1-4446-B6F1-50CBE072F916}" type="presOf" srcId="{48EAD1EC-E471-429B-A9B1-B52A3C1317A7}" destId="{D198A117-A1FD-4604-8B90-12F197308D1C}" srcOrd="0" destOrd="0" presId="urn:microsoft.com/office/officeart/2005/8/layout/hList1"/>
    <dgm:cxn modelId="{DDC55853-D014-41AD-9CA0-F0F7BBAB62FD}" srcId="{1890BC65-98E4-48C9-9255-08A22A2BDAA7}" destId="{4B960348-1F77-4A22-8E7C-20554BB0A8D1}" srcOrd="2" destOrd="0" parTransId="{75B17A8D-04AC-4C88-96CC-C6A364CAD9DA}" sibTransId="{AB26BBC7-140E-4E18-A916-5D4D83504A6D}"/>
    <dgm:cxn modelId="{1FF91E2E-B14C-44C1-B6B1-75F1B243850E}" type="presOf" srcId="{76DC5F13-A9D2-4BDB-A1A9-039E5ECF3605}" destId="{D198A117-A1FD-4604-8B90-12F197308D1C}" srcOrd="0" destOrd="1" presId="urn:microsoft.com/office/officeart/2005/8/layout/hList1"/>
    <dgm:cxn modelId="{FD95EACE-2614-4CCE-8A9C-66D98770812C}" type="presOf" srcId="{1890BC65-98E4-48C9-9255-08A22A2BDAA7}" destId="{77B975EC-DF17-4D59-BC57-923AD6BB9CB8}" srcOrd="0" destOrd="0" presId="urn:microsoft.com/office/officeart/2005/8/layout/hList1"/>
    <dgm:cxn modelId="{1FF1CDCC-AC7A-4E74-B435-9E327B92470C}" srcId="{A4E42A09-B0C7-40B2-99C9-BF8D41F4CE4E}" destId="{48EAD1EC-E471-429B-A9B1-B52A3C1317A7}" srcOrd="0" destOrd="0" parTransId="{FABB6CF3-0AB7-481B-AE9E-B51417301949}" sibTransId="{E4E07F34-BDA6-4EDB-A7E7-FA741541965C}"/>
    <dgm:cxn modelId="{FD416676-5683-46A2-9116-D7B472FE356A}" type="presParOf" srcId="{77B975EC-DF17-4D59-BC57-923AD6BB9CB8}" destId="{4F3FF422-197E-4817-9016-769E57B9210C}" srcOrd="0" destOrd="0" presId="urn:microsoft.com/office/officeart/2005/8/layout/hList1"/>
    <dgm:cxn modelId="{CD356912-4969-4C6B-8BB4-798561415953}" type="presParOf" srcId="{4F3FF422-197E-4817-9016-769E57B9210C}" destId="{18CB5079-77CA-48FD-A1F8-1C32700619DA}" srcOrd="0" destOrd="0" presId="urn:microsoft.com/office/officeart/2005/8/layout/hList1"/>
    <dgm:cxn modelId="{83893EE2-5377-414D-8479-C32FDB6EEA9B}" type="presParOf" srcId="{4F3FF422-197E-4817-9016-769E57B9210C}" destId="{3FF2898C-FD43-4D33-B909-AD5A4EB70CE7}" srcOrd="1" destOrd="0" presId="urn:microsoft.com/office/officeart/2005/8/layout/hList1"/>
    <dgm:cxn modelId="{0E1AF05C-EC1B-4E29-B6D4-C7B1B2B3FE96}" type="presParOf" srcId="{77B975EC-DF17-4D59-BC57-923AD6BB9CB8}" destId="{AE3CE625-9D4C-45FE-8FA2-CAC63EB01AD9}" srcOrd="1" destOrd="0" presId="urn:microsoft.com/office/officeart/2005/8/layout/hList1"/>
    <dgm:cxn modelId="{D3F18F67-F436-4FF6-AC2E-B5CB22954028}" type="presParOf" srcId="{77B975EC-DF17-4D59-BC57-923AD6BB9CB8}" destId="{3A157FFB-3B01-42F8-AE50-295C9579CDFF}" srcOrd="2" destOrd="0" presId="urn:microsoft.com/office/officeart/2005/8/layout/hList1"/>
    <dgm:cxn modelId="{51E83196-A9A8-46AA-B189-A9AC930D490C}" type="presParOf" srcId="{3A157FFB-3B01-42F8-AE50-295C9579CDFF}" destId="{1DDE0520-3E53-47C3-A4BF-E250527D55CA}" srcOrd="0" destOrd="0" presId="urn:microsoft.com/office/officeart/2005/8/layout/hList1"/>
    <dgm:cxn modelId="{3BE205E7-84CC-48FA-A22D-79444862EA20}" type="presParOf" srcId="{3A157FFB-3B01-42F8-AE50-295C9579CDFF}" destId="{69179011-612B-4FDE-B278-128B1E0F131D}" srcOrd="1" destOrd="0" presId="urn:microsoft.com/office/officeart/2005/8/layout/hList1"/>
    <dgm:cxn modelId="{6E6430AD-A3A7-491F-82AE-ECFA87A98215}" type="presParOf" srcId="{77B975EC-DF17-4D59-BC57-923AD6BB9CB8}" destId="{AD6539C9-CEE0-49D5-85A5-63491F317B07}" srcOrd="3" destOrd="0" presId="urn:microsoft.com/office/officeart/2005/8/layout/hList1"/>
    <dgm:cxn modelId="{8D4BC315-2B50-4E77-A483-21CC2F67581D}" type="presParOf" srcId="{77B975EC-DF17-4D59-BC57-923AD6BB9CB8}" destId="{A0068A56-18B5-4C22-B2CE-3475DD76D772}" srcOrd="4" destOrd="0" presId="urn:microsoft.com/office/officeart/2005/8/layout/hList1"/>
    <dgm:cxn modelId="{8060DA53-BB80-4AEA-8246-367C52714C00}" type="presParOf" srcId="{A0068A56-18B5-4C22-B2CE-3475DD76D772}" destId="{E75221FC-D281-4270-BCC6-E6687B4A9051}" srcOrd="0" destOrd="0" presId="urn:microsoft.com/office/officeart/2005/8/layout/hList1"/>
    <dgm:cxn modelId="{6416DC3D-CBB1-4B1A-AA70-B81727F8B565}" type="presParOf" srcId="{A0068A56-18B5-4C22-B2CE-3475DD76D772}" destId="{6AA73179-1BA2-4AB6-B09F-DEBBDBBDDC9D}" srcOrd="1" destOrd="0" presId="urn:microsoft.com/office/officeart/2005/8/layout/hList1"/>
    <dgm:cxn modelId="{ED41083D-9652-4827-9758-C357FF3FCC25}" type="presParOf" srcId="{77B975EC-DF17-4D59-BC57-923AD6BB9CB8}" destId="{54498284-48A2-49E9-9291-60A77782CE9A}" srcOrd="5" destOrd="0" presId="urn:microsoft.com/office/officeart/2005/8/layout/hList1"/>
    <dgm:cxn modelId="{362D47F1-23B3-46BB-B5AE-759DC32AA9C3}" type="presParOf" srcId="{77B975EC-DF17-4D59-BC57-923AD6BB9CB8}" destId="{55DD59E3-9C7F-4CB2-9F8C-54D3C17DF933}" srcOrd="6" destOrd="0" presId="urn:microsoft.com/office/officeart/2005/8/layout/hList1"/>
    <dgm:cxn modelId="{6256192B-2AF3-4452-8E01-82E155811114}" type="presParOf" srcId="{55DD59E3-9C7F-4CB2-9F8C-54D3C17DF933}" destId="{CAC19BC0-96EB-4953-9A3C-9220A1E03D47}" srcOrd="0" destOrd="0" presId="urn:microsoft.com/office/officeart/2005/8/layout/hList1"/>
    <dgm:cxn modelId="{66A707D6-E0B3-4ABC-9363-D72ECC2AE6E3}" type="presParOf" srcId="{55DD59E3-9C7F-4CB2-9F8C-54D3C17DF933}" destId="{D198A117-A1FD-4604-8B90-12F197308D1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30D258F9-57DD-4BBA-B750-B38D3B8577E2}" type="doc">
      <dgm:prSet loTypeId="urn:microsoft.com/office/officeart/2005/8/layout/hierarchy1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AA07B0EF-7DA1-416F-8AF3-61359036A38C}">
      <dgm:prSet phldrT="[Текст]"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МРОТ в проекте бюджета        29 957,40 руб.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A6FEEFB-0A88-4895-85D3-7A5D0BACDA47}" type="parTrans" cxnId="{1AA06DF8-0BC6-44C8-A948-632860DF48E2}">
      <dgm:prSet/>
      <dgm:spPr/>
      <dgm:t>
        <a:bodyPr/>
        <a:lstStyle/>
        <a:p>
          <a:endParaRPr lang="ru-RU"/>
        </a:p>
      </dgm:t>
    </dgm:pt>
    <dgm:pt modelId="{015F0D7A-4BD7-4368-A0FC-6762ED5B2D34}" type="sibTrans" cxnId="{1AA06DF8-0BC6-44C8-A948-632860DF48E2}">
      <dgm:prSet/>
      <dgm:spPr/>
      <dgm:t>
        <a:bodyPr/>
        <a:lstStyle/>
        <a:p>
          <a:endParaRPr lang="ru-RU"/>
        </a:p>
      </dgm:t>
    </dgm:pt>
    <dgm:pt modelId="{E312603F-C30A-45F1-8620-722BDD66409F}">
      <dgm:prSet phldrT="[Текст]" custT="1"/>
      <dgm:spPr/>
      <dgm:t>
        <a:bodyPr/>
        <a:lstStyle/>
        <a:p>
          <a:r>
            <a:rPr lang="ru-RU" sz="23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Спорт</a:t>
          </a:r>
          <a:endParaRPr lang="ru-RU" sz="23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8A23A1F-5769-4358-BECF-403C56F0C251}" type="parTrans" cxnId="{97D26DDB-FEA3-45D5-A1BD-EF2898AC13D7}">
      <dgm:prSet/>
      <dgm:spPr/>
      <dgm:t>
        <a:bodyPr/>
        <a:lstStyle/>
        <a:p>
          <a:endParaRPr lang="ru-RU"/>
        </a:p>
      </dgm:t>
    </dgm:pt>
    <dgm:pt modelId="{56B2463E-FBAB-4E9D-AE05-D099AD1876EB}" type="sibTrans" cxnId="{97D26DDB-FEA3-45D5-A1BD-EF2898AC13D7}">
      <dgm:prSet/>
      <dgm:spPr/>
      <dgm:t>
        <a:bodyPr/>
        <a:lstStyle/>
        <a:p>
          <a:endParaRPr lang="ru-RU"/>
        </a:p>
      </dgm:t>
    </dgm:pt>
    <dgm:pt modelId="{59BB7FEF-6BE4-495B-B9B4-7C4CA3E5DDD3}">
      <dgm:prSet phldrT="[Текст]" custT="1"/>
      <dgm:spPr/>
      <dgm:t>
        <a:bodyPr/>
        <a:lstStyle/>
        <a:p>
          <a:r>
            <a:rPr lang="ru-RU" sz="23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СМИ</a:t>
          </a:r>
          <a:endParaRPr lang="ru-RU" sz="23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58BB42-E21A-4AAD-9AEB-1FF46553C3B5}" type="parTrans" cxnId="{94DB6801-3B47-4D24-821C-20D609AE5472}">
      <dgm:prSet/>
      <dgm:spPr/>
      <dgm:t>
        <a:bodyPr/>
        <a:lstStyle/>
        <a:p>
          <a:endParaRPr lang="ru-RU"/>
        </a:p>
      </dgm:t>
    </dgm:pt>
    <dgm:pt modelId="{32E17975-45E6-4218-8987-72E325D7D0E7}" type="sibTrans" cxnId="{94DB6801-3B47-4D24-821C-20D609AE5472}">
      <dgm:prSet/>
      <dgm:spPr/>
      <dgm:t>
        <a:bodyPr/>
        <a:lstStyle/>
        <a:p>
          <a:endParaRPr lang="ru-RU"/>
        </a:p>
      </dgm:t>
    </dgm:pt>
    <dgm:pt modelId="{F3E7DCFC-27BE-4DB8-BB9B-2C904D27DB93}">
      <dgm:prSet phldrT="[Текст]" custT="1"/>
      <dgm:spPr/>
      <dgm:t>
        <a:bodyPr/>
        <a:lstStyle/>
        <a:p>
          <a:r>
            <a:rPr lang="ru-RU" sz="23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ЕДДС, УМТО, ЦБЭО, УКС</a:t>
          </a:r>
          <a:endParaRPr lang="ru-RU" sz="23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A0811C1-1622-4E6E-AB86-0917F6315911}" type="parTrans" cxnId="{3CFC6D26-226A-4203-B538-4E1A0CD40E70}">
      <dgm:prSet/>
      <dgm:spPr/>
      <dgm:t>
        <a:bodyPr/>
        <a:lstStyle/>
        <a:p>
          <a:endParaRPr lang="ru-RU"/>
        </a:p>
      </dgm:t>
    </dgm:pt>
    <dgm:pt modelId="{BA11CC3B-4379-4C8F-B358-ED298F6757EF}" type="sibTrans" cxnId="{3CFC6D26-226A-4203-B538-4E1A0CD40E70}">
      <dgm:prSet/>
      <dgm:spPr/>
      <dgm:t>
        <a:bodyPr/>
        <a:lstStyle/>
        <a:p>
          <a:endParaRPr lang="ru-RU"/>
        </a:p>
      </dgm:t>
    </dgm:pt>
    <dgm:pt modelId="{FE5AE02E-BBC1-448C-8A9F-9050C8FAE674}">
      <dgm:prSet phldrT="[Текст]" custT="1"/>
      <dgm:spPr/>
      <dgm:t>
        <a:bodyPr/>
        <a:lstStyle/>
        <a:p>
          <a:r>
            <a:rPr lang="ru-RU" sz="23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Образование</a:t>
          </a:r>
          <a:endParaRPr lang="ru-RU" sz="23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FF1543-3090-40CA-85D2-66436499BAED}" type="parTrans" cxnId="{94D488BE-F4CF-4C6C-BB9F-3AD5E4411C01}">
      <dgm:prSet/>
      <dgm:spPr/>
      <dgm:t>
        <a:bodyPr/>
        <a:lstStyle/>
        <a:p>
          <a:endParaRPr lang="ru-RU"/>
        </a:p>
      </dgm:t>
    </dgm:pt>
    <dgm:pt modelId="{588C3F57-B4F1-4909-9EA2-4D55B5B1834E}" type="sibTrans" cxnId="{94D488BE-F4CF-4C6C-BB9F-3AD5E4411C01}">
      <dgm:prSet/>
      <dgm:spPr/>
      <dgm:t>
        <a:bodyPr/>
        <a:lstStyle/>
        <a:p>
          <a:endParaRPr lang="ru-RU"/>
        </a:p>
      </dgm:t>
    </dgm:pt>
    <dgm:pt modelId="{BC7CDDF6-3C71-4A44-AC1E-4CDBA4A6BD1B}">
      <dgm:prSet phldrT="[Текст]"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 01.10.2022 года индексация ФОТ на 4%, не попадающие под Указы Президента РФ 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198EBB7-1FC5-4D54-91C8-99B3992BDD53}" type="parTrans" cxnId="{990E8AC0-69A9-48E4-96CE-165E784A7A7E}">
      <dgm:prSet/>
      <dgm:spPr/>
      <dgm:t>
        <a:bodyPr/>
        <a:lstStyle/>
        <a:p>
          <a:endParaRPr lang="ru-RU"/>
        </a:p>
      </dgm:t>
    </dgm:pt>
    <dgm:pt modelId="{810BD2D5-0815-4B51-A92E-92D829BE75D4}" type="sibTrans" cxnId="{990E8AC0-69A9-48E4-96CE-165E784A7A7E}">
      <dgm:prSet/>
      <dgm:spPr/>
      <dgm:t>
        <a:bodyPr/>
        <a:lstStyle/>
        <a:p>
          <a:endParaRPr lang="ru-RU"/>
        </a:p>
      </dgm:t>
    </dgm:pt>
    <dgm:pt modelId="{CA839CA5-8CD3-4966-805C-5F1AC6B0AA2E}" type="pres">
      <dgm:prSet presAssocID="{30D258F9-57DD-4BBA-B750-B38D3B8577E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B745179-40A8-4D07-BD0D-983F48F013BD}" type="pres">
      <dgm:prSet presAssocID="{AA07B0EF-7DA1-416F-8AF3-61359036A38C}" presName="hierRoot1" presStyleCnt="0"/>
      <dgm:spPr/>
    </dgm:pt>
    <dgm:pt modelId="{0D2CE0B9-09B8-4283-8276-3FEF6CF7221E}" type="pres">
      <dgm:prSet presAssocID="{AA07B0EF-7DA1-416F-8AF3-61359036A38C}" presName="composite" presStyleCnt="0"/>
      <dgm:spPr/>
    </dgm:pt>
    <dgm:pt modelId="{47073FF6-EF11-4DF3-98E8-EAFF3C385869}" type="pres">
      <dgm:prSet presAssocID="{AA07B0EF-7DA1-416F-8AF3-61359036A38C}" presName="background" presStyleLbl="node0" presStyleIdx="0" presStyleCnt="2"/>
      <dgm:spPr/>
    </dgm:pt>
    <dgm:pt modelId="{3DE8956A-DF55-4A1A-8A8B-2E41011B086F}" type="pres">
      <dgm:prSet presAssocID="{AA07B0EF-7DA1-416F-8AF3-61359036A38C}" presName="text" presStyleLbl="fgAcc0" presStyleIdx="0" presStyleCnt="2" custScaleX="147822" custScaleY="85628" custLinFactNeighborX="-50100" custLinFactNeighborY="388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736FC88-D52F-4295-A1D0-D43A9AB9F78C}" type="pres">
      <dgm:prSet presAssocID="{AA07B0EF-7DA1-416F-8AF3-61359036A38C}" presName="hierChild2" presStyleCnt="0"/>
      <dgm:spPr/>
    </dgm:pt>
    <dgm:pt modelId="{C19AC48B-1E21-4DEC-9596-F0659A4C65DD}" type="pres">
      <dgm:prSet presAssocID="{16FF1543-3090-40CA-85D2-66436499BAED}" presName="Name10" presStyleLbl="parChTrans1D2" presStyleIdx="0" presStyleCnt="4"/>
      <dgm:spPr/>
      <dgm:t>
        <a:bodyPr/>
        <a:lstStyle/>
        <a:p>
          <a:endParaRPr lang="ru-RU"/>
        </a:p>
      </dgm:t>
    </dgm:pt>
    <dgm:pt modelId="{E7A9706B-B37D-4DA8-AEE7-D685F8A1F7BE}" type="pres">
      <dgm:prSet presAssocID="{FE5AE02E-BBC1-448C-8A9F-9050C8FAE674}" presName="hierRoot2" presStyleCnt="0"/>
      <dgm:spPr/>
    </dgm:pt>
    <dgm:pt modelId="{47B8D060-BA38-4D30-8093-0817CE6814E9}" type="pres">
      <dgm:prSet presAssocID="{FE5AE02E-BBC1-448C-8A9F-9050C8FAE674}" presName="composite2" presStyleCnt="0"/>
      <dgm:spPr/>
    </dgm:pt>
    <dgm:pt modelId="{70EA4053-F15D-43F0-B5AB-7B0722C565CD}" type="pres">
      <dgm:prSet presAssocID="{FE5AE02E-BBC1-448C-8A9F-9050C8FAE674}" presName="background2" presStyleLbl="node2" presStyleIdx="0" presStyleCnt="4"/>
      <dgm:spPr/>
    </dgm:pt>
    <dgm:pt modelId="{D29554EC-2D87-435A-99C0-162AADA57C4E}" type="pres">
      <dgm:prSet presAssocID="{FE5AE02E-BBC1-448C-8A9F-9050C8FAE674}" presName="text2" presStyleLbl="fgAcc2" presStyleIdx="0" presStyleCnt="4" custScaleX="10802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58B3096-61A6-41FF-A367-F5A6FD8E9C2A}" type="pres">
      <dgm:prSet presAssocID="{FE5AE02E-BBC1-448C-8A9F-9050C8FAE674}" presName="hierChild3" presStyleCnt="0"/>
      <dgm:spPr/>
    </dgm:pt>
    <dgm:pt modelId="{D051FF64-E3C3-4121-BE4B-569DDF4B01A6}" type="pres">
      <dgm:prSet presAssocID="{68A23A1F-5769-4358-BECF-403C56F0C251}" presName="Name10" presStyleLbl="parChTrans1D2" presStyleIdx="1" presStyleCnt="4"/>
      <dgm:spPr/>
      <dgm:t>
        <a:bodyPr/>
        <a:lstStyle/>
        <a:p>
          <a:endParaRPr lang="ru-RU"/>
        </a:p>
      </dgm:t>
    </dgm:pt>
    <dgm:pt modelId="{F330F7DA-971B-4A9E-B11A-CF1EC70E36BC}" type="pres">
      <dgm:prSet presAssocID="{E312603F-C30A-45F1-8620-722BDD66409F}" presName="hierRoot2" presStyleCnt="0"/>
      <dgm:spPr/>
    </dgm:pt>
    <dgm:pt modelId="{7939F2EF-9197-41BD-BA00-961C3DD8A409}" type="pres">
      <dgm:prSet presAssocID="{E312603F-C30A-45F1-8620-722BDD66409F}" presName="composite2" presStyleCnt="0"/>
      <dgm:spPr/>
    </dgm:pt>
    <dgm:pt modelId="{A9C3DB93-DF60-4650-87A5-91D05E182010}" type="pres">
      <dgm:prSet presAssocID="{E312603F-C30A-45F1-8620-722BDD66409F}" presName="background2" presStyleLbl="node2" presStyleIdx="1" presStyleCnt="4"/>
      <dgm:spPr/>
    </dgm:pt>
    <dgm:pt modelId="{27C32505-0B53-4FED-B4A6-2A316889B76B}" type="pres">
      <dgm:prSet presAssocID="{E312603F-C30A-45F1-8620-722BDD66409F}" presName="text2" presStyleLbl="fgAcc2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EDD10F7-B007-402A-A31D-8C688396834C}" type="pres">
      <dgm:prSet presAssocID="{E312603F-C30A-45F1-8620-722BDD66409F}" presName="hierChild3" presStyleCnt="0"/>
      <dgm:spPr/>
    </dgm:pt>
    <dgm:pt modelId="{87AA80B0-ED2B-4374-BADC-5108A9FED02B}" type="pres">
      <dgm:prSet presAssocID="{5558BB42-E21A-4AAD-9AEB-1FF46553C3B5}" presName="Name10" presStyleLbl="parChTrans1D2" presStyleIdx="2" presStyleCnt="4"/>
      <dgm:spPr/>
      <dgm:t>
        <a:bodyPr/>
        <a:lstStyle/>
        <a:p>
          <a:endParaRPr lang="ru-RU"/>
        </a:p>
      </dgm:t>
    </dgm:pt>
    <dgm:pt modelId="{1831CF97-8CA0-4D74-9A3A-382258F94C30}" type="pres">
      <dgm:prSet presAssocID="{59BB7FEF-6BE4-495B-B9B4-7C4CA3E5DDD3}" presName="hierRoot2" presStyleCnt="0"/>
      <dgm:spPr/>
    </dgm:pt>
    <dgm:pt modelId="{6FB15997-4F25-4AF4-956B-FD5B062D0256}" type="pres">
      <dgm:prSet presAssocID="{59BB7FEF-6BE4-495B-B9B4-7C4CA3E5DDD3}" presName="composite2" presStyleCnt="0"/>
      <dgm:spPr/>
    </dgm:pt>
    <dgm:pt modelId="{D2612ECF-D1F5-4C1C-B413-517C239B104D}" type="pres">
      <dgm:prSet presAssocID="{59BB7FEF-6BE4-495B-B9B4-7C4CA3E5DDD3}" presName="background2" presStyleLbl="node2" presStyleIdx="2" presStyleCnt="4"/>
      <dgm:spPr/>
    </dgm:pt>
    <dgm:pt modelId="{B8B691F2-3E1E-4C4D-BD61-045FD0C78D0A}" type="pres">
      <dgm:prSet presAssocID="{59BB7FEF-6BE4-495B-B9B4-7C4CA3E5DDD3}" presName="text2" presStyleLbl="fgAcc2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1D08748-F4DC-4D92-B0F0-CB279F09EBB7}" type="pres">
      <dgm:prSet presAssocID="{59BB7FEF-6BE4-495B-B9B4-7C4CA3E5DDD3}" presName="hierChild3" presStyleCnt="0"/>
      <dgm:spPr/>
    </dgm:pt>
    <dgm:pt modelId="{E7A789AD-4E2C-44E6-A6E2-40C7FA29C95C}" type="pres">
      <dgm:prSet presAssocID="{8A0811C1-1622-4E6E-AB86-0917F6315911}" presName="Name10" presStyleLbl="parChTrans1D2" presStyleIdx="3" presStyleCnt="4"/>
      <dgm:spPr/>
      <dgm:t>
        <a:bodyPr/>
        <a:lstStyle/>
        <a:p>
          <a:endParaRPr lang="ru-RU"/>
        </a:p>
      </dgm:t>
    </dgm:pt>
    <dgm:pt modelId="{927D0A2C-C6E7-4F66-9AA7-2013709F7CC4}" type="pres">
      <dgm:prSet presAssocID="{F3E7DCFC-27BE-4DB8-BB9B-2C904D27DB93}" presName="hierRoot2" presStyleCnt="0"/>
      <dgm:spPr/>
    </dgm:pt>
    <dgm:pt modelId="{E5D7F69D-52D3-4634-9265-F51BF6F6CE37}" type="pres">
      <dgm:prSet presAssocID="{F3E7DCFC-27BE-4DB8-BB9B-2C904D27DB93}" presName="composite2" presStyleCnt="0"/>
      <dgm:spPr/>
    </dgm:pt>
    <dgm:pt modelId="{153281E1-3D88-4B26-89E7-DB6637374230}" type="pres">
      <dgm:prSet presAssocID="{F3E7DCFC-27BE-4DB8-BB9B-2C904D27DB93}" presName="background2" presStyleLbl="node2" presStyleIdx="3" presStyleCnt="4"/>
      <dgm:spPr/>
    </dgm:pt>
    <dgm:pt modelId="{2CA7654D-FE00-4863-8825-712AB09E52E2}" type="pres">
      <dgm:prSet presAssocID="{F3E7DCFC-27BE-4DB8-BB9B-2C904D27DB93}" presName="text2" presStyleLbl="fgAcc2" presStyleIdx="3" presStyleCnt="4" custScaleX="11823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EFD002F-B587-4155-9FCD-9C1B33138475}" type="pres">
      <dgm:prSet presAssocID="{F3E7DCFC-27BE-4DB8-BB9B-2C904D27DB93}" presName="hierChild3" presStyleCnt="0"/>
      <dgm:spPr/>
    </dgm:pt>
    <dgm:pt modelId="{D6F11A98-8284-41A3-9E4E-7C286A2699E9}" type="pres">
      <dgm:prSet presAssocID="{BC7CDDF6-3C71-4A44-AC1E-4CDBA4A6BD1B}" presName="hierRoot1" presStyleCnt="0"/>
      <dgm:spPr/>
    </dgm:pt>
    <dgm:pt modelId="{E8B958DB-D83E-4C26-8388-9A86985CCAB8}" type="pres">
      <dgm:prSet presAssocID="{BC7CDDF6-3C71-4A44-AC1E-4CDBA4A6BD1B}" presName="composite" presStyleCnt="0"/>
      <dgm:spPr/>
    </dgm:pt>
    <dgm:pt modelId="{50241935-D043-478D-9AB6-3131FA772EC3}" type="pres">
      <dgm:prSet presAssocID="{BC7CDDF6-3C71-4A44-AC1E-4CDBA4A6BD1B}" presName="background" presStyleLbl="node0" presStyleIdx="1" presStyleCnt="2"/>
      <dgm:spPr/>
    </dgm:pt>
    <dgm:pt modelId="{9E7AADDC-858A-4DC7-93BB-6DCBB97530ED}" type="pres">
      <dgm:prSet presAssocID="{BC7CDDF6-3C71-4A44-AC1E-4CDBA4A6BD1B}" presName="text" presStyleLbl="fgAcc0" presStyleIdx="1" presStyleCnt="2" custScaleX="147822" custScaleY="82026" custLinFactNeighborX="-50121" custLinFactNeighborY="533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CB867B9-7E4D-4425-81A1-529B2514A8A4}" type="pres">
      <dgm:prSet presAssocID="{BC7CDDF6-3C71-4A44-AC1E-4CDBA4A6BD1B}" presName="hierChild2" presStyleCnt="0"/>
      <dgm:spPr/>
    </dgm:pt>
  </dgm:ptLst>
  <dgm:cxnLst>
    <dgm:cxn modelId="{F8452EBD-289F-4C81-9255-5BEF5CBC7114}" type="presOf" srcId="{16FF1543-3090-40CA-85D2-66436499BAED}" destId="{C19AC48B-1E21-4DEC-9596-F0659A4C65DD}" srcOrd="0" destOrd="0" presId="urn:microsoft.com/office/officeart/2005/8/layout/hierarchy1"/>
    <dgm:cxn modelId="{94DB6801-3B47-4D24-821C-20D609AE5472}" srcId="{AA07B0EF-7DA1-416F-8AF3-61359036A38C}" destId="{59BB7FEF-6BE4-495B-B9B4-7C4CA3E5DDD3}" srcOrd="2" destOrd="0" parTransId="{5558BB42-E21A-4AAD-9AEB-1FF46553C3B5}" sibTransId="{32E17975-45E6-4218-8987-72E325D7D0E7}"/>
    <dgm:cxn modelId="{3CFC6D26-226A-4203-B538-4E1A0CD40E70}" srcId="{AA07B0EF-7DA1-416F-8AF3-61359036A38C}" destId="{F3E7DCFC-27BE-4DB8-BB9B-2C904D27DB93}" srcOrd="3" destOrd="0" parTransId="{8A0811C1-1622-4E6E-AB86-0917F6315911}" sibTransId="{BA11CC3B-4379-4C8F-B358-ED298F6757EF}"/>
    <dgm:cxn modelId="{61001AE6-78EA-4B61-A2A7-992BD01570AD}" type="presOf" srcId="{FE5AE02E-BBC1-448C-8A9F-9050C8FAE674}" destId="{D29554EC-2D87-435A-99C0-162AADA57C4E}" srcOrd="0" destOrd="0" presId="urn:microsoft.com/office/officeart/2005/8/layout/hierarchy1"/>
    <dgm:cxn modelId="{ADDED526-EBC2-4864-856D-842BFB20376A}" type="presOf" srcId="{68A23A1F-5769-4358-BECF-403C56F0C251}" destId="{D051FF64-E3C3-4121-BE4B-569DDF4B01A6}" srcOrd="0" destOrd="0" presId="urn:microsoft.com/office/officeart/2005/8/layout/hierarchy1"/>
    <dgm:cxn modelId="{7EA7838A-6C1C-4706-978A-724F8436F3F4}" type="presOf" srcId="{5558BB42-E21A-4AAD-9AEB-1FF46553C3B5}" destId="{87AA80B0-ED2B-4374-BADC-5108A9FED02B}" srcOrd="0" destOrd="0" presId="urn:microsoft.com/office/officeart/2005/8/layout/hierarchy1"/>
    <dgm:cxn modelId="{73B6C796-8ABC-468F-8B5F-4B008216899A}" type="presOf" srcId="{8A0811C1-1622-4E6E-AB86-0917F6315911}" destId="{E7A789AD-4E2C-44E6-A6E2-40C7FA29C95C}" srcOrd="0" destOrd="0" presId="urn:microsoft.com/office/officeart/2005/8/layout/hierarchy1"/>
    <dgm:cxn modelId="{97D26DDB-FEA3-45D5-A1BD-EF2898AC13D7}" srcId="{AA07B0EF-7DA1-416F-8AF3-61359036A38C}" destId="{E312603F-C30A-45F1-8620-722BDD66409F}" srcOrd="1" destOrd="0" parTransId="{68A23A1F-5769-4358-BECF-403C56F0C251}" sibTransId="{56B2463E-FBAB-4E9D-AE05-D099AD1876EB}"/>
    <dgm:cxn modelId="{4A153FCB-B618-4BC9-9626-A6F30FAD2D51}" type="presOf" srcId="{30D258F9-57DD-4BBA-B750-B38D3B8577E2}" destId="{CA839CA5-8CD3-4966-805C-5F1AC6B0AA2E}" srcOrd="0" destOrd="0" presId="urn:microsoft.com/office/officeart/2005/8/layout/hierarchy1"/>
    <dgm:cxn modelId="{AAB1603D-90B2-48CD-A88D-F2356529C836}" type="presOf" srcId="{F3E7DCFC-27BE-4DB8-BB9B-2C904D27DB93}" destId="{2CA7654D-FE00-4863-8825-712AB09E52E2}" srcOrd="0" destOrd="0" presId="urn:microsoft.com/office/officeart/2005/8/layout/hierarchy1"/>
    <dgm:cxn modelId="{1B6EF8F7-87C4-4EC9-96C3-6372E1120095}" type="presOf" srcId="{59BB7FEF-6BE4-495B-B9B4-7C4CA3E5DDD3}" destId="{B8B691F2-3E1E-4C4D-BD61-045FD0C78D0A}" srcOrd="0" destOrd="0" presId="urn:microsoft.com/office/officeart/2005/8/layout/hierarchy1"/>
    <dgm:cxn modelId="{41A1F126-CD30-43C8-9AB0-BC62FD1E8A59}" type="presOf" srcId="{BC7CDDF6-3C71-4A44-AC1E-4CDBA4A6BD1B}" destId="{9E7AADDC-858A-4DC7-93BB-6DCBB97530ED}" srcOrd="0" destOrd="0" presId="urn:microsoft.com/office/officeart/2005/8/layout/hierarchy1"/>
    <dgm:cxn modelId="{1AA06DF8-0BC6-44C8-A948-632860DF48E2}" srcId="{30D258F9-57DD-4BBA-B750-B38D3B8577E2}" destId="{AA07B0EF-7DA1-416F-8AF3-61359036A38C}" srcOrd="0" destOrd="0" parTransId="{AA6FEEFB-0A88-4895-85D3-7A5D0BACDA47}" sibTransId="{015F0D7A-4BD7-4368-A0FC-6762ED5B2D34}"/>
    <dgm:cxn modelId="{164EA337-7254-48C1-8BDD-6D96EB022B07}" type="presOf" srcId="{E312603F-C30A-45F1-8620-722BDD66409F}" destId="{27C32505-0B53-4FED-B4A6-2A316889B76B}" srcOrd="0" destOrd="0" presId="urn:microsoft.com/office/officeart/2005/8/layout/hierarchy1"/>
    <dgm:cxn modelId="{2B87C76A-80BE-43FB-A79D-520ADC0934CF}" type="presOf" srcId="{AA07B0EF-7DA1-416F-8AF3-61359036A38C}" destId="{3DE8956A-DF55-4A1A-8A8B-2E41011B086F}" srcOrd="0" destOrd="0" presId="urn:microsoft.com/office/officeart/2005/8/layout/hierarchy1"/>
    <dgm:cxn modelId="{990E8AC0-69A9-48E4-96CE-165E784A7A7E}" srcId="{30D258F9-57DD-4BBA-B750-B38D3B8577E2}" destId="{BC7CDDF6-3C71-4A44-AC1E-4CDBA4A6BD1B}" srcOrd="1" destOrd="0" parTransId="{C198EBB7-1FC5-4D54-91C8-99B3992BDD53}" sibTransId="{810BD2D5-0815-4B51-A92E-92D829BE75D4}"/>
    <dgm:cxn modelId="{94D488BE-F4CF-4C6C-BB9F-3AD5E4411C01}" srcId="{AA07B0EF-7DA1-416F-8AF3-61359036A38C}" destId="{FE5AE02E-BBC1-448C-8A9F-9050C8FAE674}" srcOrd="0" destOrd="0" parTransId="{16FF1543-3090-40CA-85D2-66436499BAED}" sibTransId="{588C3F57-B4F1-4909-9EA2-4D55B5B1834E}"/>
    <dgm:cxn modelId="{BB45D7F4-18D6-4452-B2A0-E8EDE34B77B3}" type="presParOf" srcId="{CA839CA5-8CD3-4966-805C-5F1AC6B0AA2E}" destId="{AB745179-40A8-4D07-BD0D-983F48F013BD}" srcOrd="0" destOrd="0" presId="urn:microsoft.com/office/officeart/2005/8/layout/hierarchy1"/>
    <dgm:cxn modelId="{7ABF952B-F4E1-43C5-8EB4-B41583A6B05A}" type="presParOf" srcId="{AB745179-40A8-4D07-BD0D-983F48F013BD}" destId="{0D2CE0B9-09B8-4283-8276-3FEF6CF7221E}" srcOrd="0" destOrd="0" presId="urn:microsoft.com/office/officeart/2005/8/layout/hierarchy1"/>
    <dgm:cxn modelId="{97203ABB-7A9C-4499-991E-14CC97C689E7}" type="presParOf" srcId="{0D2CE0B9-09B8-4283-8276-3FEF6CF7221E}" destId="{47073FF6-EF11-4DF3-98E8-EAFF3C385869}" srcOrd="0" destOrd="0" presId="urn:microsoft.com/office/officeart/2005/8/layout/hierarchy1"/>
    <dgm:cxn modelId="{F0ED1289-7ED0-4196-82DD-7AA27A34754D}" type="presParOf" srcId="{0D2CE0B9-09B8-4283-8276-3FEF6CF7221E}" destId="{3DE8956A-DF55-4A1A-8A8B-2E41011B086F}" srcOrd="1" destOrd="0" presId="urn:microsoft.com/office/officeart/2005/8/layout/hierarchy1"/>
    <dgm:cxn modelId="{14FD569C-5F4E-45B0-89CE-D29565E3E6D8}" type="presParOf" srcId="{AB745179-40A8-4D07-BD0D-983F48F013BD}" destId="{5736FC88-D52F-4295-A1D0-D43A9AB9F78C}" srcOrd="1" destOrd="0" presId="urn:microsoft.com/office/officeart/2005/8/layout/hierarchy1"/>
    <dgm:cxn modelId="{7BD1B03C-21F4-4B85-816A-3DD6FFD52C8C}" type="presParOf" srcId="{5736FC88-D52F-4295-A1D0-D43A9AB9F78C}" destId="{C19AC48B-1E21-4DEC-9596-F0659A4C65DD}" srcOrd="0" destOrd="0" presId="urn:microsoft.com/office/officeart/2005/8/layout/hierarchy1"/>
    <dgm:cxn modelId="{92B345AE-FFAB-4ED5-9FE0-20BE278537A6}" type="presParOf" srcId="{5736FC88-D52F-4295-A1D0-D43A9AB9F78C}" destId="{E7A9706B-B37D-4DA8-AEE7-D685F8A1F7BE}" srcOrd="1" destOrd="0" presId="urn:microsoft.com/office/officeart/2005/8/layout/hierarchy1"/>
    <dgm:cxn modelId="{6016DB9B-5401-4C97-A5B3-19B108EB480D}" type="presParOf" srcId="{E7A9706B-B37D-4DA8-AEE7-D685F8A1F7BE}" destId="{47B8D060-BA38-4D30-8093-0817CE6814E9}" srcOrd="0" destOrd="0" presId="urn:microsoft.com/office/officeart/2005/8/layout/hierarchy1"/>
    <dgm:cxn modelId="{62317003-6C4D-459C-9004-5A4BD58B2032}" type="presParOf" srcId="{47B8D060-BA38-4D30-8093-0817CE6814E9}" destId="{70EA4053-F15D-43F0-B5AB-7B0722C565CD}" srcOrd="0" destOrd="0" presId="urn:microsoft.com/office/officeart/2005/8/layout/hierarchy1"/>
    <dgm:cxn modelId="{9975B321-619D-48C8-B6DA-9513251F529A}" type="presParOf" srcId="{47B8D060-BA38-4D30-8093-0817CE6814E9}" destId="{D29554EC-2D87-435A-99C0-162AADA57C4E}" srcOrd="1" destOrd="0" presId="urn:microsoft.com/office/officeart/2005/8/layout/hierarchy1"/>
    <dgm:cxn modelId="{EBFB3177-0187-4786-AD85-0D6C9171ABCE}" type="presParOf" srcId="{E7A9706B-B37D-4DA8-AEE7-D685F8A1F7BE}" destId="{A58B3096-61A6-41FF-A367-F5A6FD8E9C2A}" srcOrd="1" destOrd="0" presId="urn:microsoft.com/office/officeart/2005/8/layout/hierarchy1"/>
    <dgm:cxn modelId="{F103D5EE-1B0E-47CF-A808-5E6884B2AEA0}" type="presParOf" srcId="{5736FC88-D52F-4295-A1D0-D43A9AB9F78C}" destId="{D051FF64-E3C3-4121-BE4B-569DDF4B01A6}" srcOrd="2" destOrd="0" presId="urn:microsoft.com/office/officeart/2005/8/layout/hierarchy1"/>
    <dgm:cxn modelId="{DBEC60A6-6587-4290-8C4A-B860C2042FB3}" type="presParOf" srcId="{5736FC88-D52F-4295-A1D0-D43A9AB9F78C}" destId="{F330F7DA-971B-4A9E-B11A-CF1EC70E36BC}" srcOrd="3" destOrd="0" presId="urn:microsoft.com/office/officeart/2005/8/layout/hierarchy1"/>
    <dgm:cxn modelId="{A8B3872D-D8F2-4DAD-9773-F61B5BEFE605}" type="presParOf" srcId="{F330F7DA-971B-4A9E-B11A-CF1EC70E36BC}" destId="{7939F2EF-9197-41BD-BA00-961C3DD8A409}" srcOrd="0" destOrd="0" presId="urn:microsoft.com/office/officeart/2005/8/layout/hierarchy1"/>
    <dgm:cxn modelId="{3DF51050-E2D5-4908-86F4-3ABB973D3BBC}" type="presParOf" srcId="{7939F2EF-9197-41BD-BA00-961C3DD8A409}" destId="{A9C3DB93-DF60-4650-87A5-91D05E182010}" srcOrd="0" destOrd="0" presId="urn:microsoft.com/office/officeart/2005/8/layout/hierarchy1"/>
    <dgm:cxn modelId="{408B51CE-6119-4E22-A02A-6C9F6AF73AD9}" type="presParOf" srcId="{7939F2EF-9197-41BD-BA00-961C3DD8A409}" destId="{27C32505-0B53-4FED-B4A6-2A316889B76B}" srcOrd="1" destOrd="0" presId="urn:microsoft.com/office/officeart/2005/8/layout/hierarchy1"/>
    <dgm:cxn modelId="{571D0F84-9BC5-4726-BD3E-5B2B11DFD149}" type="presParOf" srcId="{F330F7DA-971B-4A9E-B11A-CF1EC70E36BC}" destId="{EEDD10F7-B007-402A-A31D-8C688396834C}" srcOrd="1" destOrd="0" presId="urn:microsoft.com/office/officeart/2005/8/layout/hierarchy1"/>
    <dgm:cxn modelId="{25983BEC-FCE8-4D6D-AEFE-553225C0FC22}" type="presParOf" srcId="{5736FC88-D52F-4295-A1D0-D43A9AB9F78C}" destId="{87AA80B0-ED2B-4374-BADC-5108A9FED02B}" srcOrd="4" destOrd="0" presId="urn:microsoft.com/office/officeart/2005/8/layout/hierarchy1"/>
    <dgm:cxn modelId="{E467EF50-F0B2-4F90-856D-4559196ECB79}" type="presParOf" srcId="{5736FC88-D52F-4295-A1D0-D43A9AB9F78C}" destId="{1831CF97-8CA0-4D74-9A3A-382258F94C30}" srcOrd="5" destOrd="0" presId="urn:microsoft.com/office/officeart/2005/8/layout/hierarchy1"/>
    <dgm:cxn modelId="{BE232232-7166-4E1A-A555-9A90FF3233E1}" type="presParOf" srcId="{1831CF97-8CA0-4D74-9A3A-382258F94C30}" destId="{6FB15997-4F25-4AF4-956B-FD5B062D0256}" srcOrd="0" destOrd="0" presId="urn:microsoft.com/office/officeart/2005/8/layout/hierarchy1"/>
    <dgm:cxn modelId="{96861E9A-1316-448F-B268-2942BEAFA910}" type="presParOf" srcId="{6FB15997-4F25-4AF4-956B-FD5B062D0256}" destId="{D2612ECF-D1F5-4C1C-B413-517C239B104D}" srcOrd="0" destOrd="0" presId="urn:microsoft.com/office/officeart/2005/8/layout/hierarchy1"/>
    <dgm:cxn modelId="{DBF718C9-4A34-4A5B-B3FA-01F714B39DD4}" type="presParOf" srcId="{6FB15997-4F25-4AF4-956B-FD5B062D0256}" destId="{B8B691F2-3E1E-4C4D-BD61-045FD0C78D0A}" srcOrd="1" destOrd="0" presId="urn:microsoft.com/office/officeart/2005/8/layout/hierarchy1"/>
    <dgm:cxn modelId="{17722A94-6416-49C6-B505-26B4C7923811}" type="presParOf" srcId="{1831CF97-8CA0-4D74-9A3A-382258F94C30}" destId="{71D08748-F4DC-4D92-B0F0-CB279F09EBB7}" srcOrd="1" destOrd="0" presId="urn:microsoft.com/office/officeart/2005/8/layout/hierarchy1"/>
    <dgm:cxn modelId="{7F9587DB-9478-4A78-9232-A05E39683F46}" type="presParOf" srcId="{5736FC88-D52F-4295-A1D0-D43A9AB9F78C}" destId="{E7A789AD-4E2C-44E6-A6E2-40C7FA29C95C}" srcOrd="6" destOrd="0" presId="urn:microsoft.com/office/officeart/2005/8/layout/hierarchy1"/>
    <dgm:cxn modelId="{67A9567E-FB2C-41AF-A440-8AA6E4CD6A86}" type="presParOf" srcId="{5736FC88-D52F-4295-A1D0-D43A9AB9F78C}" destId="{927D0A2C-C6E7-4F66-9AA7-2013709F7CC4}" srcOrd="7" destOrd="0" presId="urn:microsoft.com/office/officeart/2005/8/layout/hierarchy1"/>
    <dgm:cxn modelId="{D81D5481-E441-4DF0-8561-39FD22931B9B}" type="presParOf" srcId="{927D0A2C-C6E7-4F66-9AA7-2013709F7CC4}" destId="{E5D7F69D-52D3-4634-9265-F51BF6F6CE37}" srcOrd="0" destOrd="0" presId="urn:microsoft.com/office/officeart/2005/8/layout/hierarchy1"/>
    <dgm:cxn modelId="{FC982B0F-DD42-4985-ABEC-79FDD9A7016F}" type="presParOf" srcId="{E5D7F69D-52D3-4634-9265-F51BF6F6CE37}" destId="{153281E1-3D88-4B26-89E7-DB6637374230}" srcOrd="0" destOrd="0" presId="urn:microsoft.com/office/officeart/2005/8/layout/hierarchy1"/>
    <dgm:cxn modelId="{E4A0CF8C-E177-4000-8BAF-061BD8080356}" type="presParOf" srcId="{E5D7F69D-52D3-4634-9265-F51BF6F6CE37}" destId="{2CA7654D-FE00-4863-8825-712AB09E52E2}" srcOrd="1" destOrd="0" presId="urn:microsoft.com/office/officeart/2005/8/layout/hierarchy1"/>
    <dgm:cxn modelId="{11E1DEAE-C5C3-4C61-BB81-3723F58AFEB0}" type="presParOf" srcId="{927D0A2C-C6E7-4F66-9AA7-2013709F7CC4}" destId="{CEFD002F-B587-4155-9FCD-9C1B33138475}" srcOrd="1" destOrd="0" presId="urn:microsoft.com/office/officeart/2005/8/layout/hierarchy1"/>
    <dgm:cxn modelId="{EFF8EF9A-0458-4FE9-829D-A78CCDE99048}" type="presParOf" srcId="{CA839CA5-8CD3-4966-805C-5F1AC6B0AA2E}" destId="{D6F11A98-8284-41A3-9E4E-7C286A2699E9}" srcOrd="1" destOrd="0" presId="urn:microsoft.com/office/officeart/2005/8/layout/hierarchy1"/>
    <dgm:cxn modelId="{38ECCEF0-D35E-43A5-9431-AA2FB6D9CF0C}" type="presParOf" srcId="{D6F11A98-8284-41A3-9E4E-7C286A2699E9}" destId="{E8B958DB-D83E-4C26-8388-9A86985CCAB8}" srcOrd="0" destOrd="0" presId="urn:microsoft.com/office/officeart/2005/8/layout/hierarchy1"/>
    <dgm:cxn modelId="{BB6F28B0-5891-48CE-9DF5-9791A039402C}" type="presParOf" srcId="{E8B958DB-D83E-4C26-8388-9A86985CCAB8}" destId="{50241935-D043-478D-9AB6-3131FA772EC3}" srcOrd="0" destOrd="0" presId="urn:microsoft.com/office/officeart/2005/8/layout/hierarchy1"/>
    <dgm:cxn modelId="{648195CD-1ABA-4218-ADCD-87DEA7BFAED2}" type="presParOf" srcId="{E8B958DB-D83E-4C26-8388-9A86985CCAB8}" destId="{9E7AADDC-858A-4DC7-93BB-6DCBB97530ED}" srcOrd="1" destOrd="0" presId="urn:microsoft.com/office/officeart/2005/8/layout/hierarchy1"/>
    <dgm:cxn modelId="{523E4A10-27C6-4342-AEAB-B3BD3E756A8F}" type="presParOf" srcId="{D6F11A98-8284-41A3-9E4E-7C286A2699E9}" destId="{ACB867B9-7E4D-4425-81A1-529B2514A8A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B608938-9FD9-41D5-BD1B-6FC68296346D}" type="doc">
      <dgm:prSet loTypeId="urn:microsoft.com/office/officeart/2005/8/layout/list1" loCatId="list" qsTypeId="urn:microsoft.com/office/officeart/2005/8/quickstyle/3d2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9709ABDD-470C-4854-BAC8-359A0B46D958}">
      <dgm:prSet custT="1"/>
      <dgm:spPr/>
      <dgm:t>
        <a:bodyPr/>
        <a:lstStyle/>
        <a:p>
          <a:r>
            <a:rPr lang="ru-RU" sz="2200" b="1" u="none" dirty="0" smtClean="0">
              <a:latin typeface="Times New Roman" pitchFamily="18" charset="0"/>
              <a:cs typeface="Times New Roman" panose="02020603050405020304" pitchFamily="18" charset="0"/>
            </a:rPr>
            <a:t>Основное направление</a:t>
          </a:r>
          <a:endParaRPr lang="ru-RU" sz="2200" u="none" dirty="0"/>
        </a:p>
      </dgm:t>
    </dgm:pt>
    <dgm:pt modelId="{0A95EF78-9BD4-42EC-921D-A3A103E3E358}" type="parTrans" cxnId="{7AE55EC0-4AF1-44B4-8C6B-4A0379A0BE10}">
      <dgm:prSet/>
      <dgm:spPr/>
      <dgm:t>
        <a:bodyPr/>
        <a:lstStyle/>
        <a:p>
          <a:endParaRPr lang="ru-RU"/>
        </a:p>
      </dgm:t>
    </dgm:pt>
    <dgm:pt modelId="{09525015-2C55-4647-88AD-A43A6BAD367D}" type="sibTrans" cxnId="{7AE55EC0-4AF1-44B4-8C6B-4A0379A0BE10}">
      <dgm:prSet/>
      <dgm:spPr/>
      <dgm:t>
        <a:bodyPr/>
        <a:lstStyle/>
        <a:p>
          <a:endParaRPr lang="ru-RU"/>
        </a:p>
      </dgm:t>
    </dgm:pt>
    <dgm:pt modelId="{82611DD7-A5DB-4EC0-A1F5-D950707FE792}">
      <dgm:prSet custT="1"/>
      <dgm:spPr/>
      <dgm:t>
        <a:bodyPr/>
        <a:lstStyle/>
        <a:p>
          <a:pPr algn="just"/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необходимости сохранения и наращивания налогового потенциала в целях обеспечения роста доходной части бюджета города Покачи, в том числе за счет изыскания дополнительных доходных резервов и снижения налоговой задолженности перед бюджетом</a:t>
          </a:r>
          <a:endParaRPr lang="ru-RU" sz="1800" dirty="0">
            <a:latin typeface="Times New Roman" pitchFamily="18" charset="0"/>
            <a:cs typeface="Times New Roman" panose="02020603050405020304" pitchFamily="18" charset="0"/>
          </a:endParaRPr>
        </a:p>
      </dgm:t>
    </dgm:pt>
    <dgm:pt modelId="{829AF54C-7982-457C-B803-F1C3035D8F68}" type="parTrans" cxnId="{7C0DF4DA-1B3C-402D-A4D2-1CAADD97AB75}">
      <dgm:prSet/>
      <dgm:spPr/>
      <dgm:t>
        <a:bodyPr/>
        <a:lstStyle/>
        <a:p>
          <a:endParaRPr lang="ru-RU"/>
        </a:p>
      </dgm:t>
    </dgm:pt>
    <dgm:pt modelId="{669ABBF4-19FD-4C63-9733-711FC38836C1}" type="sibTrans" cxnId="{7C0DF4DA-1B3C-402D-A4D2-1CAADD97AB75}">
      <dgm:prSet/>
      <dgm:spPr/>
      <dgm:t>
        <a:bodyPr/>
        <a:lstStyle/>
        <a:p>
          <a:endParaRPr lang="ru-RU"/>
        </a:p>
      </dgm:t>
    </dgm:pt>
    <dgm:pt modelId="{BA5C6B22-5F5A-4B88-82D7-0E3F9908A718}">
      <dgm:prSet custT="1"/>
      <dgm:spPr/>
      <dgm:t>
        <a:bodyPr/>
        <a:lstStyle/>
        <a:p>
          <a:r>
            <a:rPr lang="ru-RU" sz="2200" b="1" u="none" dirty="0" smtClean="0">
              <a:latin typeface="Times New Roman" pitchFamily="18" charset="0"/>
              <a:cs typeface="Times New Roman" panose="02020603050405020304" pitchFamily="18" charset="0"/>
            </a:rPr>
            <a:t>Основные задачи</a:t>
          </a:r>
          <a:endParaRPr lang="ru-RU" sz="2200" u="none" dirty="0"/>
        </a:p>
      </dgm:t>
    </dgm:pt>
    <dgm:pt modelId="{F3619C0C-0C6F-4040-925C-CC575E7F100F}" type="parTrans" cxnId="{7A3EF2D5-5E0E-40E0-99EA-14578240C7C7}">
      <dgm:prSet/>
      <dgm:spPr/>
      <dgm:t>
        <a:bodyPr/>
        <a:lstStyle/>
        <a:p>
          <a:endParaRPr lang="ru-RU"/>
        </a:p>
      </dgm:t>
    </dgm:pt>
    <dgm:pt modelId="{09B74522-F6C9-4610-BEE4-9441964C26E5}" type="sibTrans" cxnId="{7A3EF2D5-5E0E-40E0-99EA-14578240C7C7}">
      <dgm:prSet/>
      <dgm:spPr/>
      <dgm:t>
        <a:bodyPr/>
        <a:lstStyle/>
        <a:p>
          <a:endParaRPr lang="ru-RU"/>
        </a:p>
      </dgm:t>
    </dgm:pt>
    <dgm:pt modelId="{C3B85FD1-21EA-49FB-85F3-C802467A1097}">
      <dgm:prSet custT="1"/>
      <dgm:spPr/>
      <dgm:t>
        <a:bodyPr/>
        <a:lstStyle/>
        <a:p>
          <a:pPr algn="just"/>
          <a:r>
            <a:rPr lang="ru-RU" sz="1600" dirty="0" smtClean="0">
              <a:latin typeface="Times New Roman" pitchFamily="18" charset="0"/>
              <a:cs typeface="Times New Roman" panose="02020603050405020304" pitchFamily="18" charset="0"/>
            </a:rPr>
            <a:t>совершенствование налогового законодательства муниципального уровня с учетом изменений в налоговом законодательстве Ханты – Мансийского автономного округа-Югры и Российской Федерации;</a:t>
          </a:r>
          <a:endParaRPr lang="ru-RU" sz="1600" dirty="0">
            <a:latin typeface="Times New Roman" pitchFamily="18" charset="0"/>
            <a:cs typeface="Times New Roman" panose="02020603050405020304" pitchFamily="18" charset="0"/>
          </a:endParaRPr>
        </a:p>
      </dgm:t>
    </dgm:pt>
    <dgm:pt modelId="{F5CBB23E-38A1-47FF-86A5-F735A3EA21BB}" type="parTrans" cxnId="{65FE58B7-7274-43E4-812C-257A86D1DA97}">
      <dgm:prSet/>
      <dgm:spPr/>
      <dgm:t>
        <a:bodyPr/>
        <a:lstStyle/>
        <a:p>
          <a:endParaRPr lang="ru-RU"/>
        </a:p>
      </dgm:t>
    </dgm:pt>
    <dgm:pt modelId="{C16685CB-4B02-4C03-9BC1-843D7ACFF4AA}" type="sibTrans" cxnId="{65FE58B7-7274-43E4-812C-257A86D1DA97}">
      <dgm:prSet/>
      <dgm:spPr/>
      <dgm:t>
        <a:bodyPr/>
        <a:lstStyle/>
        <a:p>
          <a:endParaRPr lang="ru-RU"/>
        </a:p>
      </dgm:t>
    </dgm:pt>
    <dgm:pt modelId="{F99D09E7-8415-4BBF-BDDF-C47FFBFDC272}">
      <dgm:prSet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установление (сохранение/изменение) налоговых льгот и (или) сниженных налоговых ставок, иных налоговых преференций по местным налогам с учетом оценки налоговых расходов;</a:t>
          </a:r>
        </a:p>
      </dgm:t>
    </dgm:pt>
    <dgm:pt modelId="{80B976EF-D4A2-4A1E-8148-858882B328FD}" type="parTrans" cxnId="{72630C23-4CF4-426F-84E0-9157DD726956}">
      <dgm:prSet/>
      <dgm:spPr/>
      <dgm:t>
        <a:bodyPr/>
        <a:lstStyle/>
        <a:p>
          <a:endParaRPr lang="ru-RU"/>
        </a:p>
      </dgm:t>
    </dgm:pt>
    <dgm:pt modelId="{59E8E6A7-6897-4B8F-B9AD-8E58A6B5AC32}" type="sibTrans" cxnId="{72630C23-4CF4-426F-84E0-9157DD726956}">
      <dgm:prSet/>
      <dgm:spPr/>
      <dgm:t>
        <a:bodyPr/>
        <a:lstStyle/>
        <a:p>
          <a:endParaRPr lang="ru-RU"/>
        </a:p>
      </dgm:t>
    </dgm:pt>
    <dgm:pt modelId="{852848A0-9C3C-4DAB-BAB8-09B655C0ACCC}">
      <dgm:prSet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создание оптимальных условий для возможности развития предпринимательской и инвестиционной деятельности хозяйствующих субъектов с целью приумножения в дальнейшем доходов местного бюджета; </a:t>
          </a:r>
        </a:p>
      </dgm:t>
    </dgm:pt>
    <dgm:pt modelId="{7A001E52-B70D-4E49-8F40-CAD91A1F0810}" type="parTrans" cxnId="{8BB94086-BC52-4E5B-8FAB-8448215BBEBB}">
      <dgm:prSet/>
      <dgm:spPr/>
      <dgm:t>
        <a:bodyPr/>
        <a:lstStyle/>
        <a:p>
          <a:endParaRPr lang="ru-RU"/>
        </a:p>
      </dgm:t>
    </dgm:pt>
    <dgm:pt modelId="{776F0C47-7B0A-4C10-8B90-6534442B7F8D}" type="sibTrans" cxnId="{8BB94086-BC52-4E5B-8FAB-8448215BBEBB}">
      <dgm:prSet/>
      <dgm:spPr/>
      <dgm:t>
        <a:bodyPr/>
        <a:lstStyle/>
        <a:p>
          <a:endParaRPr lang="ru-RU"/>
        </a:p>
      </dgm:t>
    </dgm:pt>
    <dgm:pt modelId="{0D4F5D7B-D9D8-4905-AA69-4D7DA82E4344}">
      <dgm:prSet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взаимодействие с налогоплательщиками, направленное на соблюдение налоговой дисциплины и предупреждение уклонения от уплаты налоговых платежей в бюджеты всех уровней;</a:t>
          </a:r>
        </a:p>
      </dgm:t>
    </dgm:pt>
    <dgm:pt modelId="{2479FF17-0F3B-4578-B4B3-C47FCF1A4778}" type="parTrans" cxnId="{ABAC6E78-5DA5-400A-A0AB-C35F792A77C8}">
      <dgm:prSet/>
      <dgm:spPr/>
      <dgm:t>
        <a:bodyPr/>
        <a:lstStyle/>
        <a:p>
          <a:endParaRPr lang="ru-RU"/>
        </a:p>
      </dgm:t>
    </dgm:pt>
    <dgm:pt modelId="{F665F183-DBA5-4620-A8F5-6524AA91341A}" type="sibTrans" cxnId="{ABAC6E78-5DA5-400A-A0AB-C35F792A77C8}">
      <dgm:prSet/>
      <dgm:spPr/>
      <dgm:t>
        <a:bodyPr/>
        <a:lstStyle/>
        <a:p>
          <a:endParaRPr lang="ru-RU"/>
        </a:p>
      </dgm:t>
    </dgm:pt>
    <dgm:pt modelId="{56C2355D-88B8-4435-B1E5-DC53ADC16DC1}">
      <dgm:prSet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расширение спектра получения и использования информации, размещаемой в федеральных информационных системах: при планировании доходов бюджета и анализе исполнения плановых и прогнозных показателей использовать сведения Федерального казначейства о перечисленных юридическими лицами платежах и открытые данные электронного сервиса Федеральной налоговой службы «Аналитическое приложение «Анализ имущественных налогов».</a:t>
          </a:r>
        </a:p>
      </dgm:t>
    </dgm:pt>
    <dgm:pt modelId="{49236488-4AAB-46E2-A9F2-02F3829A4D3E}" type="sibTrans" cxnId="{DF6176AF-F1F3-4970-9B95-A72FB0D7DB84}">
      <dgm:prSet/>
      <dgm:spPr/>
      <dgm:t>
        <a:bodyPr/>
        <a:lstStyle/>
        <a:p>
          <a:endParaRPr lang="ru-RU"/>
        </a:p>
      </dgm:t>
    </dgm:pt>
    <dgm:pt modelId="{1B7F78A2-4C6D-48F3-A284-C684EBE3F788}" type="parTrans" cxnId="{DF6176AF-F1F3-4970-9B95-A72FB0D7DB84}">
      <dgm:prSet/>
      <dgm:spPr/>
      <dgm:t>
        <a:bodyPr/>
        <a:lstStyle/>
        <a:p>
          <a:endParaRPr lang="ru-RU"/>
        </a:p>
      </dgm:t>
    </dgm:pt>
    <dgm:pt modelId="{BE652685-4DDA-4AE0-AD0B-653066E3B7FE}">
      <dgm:prSet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продолжение работы по межведомственному взаимодействию, целями которого является повышение уровня собираемости налогов и сборов, поступающих в бюджет города Покачи, а также снижение налоговой недоимки;</a:t>
          </a:r>
        </a:p>
      </dgm:t>
    </dgm:pt>
    <dgm:pt modelId="{F65985C4-F8DC-45FD-9057-3262284089AC}" type="parTrans" cxnId="{E4E850CF-0CE8-4120-92DA-C294A3565863}">
      <dgm:prSet/>
      <dgm:spPr/>
      <dgm:t>
        <a:bodyPr/>
        <a:lstStyle/>
        <a:p>
          <a:endParaRPr lang="ru-RU"/>
        </a:p>
      </dgm:t>
    </dgm:pt>
    <dgm:pt modelId="{A7988FA3-4AA3-46E3-B04C-C4840BD4C51D}" type="sibTrans" cxnId="{E4E850CF-0CE8-4120-92DA-C294A3565863}">
      <dgm:prSet/>
      <dgm:spPr/>
      <dgm:t>
        <a:bodyPr/>
        <a:lstStyle/>
        <a:p>
          <a:endParaRPr lang="ru-RU"/>
        </a:p>
      </dgm:t>
    </dgm:pt>
    <dgm:pt modelId="{E9669442-A103-426B-88B6-EB4924CCD903}" type="pres">
      <dgm:prSet presAssocID="{EB608938-9FD9-41D5-BD1B-6FC68296346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48C7C54-EE23-41D7-9742-C0703CD6AF05}" type="pres">
      <dgm:prSet presAssocID="{9709ABDD-470C-4854-BAC8-359A0B46D958}" presName="parentLin" presStyleCnt="0"/>
      <dgm:spPr/>
      <dgm:t>
        <a:bodyPr/>
        <a:lstStyle/>
        <a:p>
          <a:endParaRPr lang="ru-RU"/>
        </a:p>
      </dgm:t>
    </dgm:pt>
    <dgm:pt modelId="{B917CAD7-301C-4F99-95F2-6C17609E9D9E}" type="pres">
      <dgm:prSet presAssocID="{9709ABDD-470C-4854-BAC8-359A0B46D958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7DF31B73-ED26-4424-AC7E-35CF20B3CEBE}" type="pres">
      <dgm:prSet presAssocID="{9709ABDD-470C-4854-BAC8-359A0B46D958}" presName="parentText" presStyleLbl="node1" presStyleIdx="0" presStyleCnt="2" custScaleY="111718" custLinFactNeighborX="-11982" custLinFactNeighborY="-5160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017D64-F53F-40DA-8C88-814E12FE86E9}" type="pres">
      <dgm:prSet presAssocID="{9709ABDD-470C-4854-BAC8-359A0B46D958}" presName="negativeSpace" presStyleCnt="0"/>
      <dgm:spPr/>
      <dgm:t>
        <a:bodyPr/>
        <a:lstStyle/>
        <a:p>
          <a:endParaRPr lang="ru-RU"/>
        </a:p>
      </dgm:t>
    </dgm:pt>
    <dgm:pt modelId="{830C79E7-F4F5-4E26-8268-CD2F3EDF4014}" type="pres">
      <dgm:prSet presAssocID="{9709ABDD-470C-4854-BAC8-359A0B46D958}" presName="childText" presStyleLbl="conFgAcc1" presStyleIdx="0" presStyleCnt="2" custLinFactNeighborX="-15" custLinFactNeighborY="-873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4E5971-6786-4F05-8C9C-4C701D430053}" type="pres">
      <dgm:prSet presAssocID="{09525015-2C55-4647-88AD-A43A6BAD367D}" presName="spaceBetweenRectangles" presStyleCnt="0"/>
      <dgm:spPr/>
      <dgm:t>
        <a:bodyPr/>
        <a:lstStyle/>
        <a:p>
          <a:endParaRPr lang="ru-RU"/>
        </a:p>
      </dgm:t>
    </dgm:pt>
    <dgm:pt modelId="{16A5F521-E7F9-4885-B477-A88872288C30}" type="pres">
      <dgm:prSet presAssocID="{BA5C6B22-5F5A-4B88-82D7-0E3F9908A718}" presName="parentLin" presStyleCnt="0"/>
      <dgm:spPr/>
      <dgm:t>
        <a:bodyPr/>
        <a:lstStyle/>
        <a:p>
          <a:endParaRPr lang="ru-RU"/>
        </a:p>
      </dgm:t>
    </dgm:pt>
    <dgm:pt modelId="{722174BE-664A-4657-B91F-AC84594BB1D4}" type="pres">
      <dgm:prSet presAssocID="{BA5C6B22-5F5A-4B88-82D7-0E3F9908A718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C44A2CA1-F302-4330-AD20-FC30F709C3E1}" type="pres">
      <dgm:prSet presAssocID="{BA5C6B22-5F5A-4B88-82D7-0E3F9908A718}" presName="parentText" presStyleLbl="node1" presStyleIdx="1" presStyleCnt="2" custScaleY="137505" custLinFactNeighborX="-5793" custLinFactNeighborY="-2130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CDBA04-E009-458A-BFE1-9FE45BDEC4CE}" type="pres">
      <dgm:prSet presAssocID="{BA5C6B22-5F5A-4B88-82D7-0E3F9908A718}" presName="negativeSpace" presStyleCnt="0"/>
      <dgm:spPr/>
      <dgm:t>
        <a:bodyPr/>
        <a:lstStyle/>
        <a:p>
          <a:endParaRPr lang="ru-RU"/>
        </a:p>
      </dgm:t>
    </dgm:pt>
    <dgm:pt modelId="{721D6EC1-9962-45CE-A9B2-246FC01C5804}" type="pres">
      <dgm:prSet presAssocID="{BA5C6B22-5F5A-4B88-82D7-0E3F9908A718}" presName="childText" presStyleLbl="conFgAcc1" presStyleIdx="1" presStyleCnt="2" custScaleY="104800" custLinFactY="-97" custLinFactNeighborX="-431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BEE07DA-FE58-4C56-95C5-EA4716DC569A}" type="presOf" srcId="{BA5C6B22-5F5A-4B88-82D7-0E3F9908A718}" destId="{C44A2CA1-F302-4330-AD20-FC30F709C3E1}" srcOrd="1" destOrd="0" presId="urn:microsoft.com/office/officeart/2005/8/layout/list1"/>
    <dgm:cxn modelId="{65FE58B7-7274-43E4-812C-257A86D1DA97}" srcId="{BA5C6B22-5F5A-4B88-82D7-0E3F9908A718}" destId="{C3B85FD1-21EA-49FB-85F3-C802467A1097}" srcOrd="0" destOrd="0" parTransId="{F5CBB23E-38A1-47FF-86A5-F735A3EA21BB}" sibTransId="{C16685CB-4B02-4C03-9BC1-843D7ACFF4AA}"/>
    <dgm:cxn modelId="{FB7B818C-AADD-452B-BFA4-34A6BB31932B}" type="presOf" srcId="{852848A0-9C3C-4DAB-BAB8-09B655C0ACCC}" destId="{721D6EC1-9962-45CE-A9B2-246FC01C5804}" srcOrd="0" destOrd="2" presId="urn:microsoft.com/office/officeart/2005/8/layout/list1"/>
    <dgm:cxn modelId="{27DD9372-A0C5-48A7-AD33-E70A758AD0C1}" type="presOf" srcId="{0D4F5D7B-D9D8-4905-AA69-4D7DA82E4344}" destId="{721D6EC1-9962-45CE-A9B2-246FC01C5804}" srcOrd="0" destOrd="3" presId="urn:microsoft.com/office/officeart/2005/8/layout/list1"/>
    <dgm:cxn modelId="{DF6176AF-F1F3-4970-9B95-A72FB0D7DB84}" srcId="{BA5C6B22-5F5A-4B88-82D7-0E3F9908A718}" destId="{56C2355D-88B8-4435-B1E5-DC53ADC16DC1}" srcOrd="5" destOrd="0" parTransId="{1B7F78A2-4C6D-48F3-A284-C684EBE3F788}" sibTransId="{49236488-4AAB-46E2-A9F2-02F3829A4D3E}"/>
    <dgm:cxn modelId="{72630C23-4CF4-426F-84E0-9157DD726956}" srcId="{BA5C6B22-5F5A-4B88-82D7-0E3F9908A718}" destId="{F99D09E7-8415-4BBF-BDDF-C47FFBFDC272}" srcOrd="1" destOrd="0" parTransId="{80B976EF-D4A2-4A1E-8148-858882B328FD}" sibTransId="{59E8E6A7-6897-4B8F-B9AD-8E58A6B5AC32}"/>
    <dgm:cxn modelId="{E4E850CF-0CE8-4120-92DA-C294A3565863}" srcId="{BA5C6B22-5F5A-4B88-82D7-0E3F9908A718}" destId="{BE652685-4DDA-4AE0-AD0B-653066E3B7FE}" srcOrd="4" destOrd="0" parTransId="{F65985C4-F8DC-45FD-9057-3262284089AC}" sibTransId="{A7988FA3-4AA3-46E3-B04C-C4840BD4C51D}"/>
    <dgm:cxn modelId="{CC875011-1B39-4BFA-80AE-6F7F3D2ACEDE}" type="presOf" srcId="{BE652685-4DDA-4AE0-AD0B-653066E3B7FE}" destId="{721D6EC1-9962-45CE-A9B2-246FC01C5804}" srcOrd="0" destOrd="4" presId="urn:microsoft.com/office/officeart/2005/8/layout/list1"/>
    <dgm:cxn modelId="{FD79787B-CBFF-46F5-B471-B3C1CFD3D49A}" type="presOf" srcId="{EB608938-9FD9-41D5-BD1B-6FC68296346D}" destId="{E9669442-A103-426B-88B6-EB4924CCD903}" srcOrd="0" destOrd="0" presId="urn:microsoft.com/office/officeart/2005/8/layout/list1"/>
    <dgm:cxn modelId="{9F75CC9D-7823-4CD3-8938-F828EC02B700}" type="presOf" srcId="{BA5C6B22-5F5A-4B88-82D7-0E3F9908A718}" destId="{722174BE-664A-4657-B91F-AC84594BB1D4}" srcOrd="0" destOrd="0" presId="urn:microsoft.com/office/officeart/2005/8/layout/list1"/>
    <dgm:cxn modelId="{9252EF5C-21BF-4AAC-BC96-5A3957011238}" type="presOf" srcId="{C3B85FD1-21EA-49FB-85F3-C802467A1097}" destId="{721D6EC1-9962-45CE-A9B2-246FC01C5804}" srcOrd="0" destOrd="0" presId="urn:microsoft.com/office/officeart/2005/8/layout/list1"/>
    <dgm:cxn modelId="{8BB94086-BC52-4E5B-8FAB-8448215BBEBB}" srcId="{BA5C6B22-5F5A-4B88-82D7-0E3F9908A718}" destId="{852848A0-9C3C-4DAB-BAB8-09B655C0ACCC}" srcOrd="2" destOrd="0" parTransId="{7A001E52-B70D-4E49-8F40-CAD91A1F0810}" sibTransId="{776F0C47-7B0A-4C10-8B90-6534442B7F8D}"/>
    <dgm:cxn modelId="{AF0D417F-A2AE-4850-AF3D-82AF8886C9B9}" type="presOf" srcId="{F99D09E7-8415-4BBF-BDDF-C47FFBFDC272}" destId="{721D6EC1-9962-45CE-A9B2-246FC01C5804}" srcOrd="0" destOrd="1" presId="urn:microsoft.com/office/officeart/2005/8/layout/list1"/>
    <dgm:cxn modelId="{7AB23203-94F2-4E9D-9044-1AD0D3D2DC44}" type="presOf" srcId="{56C2355D-88B8-4435-B1E5-DC53ADC16DC1}" destId="{721D6EC1-9962-45CE-A9B2-246FC01C5804}" srcOrd="0" destOrd="5" presId="urn:microsoft.com/office/officeart/2005/8/layout/list1"/>
    <dgm:cxn modelId="{5A653B75-C395-4699-8ACB-7ECE4F45AD11}" type="presOf" srcId="{82611DD7-A5DB-4EC0-A1F5-D950707FE792}" destId="{830C79E7-F4F5-4E26-8268-CD2F3EDF4014}" srcOrd="0" destOrd="0" presId="urn:microsoft.com/office/officeart/2005/8/layout/list1"/>
    <dgm:cxn modelId="{7AE55EC0-4AF1-44B4-8C6B-4A0379A0BE10}" srcId="{EB608938-9FD9-41D5-BD1B-6FC68296346D}" destId="{9709ABDD-470C-4854-BAC8-359A0B46D958}" srcOrd="0" destOrd="0" parTransId="{0A95EF78-9BD4-42EC-921D-A3A103E3E358}" sibTransId="{09525015-2C55-4647-88AD-A43A6BAD367D}"/>
    <dgm:cxn modelId="{7A3EF2D5-5E0E-40E0-99EA-14578240C7C7}" srcId="{EB608938-9FD9-41D5-BD1B-6FC68296346D}" destId="{BA5C6B22-5F5A-4B88-82D7-0E3F9908A718}" srcOrd="1" destOrd="0" parTransId="{F3619C0C-0C6F-4040-925C-CC575E7F100F}" sibTransId="{09B74522-F6C9-4610-BEE4-9441964C26E5}"/>
    <dgm:cxn modelId="{B3B59BED-7F96-4384-ACB3-0E3187ADC1E5}" type="presOf" srcId="{9709ABDD-470C-4854-BAC8-359A0B46D958}" destId="{7DF31B73-ED26-4424-AC7E-35CF20B3CEBE}" srcOrd="1" destOrd="0" presId="urn:microsoft.com/office/officeart/2005/8/layout/list1"/>
    <dgm:cxn modelId="{ABAC6E78-5DA5-400A-A0AB-C35F792A77C8}" srcId="{BA5C6B22-5F5A-4B88-82D7-0E3F9908A718}" destId="{0D4F5D7B-D9D8-4905-AA69-4D7DA82E4344}" srcOrd="3" destOrd="0" parTransId="{2479FF17-0F3B-4578-B4B3-C47FCF1A4778}" sibTransId="{F665F183-DBA5-4620-A8F5-6524AA91341A}"/>
    <dgm:cxn modelId="{7C0DF4DA-1B3C-402D-A4D2-1CAADD97AB75}" srcId="{9709ABDD-470C-4854-BAC8-359A0B46D958}" destId="{82611DD7-A5DB-4EC0-A1F5-D950707FE792}" srcOrd="0" destOrd="0" parTransId="{829AF54C-7982-457C-B803-F1C3035D8F68}" sibTransId="{669ABBF4-19FD-4C63-9733-711FC38836C1}"/>
    <dgm:cxn modelId="{55CDE3E0-9053-492F-958E-01530EA6F7CC}" type="presOf" srcId="{9709ABDD-470C-4854-BAC8-359A0B46D958}" destId="{B917CAD7-301C-4F99-95F2-6C17609E9D9E}" srcOrd="0" destOrd="0" presId="urn:microsoft.com/office/officeart/2005/8/layout/list1"/>
    <dgm:cxn modelId="{C1549C0D-2C9A-4479-A7B4-6B1E0D0A4C91}" type="presParOf" srcId="{E9669442-A103-426B-88B6-EB4924CCD903}" destId="{F48C7C54-EE23-41D7-9742-C0703CD6AF05}" srcOrd="0" destOrd="0" presId="urn:microsoft.com/office/officeart/2005/8/layout/list1"/>
    <dgm:cxn modelId="{C6A700DB-DEC2-4360-8022-B75BE41C6317}" type="presParOf" srcId="{F48C7C54-EE23-41D7-9742-C0703CD6AF05}" destId="{B917CAD7-301C-4F99-95F2-6C17609E9D9E}" srcOrd="0" destOrd="0" presId="urn:microsoft.com/office/officeart/2005/8/layout/list1"/>
    <dgm:cxn modelId="{ED7F43A4-E87A-4309-A2E8-39CE57E2D4AD}" type="presParOf" srcId="{F48C7C54-EE23-41D7-9742-C0703CD6AF05}" destId="{7DF31B73-ED26-4424-AC7E-35CF20B3CEBE}" srcOrd="1" destOrd="0" presId="urn:microsoft.com/office/officeart/2005/8/layout/list1"/>
    <dgm:cxn modelId="{98485B16-0641-471D-A229-11120C37EB88}" type="presParOf" srcId="{E9669442-A103-426B-88B6-EB4924CCD903}" destId="{37017D64-F53F-40DA-8C88-814E12FE86E9}" srcOrd="1" destOrd="0" presId="urn:microsoft.com/office/officeart/2005/8/layout/list1"/>
    <dgm:cxn modelId="{8B9D77F7-860F-4DC5-B3DF-B082D650D34D}" type="presParOf" srcId="{E9669442-A103-426B-88B6-EB4924CCD903}" destId="{830C79E7-F4F5-4E26-8268-CD2F3EDF4014}" srcOrd="2" destOrd="0" presId="urn:microsoft.com/office/officeart/2005/8/layout/list1"/>
    <dgm:cxn modelId="{E0150C04-807F-4502-AC7E-0A9DDD6EBA8B}" type="presParOf" srcId="{E9669442-A103-426B-88B6-EB4924CCD903}" destId="{394E5971-6786-4F05-8C9C-4C701D430053}" srcOrd="3" destOrd="0" presId="urn:microsoft.com/office/officeart/2005/8/layout/list1"/>
    <dgm:cxn modelId="{BCF1BBD8-7FB6-4838-9D30-040261586B7C}" type="presParOf" srcId="{E9669442-A103-426B-88B6-EB4924CCD903}" destId="{16A5F521-E7F9-4885-B477-A88872288C30}" srcOrd="4" destOrd="0" presId="urn:microsoft.com/office/officeart/2005/8/layout/list1"/>
    <dgm:cxn modelId="{20C601EC-09F7-4DAE-9540-51F9771B5CEB}" type="presParOf" srcId="{16A5F521-E7F9-4885-B477-A88872288C30}" destId="{722174BE-664A-4657-B91F-AC84594BB1D4}" srcOrd="0" destOrd="0" presId="urn:microsoft.com/office/officeart/2005/8/layout/list1"/>
    <dgm:cxn modelId="{EE1407E2-7F16-48B6-B7BB-018D0BC54D57}" type="presParOf" srcId="{16A5F521-E7F9-4885-B477-A88872288C30}" destId="{C44A2CA1-F302-4330-AD20-FC30F709C3E1}" srcOrd="1" destOrd="0" presId="urn:microsoft.com/office/officeart/2005/8/layout/list1"/>
    <dgm:cxn modelId="{6D049F9D-EC00-420C-AA5D-3222195BDE6C}" type="presParOf" srcId="{E9669442-A103-426B-88B6-EB4924CCD903}" destId="{93CDBA04-E009-458A-BFE1-9FE45BDEC4CE}" srcOrd="5" destOrd="0" presId="urn:microsoft.com/office/officeart/2005/8/layout/list1"/>
    <dgm:cxn modelId="{74CFA7CC-1B80-4B78-BCED-6EA0C3023421}" type="presParOf" srcId="{E9669442-A103-426B-88B6-EB4924CCD903}" destId="{721D6EC1-9962-45CE-A9B2-246FC01C5804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B608938-9FD9-41D5-BD1B-6FC68296346D}" type="doc">
      <dgm:prSet loTypeId="urn:microsoft.com/office/officeart/2005/8/layout/list1" loCatId="list" qsTypeId="urn:microsoft.com/office/officeart/2005/8/quickstyle/3d2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9709ABDD-470C-4854-BAC8-359A0B46D958}">
      <dgm:prSet custT="1"/>
      <dgm:spPr/>
      <dgm:t>
        <a:bodyPr/>
        <a:lstStyle/>
        <a:p>
          <a:r>
            <a:rPr lang="ru-RU" sz="2200" b="1" u="none" smtClean="0">
              <a:latin typeface="Times New Roman" pitchFamily="18" charset="0"/>
              <a:cs typeface="Times New Roman" panose="02020603050405020304" pitchFamily="18" charset="0"/>
            </a:rPr>
            <a:t>Основное направление</a:t>
          </a:r>
          <a:endParaRPr lang="ru-RU" sz="2200" u="none" dirty="0"/>
        </a:p>
      </dgm:t>
    </dgm:pt>
    <dgm:pt modelId="{0A95EF78-9BD4-42EC-921D-A3A103E3E358}" type="parTrans" cxnId="{7AE55EC0-4AF1-44B4-8C6B-4A0379A0BE10}">
      <dgm:prSet/>
      <dgm:spPr/>
      <dgm:t>
        <a:bodyPr/>
        <a:lstStyle/>
        <a:p>
          <a:endParaRPr lang="ru-RU"/>
        </a:p>
      </dgm:t>
    </dgm:pt>
    <dgm:pt modelId="{09525015-2C55-4647-88AD-A43A6BAD367D}" type="sibTrans" cxnId="{7AE55EC0-4AF1-44B4-8C6B-4A0379A0BE10}">
      <dgm:prSet/>
      <dgm:spPr/>
      <dgm:t>
        <a:bodyPr/>
        <a:lstStyle/>
        <a:p>
          <a:endParaRPr lang="ru-RU"/>
        </a:p>
      </dgm:t>
    </dgm:pt>
    <dgm:pt modelId="{82611DD7-A5DB-4EC0-A1F5-D950707FE792}">
      <dgm:prSet custT="1"/>
      <dgm:spPr/>
      <dgm:t>
        <a:bodyPr/>
        <a:lstStyle/>
        <a:p>
          <a:pPr algn="just"/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обеспечения сбалансированности и устойчивости бюджета города Покачи, повышения эффективности бюджетных расходов, выявление внутренних резервов и перераспределение их в пользу приоритетных направлений расходов</a:t>
          </a:r>
          <a:endParaRPr lang="ru-RU" sz="1800" dirty="0">
            <a:latin typeface="Times New Roman" pitchFamily="18" charset="0"/>
            <a:cs typeface="Times New Roman" panose="02020603050405020304" pitchFamily="18" charset="0"/>
          </a:endParaRPr>
        </a:p>
      </dgm:t>
    </dgm:pt>
    <dgm:pt modelId="{829AF54C-7982-457C-B803-F1C3035D8F68}" type="parTrans" cxnId="{7C0DF4DA-1B3C-402D-A4D2-1CAADD97AB75}">
      <dgm:prSet/>
      <dgm:spPr/>
      <dgm:t>
        <a:bodyPr/>
        <a:lstStyle/>
        <a:p>
          <a:endParaRPr lang="ru-RU"/>
        </a:p>
      </dgm:t>
    </dgm:pt>
    <dgm:pt modelId="{669ABBF4-19FD-4C63-9733-711FC38836C1}" type="sibTrans" cxnId="{7C0DF4DA-1B3C-402D-A4D2-1CAADD97AB75}">
      <dgm:prSet/>
      <dgm:spPr/>
      <dgm:t>
        <a:bodyPr/>
        <a:lstStyle/>
        <a:p>
          <a:endParaRPr lang="ru-RU"/>
        </a:p>
      </dgm:t>
    </dgm:pt>
    <dgm:pt modelId="{BA5C6B22-5F5A-4B88-82D7-0E3F9908A718}">
      <dgm:prSet custT="1"/>
      <dgm:spPr/>
      <dgm:t>
        <a:bodyPr/>
        <a:lstStyle/>
        <a:p>
          <a:r>
            <a:rPr lang="ru-RU" sz="2200" b="1" u="none" dirty="0" smtClean="0">
              <a:latin typeface="Times New Roman" pitchFamily="18" charset="0"/>
              <a:cs typeface="Times New Roman" panose="02020603050405020304" pitchFamily="18" charset="0"/>
            </a:rPr>
            <a:t>Основные задачи</a:t>
          </a:r>
          <a:endParaRPr lang="ru-RU" sz="2200" u="none" dirty="0"/>
        </a:p>
      </dgm:t>
    </dgm:pt>
    <dgm:pt modelId="{F3619C0C-0C6F-4040-925C-CC575E7F100F}" type="parTrans" cxnId="{7A3EF2D5-5E0E-40E0-99EA-14578240C7C7}">
      <dgm:prSet/>
      <dgm:spPr/>
      <dgm:t>
        <a:bodyPr/>
        <a:lstStyle/>
        <a:p>
          <a:endParaRPr lang="ru-RU"/>
        </a:p>
      </dgm:t>
    </dgm:pt>
    <dgm:pt modelId="{09B74522-F6C9-4610-BEE4-9441964C26E5}" type="sibTrans" cxnId="{7A3EF2D5-5E0E-40E0-99EA-14578240C7C7}">
      <dgm:prSet/>
      <dgm:spPr/>
      <dgm:t>
        <a:bodyPr/>
        <a:lstStyle/>
        <a:p>
          <a:endParaRPr lang="ru-RU"/>
        </a:p>
      </dgm:t>
    </dgm:pt>
    <dgm:pt modelId="{C3B85FD1-21EA-49FB-85F3-C802467A1097}">
      <dgm:prSet custT="1"/>
      <dgm:spPr/>
      <dgm:t>
        <a:bodyPr/>
        <a:lstStyle/>
        <a:p>
          <a:pPr algn="just"/>
          <a:r>
            <a:rPr lang="ru-RU" sz="1800" dirty="0" smtClean="0">
              <a:latin typeface="Times New Roman" pitchFamily="18" charset="0"/>
              <a:cs typeface="Times New Roman" panose="02020603050405020304" pitchFamily="18" charset="0"/>
            </a:rPr>
            <a:t>повышение эффективность администрирования неналоговых платежей, исключив практику занижения их объемов на этапе прогнозирования,  минимизировав тем самым занижение доходной базы для реализации реальных бюджетных обязательств;</a:t>
          </a:r>
          <a:endParaRPr lang="ru-RU" sz="1800" dirty="0"/>
        </a:p>
      </dgm:t>
    </dgm:pt>
    <dgm:pt modelId="{F5CBB23E-38A1-47FF-86A5-F735A3EA21BB}" type="parTrans" cxnId="{65FE58B7-7274-43E4-812C-257A86D1DA97}">
      <dgm:prSet/>
      <dgm:spPr/>
      <dgm:t>
        <a:bodyPr/>
        <a:lstStyle/>
        <a:p>
          <a:endParaRPr lang="ru-RU"/>
        </a:p>
      </dgm:t>
    </dgm:pt>
    <dgm:pt modelId="{C16685CB-4B02-4C03-9BC1-843D7ACFF4AA}" type="sibTrans" cxnId="{65FE58B7-7274-43E4-812C-257A86D1DA97}">
      <dgm:prSet/>
      <dgm:spPr/>
      <dgm:t>
        <a:bodyPr/>
        <a:lstStyle/>
        <a:p>
          <a:endParaRPr lang="ru-RU"/>
        </a:p>
      </dgm:t>
    </dgm:pt>
    <dgm:pt modelId="{A2698C2B-F77C-4C27-B167-DF6EA38F2050}">
      <dgm:prSet custT="1"/>
      <dgm:spPr/>
      <dgm:t>
        <a:bodyPr/>
        <a:lstStyle/>
        <a:p>
          <a:pPr algn="just"/>
          <a:r>
            <a:rPr lang="ru-RU" sz="1800" dirty="0" smtClean="0">
              <a:latin typeface="Times New Roman" pitchFamily="18" charset="0"/>
              <a:cs typeface="Times New Roman" panose="02020603050405020304" pitchFamily="18" charset="0"/>
            </a:rPr>
            <a:t>реализации Концепции повышения эффективности бюджетных расходов в 2019-2024 годах в муниципальном образовании город Покачи.</a:t>
          </a:r>
          <a:endParaRPr lang="ru-RU" sz="1800" dirty="0">
            <a:latin typeface="Times New Roman" pitchFamily="18" charset="0"/>
            <a:cs typeface="Times New Roman" panose="02020603050405020304" pitchFamily="18" charset="0"/>
          </a:endParaRPr>
        </a:p>
      </dgm:t>
    </dgm:pt>
    <dgm:pt modelId="{4B2D9F3C-2F45-4DF7-BD70-157B8C2EE7C1}" type="sibTrans" cxnId="{7A9530DB-EFFE-4E37-8935-3CAAF1267CCA}">
      <dgm:prSet/>
      <dgm:spPr/>
      <dgm:t>
        <a:bodyPr/>
        <a:lstStyle/>
        <a:p>
          <a:endParaRPr lang="ru-RU"/>
        </a:p>
      </dgm:t>
    </dgm:pt>
    <dgm:pt modelId="{78E5314F-9422-4789-BE97-5F1897085999}" type="parTrans" cxnId="{7A9530DB-EFFE-4E37-8935-3CAAF1267CCA}">
      <dgm:prSet/>
      <dgm:spPr/>
      <dgm:t>
        <a:bodyPr/>
        <a:lstStyle/>
        <a:p>
          <a:endParaRPr lang="ru-RU"/>
        </a:p>
      </dgm:t>
    </dgm:pt>
    <dgm:pt modelId="{2CC0F694-22AA-4F06-B082-7999A4E4BF2B}">
      <dgm:prSet custT="1"/>
      <dgm:spPr/>
      <dgm:t>
        <a:bodyPr/>
        <a:lstStyle/>
        <a:p>
          <a:pPr algn="just"/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совершенствовать управление имеющимися муниципальными финансами через повышение качества и эффективности реализуемых механизмов программно-целевого исполнения принятых обязательств с ориентацией на достижение стратегической цели развития - повышение качества жизни населения в городе Покачи;</a:t>
          </a:r>
        </a:p>
      </dgm:t>
    </dgm:pt>
    <dgm:pt modelId="{720E4F0D-834A-4300-BB41-A0D63EE273DA}" type="sibTrans" cxnId="{2410FA2A-F49B-4363-B446-828BE6BE020F}">
      <dgm:prSet/>
      <dgm:spPr/>
      <dgm:t>
        <a:bodyPr/>
        <a:lstStyle/>
        <a:p>
          <a:endParaRPr lang="ru-RU"/>
        </a:p>
      </dgm:t>
    </dgm:pt>
    <dgm:pt modelId="{F17A3647-135F-4E20-BDD6-F74457CE7E99}" type="parTrans" cxnId="{2410FA2A-F49B-4363-B446-828BE6BE020F}">
      <dgm:prSet/>
      <dgm:spPr/>
      <dgm:t>
        <a:bodyPr/>
        <a:lstStyle/>
        <a:p>
          <a:endParaRPr lang="ru-RU"/>
        </a:p>
      </dgm:t>
    </dgm:pt>
    <dgm:pt modelId="{3D1174CA-8578-4B41-B343-7086731D2E62}">
      <dgm:prSet custT="1"/>
      <dgm:spPr/>
      <dgm:t>
        <a:bodyPr/>
        <a:lstStyle/>
        <a:p>
          <a:pPr algn="just"/>
          <a:r>
            <a:rPr lang="ru-RU" sz="1800" dirty="0" smtClean="0">
              <a:latin typeface="Times New Roman" pitchFamily="18" charset="0"/>
              <a:cs typeface="Times New Roman" panose="02020603050405020304" pitchFamily="18" charset="0"/>
            </a:rPr>
            <a:t>расширение доходной базы, в том числе за счет собираемости доходов, сокращению задолженности по платежам в бюджет, усилению </a:t>
          </a:r>
          <a:r>
            <a:rPr lang="ru-RU" sz="1800" dirty="0" err="1" smtClean="0">
              <a:latin typeface="Times New Roman" pitchFamily="18" charset="0"/>
              <a:cs typeface="Times New Roman" panose="02020603050405020304" pitchFamily="18" charset="0"/>
            </a:rPr>
            <a:t>претензионно</a:t>
          </a:r>
          <a:r>
            <a:rPr lang="ru-RU" sz="1800" dirty="0" smtClean="0">
              <a:latin typeface="Times New Roman" pitchFamily="18" charset="0"/>
              <a:cs typeface="Times New Roman" panose="02020603050405020304" pitchFamily="18" charset="0"/>
            </a:rPr>
            <a:t> – исковой работы с должниками; </a:t>
          </a:r>
          <a:endParaRPr lang="ru-RU" sz="1800" dirty="0">
            <a:latin typeface="Times New Roman" pitchFamily="18" charset="0"/>
            <a:cs typeface="Times New Roman" panose="02020603050405020304" pitchFamily="18" charset="0"/>
          </a:endParaRPr>
        </a:p>
      </dgm:t>
    </dgm:pt>
    <dgm:pt modelId="{FED0BB5F-7B91-4145-95A0-0F36BD0EA5C5}" type="parTrans" cxnId="{3C3CE439-D251-46FD-A9AC-613D3E04CEA1}">
      <dgm:prSet/>
      <dgm:spPr/>
      <dgm:t>
        <a:bodyPr/>
        <a:lstStyle/>
        <a:p>
          <a:endParaRPr lang="ru-RU"/>
        </a:p>
      </dgm:t>
    </dgm:pt>
    <dgm:pt modelId="{3181C6F2-6BD7-4F19-948A-837CEB99FA4D}" type="sibTrans" cxnId="{3C3CE439-D251-46FD-A9AC-613D3E04CEA1}">
      <dgm:prSet/>
      <dgm:spPr/>
      <dgm:t>
        <a:bodyPr/>
        <a:lstStyle/>
        <a:p>
          <a:endParaRPr lang="ru-RU"/>
        </a:p>
      </dgm:t>
    </dgm:pt>
    <dgm:pt modelId="{F25D675C-3BE7-426E-B80A-70A4D3A8D8C6}">
      <dgm:prSet custT="1"/>
      <dgm:spPr/>
      <dgm:t>
        <a:bodyPr/>
        <a:lstStyle/>
        <a:p>
          <a:pPr algn="just"/>
          <a:r>
            <a:rPr lang="ru-RU" sz="1800" dirty="0" smtClean="0">
              <a:latin typeface="Times New Roman" pitchFamily="18" charset="0"/>
              <a:cs typeface="Times New Roman" panose="02020603050405020304" pitchFamily="18" charset="0"/>
            </a:rPr>
            <a:t>совершенствование системы обзора расходов бюджета муниципального образования в целях выявления неэффективно используемых ресурсов и своевременного перенаправления их на решение приоритетных задач;</a:t>
          </a:r>
          <a:endParaRPr lang="ru-RU" sz="1800" dirty="0">
            <a:latin typeface="Times New Roman" pitchFamily="18" charset="0"/>
            <a:cs typeface="Times New Roman" panose="02020603050405020304" pitchFamily="18" charset="0"/>
          </a:endParaRPr>
        </a:p>
      </dgm:t>
    </dgm:pt>
    <dgm:pt modelId="{532A7804-76D2-46BE-9820-F5F83D65D142}" type="parTrans" cxnId="{D48BBB54-03E9-4E35-9ABC-C616C41C7706}">
      <dgm:prSet/>
      <dgm:spPr/>
      <dgm:t>
        <a:bodyPr/>
        <a:lstStyle/>
        <a:p>
          <a:endParaRPr lang="ru-RU"/>
        </a:p>
      </dgm:t>
    </dgm:pt>
    <dgm:pt modelId="{EBEC8FCE-3DB8-4349-9B7F-D1A39E98F5C2}" type="sibTrans" cxnId="{D48BBB54-03E9-4E35-9ABC-C616C41C7706}">
      <dgm:prSet/>
      <dgm:spPr/>
      <dgm:t>
        <a:bodyPr/>
        <a:lstStyle/>
        <a:p>
          <a:endParaRPr lang="ru-RU"/>
        </a:p>
      </dgm:t>
    </dgm:pt>
    <dgm:pt modelId="{E9669442-A103-426B-88B6-EB4924CCD903}" type="pres">
      <dgm:prSet presAssocID="{EB608938-9FD9-41D5-BD1B-6FC68296346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48C7C54-EE23-41D7-9742-C0703CD6AF05}" type="pres">
      <dgm:prSet presAssocID="{9709ABDD-470C-4854-BAC8-359A0B46D958}" presName="parentLin" presStyleCnt="0"/>
      <dgm:spPr/>
      <dgm:t>
        <a:bodyPr/>
        <a:lstStyle/>
        <a:p>
          <a:endParaRPr lang="ru-RU"/>
        </a:p>
      </dgm:t>
    </dgm:pt>
    <dgm:pt modelId="{B917CAD7-301C-4F99-95F2-6C17609E9D9E}" type="pres">
      <dgm:prSet presAssocID="{9709ABDD-470C-4854-BAC8-359A0B46D958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7DF31B73-ED26-4424-AC7E-35CF20B3CEBE}" type="pres">
      <dgm:prSet presAssocID="{9709ABDD-470C-4854-BAC8-359A0B46D958}" presName="parentText" presStyleLbl="node1" presStyleIdx="0" presStyleCnt="2" custScaleY="100187" custLinFactNeighborX="-4696" custLinFactNeighborY="-5633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017D64-F53F-40DA-8C88-814E12FE86E9}" type="pres">
      <dgm:prSet presAssocID="{9709ABDD-470C-4854-BAC8-359A0B46D958}" presName="negativeSpace" presStyleCnt="0"/>
      <dgm:spPr/>
      <dgm:t>
        <a:bodyPr/>
        <a:lstStyle/>
        <a:p>
          <a:endParaRPr lang="ru-RU"/>
        </a:p>
      </dgm:t>
    </dgm:pt>
    <dgm:pt modelId="{830C79E7-F4F5-4E26-8268-CD2F3EDF4014}" type="pres">
      <dgm:prSet presAssocID="{9709ABDD-470C-4854-BAC8-359A0B46D958}" presName="childText" presStyleLbl="conFgAcc1" presStyleIdx="0" presStyleCnt="2" custLinFactNeighborX="-15" custLinFactNeighborY="-873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4E5971-6786-4F05-8C9C-4C701D430053}" type="pres">
      <dgm:prSet presAssocID="{09525015-2C55-4647-88AD-A43A6BAD367D}" presName="spaceBetweenRectangles" presStyleCnt="0"/>
      <dgm:spPr/>
      <dgm:t>
        <a:bodyPr/>
        <a:lstStyle/>
        <a:p>
          <a:endParaRPr lang="ru-RU"/>
        </a:p>
      </dgm:t>
    </dgm:pt>
    <dgm:pt modelId="{16A5F521-E7F9-4885-B477-A88872288C30}" type="pres">
      <dgm:prSet presAssocID="{BA5C6B22-5F5A-4B88-82D7-0E3F9908A718}" presName="parentLin" presStyleCnt="0"/>
      <dgm:spPr/>
      <dgm:t>
        <a:bodyPr/>
        <a:lstStyle/>
        <a:p>
          <a:endParaRPr lang="ru-RU"/>
        </a:p>
      </dgm:t>
    </dgm:pt>
    <dgm:pt modelId="{722174BE-664A-4657-B91F-AC84594BB1D4}" type="pres">
      <dgm:prSet presAssocID="{BA5C6B22-5F5A-4B88-82D7-0E3F9908A718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C44A2CA1-F302-4330-AD20-FC30F709C3E1}" type="pres">
      <dgm:prSet presAssocID="{BA5C6B22-5F5A-4B88-82D7-0E3F9908A718}" presName="parentText" presStyleLbl="node1" presStyleIdx="1" presStyleCnt="2" custScaleX="101515" custScaleY="121194" custLinFactNeighborX="-2515" custLinFactNeighborY="-1915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CDBA04-E009-458A-BFE1-9FE45BDEC4CE}" type="pres">
      <dgm:prSet presAssocID="{BA5C6B22-5F5A-4B88-82D7-0E3F9908A718}" presName="negativeSpace" presStyleCnt="0"/>
      <dgm:spPr/>
      <dgm:t>
        <a:bodyPr/>
        <a:lstStyle/>
        <a:p>
          <a:endParaRPr lang="ru-RU"/>
        </a:p>
      </dgm:t>
    </dgm:pt>
    <dgm:pt modelId="{721D6EC1-9962-45CE-A9B2-246FC01C5804}" type="pres">
      <dgm:prSet presAssocID="{BA5C6B22-5F5A-4B88-82D7-0E3F9908A718}" presName="childText" presStyleLbl="conFgAcc1" presStyleIdx="1" presStyleCnt="2" custScaleY="108751" custLinFactNeighborX="-15" custLinFactNeighborY="-645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5FE58B7-7274-43E4-812C-257A86D1DA97}" srcId="{BA5C6B22-5F5A-4B88-82D7-0E3F9908A718}" destId="{C3B85FD1-21EA-49FB-85F3-C802467A1097}" srcOrd="0" destOrd="0" parTransId="{F5CBB23E-38A1-47FF-86A5-F735A3EA21BB}" sibTransId="{C16685CB-4B02-4C03-9BC1-843D7ACFF4AA}"/>
    <dgm:cxn modelId="{7A9530DB-EFFE-4E37-8935-3CAAF1267CCA}" srcId="{BA5C6B22-5F5A-4B88-82D7-0E3F9908A718}" destId="{A2698C2B-F77C-4C27-B167-DF6EA38F2050}" srcOrd="4" destOrd="0" parTransId="{78E5314F-9422-4789-BE97-5F1897085999}" sibTransId="{4B2D9F3C-2F45-4DF7-BD70-157B8C2EE7C1}"/>
    <dgm:cxn modelId="{3C02E41C-46B0-4F3E-97D4-96FC519B1EAF}" type="presOf" srcId="{F25D675C-3BE7-426E-B80A-70A4D3A8D8C6}" destId="{721D6EC1-9962-45CE-A9B2-246FC01C5804}" srcOrd="0" destOrd="3" presId="urn:microsoft.com/office/officeart/2005/8/layout/list1"/>
    <dgm:cxn modelId="{C0A204AB-6402-461A-AC71-397DAE518A78}" type="presOf" srcId="{2CC0F694-22AA-4F06-B082-7999A4E4BF2B}" destId="{721D6EC1-9962-45CE-A9B2-246FC01C5804}" srcOrd="0" destOrd="2" presId="urn:microsoft.com/office/officeart/2005/8/layout/list1"/>
    <dgm:cxn modelId="{2410FA2A-F49B-4363-B446-828BE6BE020F}" srcId="{BA5C6B22-5F5A-4B88-82D7-0E3F9908A718}" destId="{2CC0F694-22AA-4F06-B082-7999A4E4BF2B}" srcOrd="2" destOrd="0" parTransId="{F17A3647-135F-4E20-BDD6-F74457CE7E99}" sibTransId="{720E4F0D-834A-4300-BB41-A0D63EE273DA}"/>
    <dgm:cxn modelId="{3C3CE439-D251-46FD-A9AC-613D3E04CEA1}" srcId="{BA5C6B22-5F5A-4B88-82D7-0E3F9908A718}" destId="{3D1174CA-8578-4B41-B343-7086731D2E62}" srcOrd="1" destOrd="0" parTransId="{FED0BB5F-7B91-4145-95A0-0F36BD0EA5C5}" sibTransId="{3181C6F2-6BD7-4F19-948A-837CEB99FA4D}"/>
    <dgm:cxn modelId="{6C21746E-BF4B-43A8-875C-3486F188D0CC}" type="presOf" srcId="{9709ABDD-470C-4854-BAC8-359A0B46D958}" destId="{7DF31B73-ED26-4424-AC7E-35CF20B3CEBE}" srcOrd="1" destOrd="0" presId="urn:microsoft.com/office/officeart/2005/8/layout/list1"/>
    <dgm:cxn modelId="{BDF4BAE3-877F-4999-AE0D-15F3DF62E548}" type="presOf" srcId="{9709ABDD-470C-4854-BAC8-359A0B46D958}" destId="{B917CAD7-301C-4F99-95F2-6C17609E9D9E}" srcOrd="0" destOrd="0" presId="urn:microsoft.com/office/officeart/2005/8/layout/list1"/>
    <dgm:cxn modelId="{1959CF08-85ED-4273-ACCA-D93B0C05A6C7}" type="presOf" srcId="{EB608938-9FD9-41D5-BD1B-6FC68296346D}" destId="{E9669442-A103-426B-88B6-EB4924CCD903}" srcOrd="0" destOrd="0" presId="urn:microsoft.com/office/officeart/2005/8/layout/list1"/>
    <dgm:cxn modelId="{A4247D89-1DC0-4836-A54C-C329EADA6556}" type="presOf" srcId="{82611DD7-A5DB-4EC0-A1F5-D950707FE792}" destId="{830C79E7-F4F5-4E26-8268-CD2F3EDF4014}" srcOrd="0" destOrd="0" presId="urn:microsoft.com/office/officeart/2005/8/layout/list1"/>
    <dgm:cxn modelId="{EB668D02-B52C-422A-9887-3BCFC3836035}" type="presOf" srcId="{BA5C6B22-5F5A-4B88-82D7-0E3F9908A718}" destId="{C44A2CA1-F302-4330-AD20-FC30F709C3E1}" srcOrd="1" destOrd="0" presId="urn:microsoft.com/office/officeart/2005/8/layout/list1"/>
    <dgm:cxn modelId="{987ECD1B-7AC7-402C-8AAB-495349C6D161}" type="presOf" srcId="{3D1174CA-8578-4B41-B343-7086731D2E62}" destId="{721D6EC1-9962-45CE-A9B2-246FC01C5804}" srcOrd="0" destOrd="1" presId="urn:microsoft.com/office/officeart/2005/8/layout/list1"/>
    <dgm:cxn modelId="{80BE5AD4-330E-48CD-A1E4-C651A0A3589D}" type="presOf" srcId="{C3B85FD1-21EA-49FB-85F3-C802467A1097}" destId="{721D6EC1-9962-45CE-A9B2-246FC01C5804}" srcOrd="0" destOrd="0" presId="urn:microsoft.com/office/officeart/2005/8/layout/list1"/>
    <dgm:cxn modelId="{5E629EBD-9F01-4CEA-B15B-F29059194DAE}" type="presOf" srcId="{BA5C6B22-5F5A-4B88-82D7-0E3F9908A718}" destId="{722174BE-664A-4657-B91F-AC84594BB1D4}" srcOrd="0" destOrd="0" presId="urn:microsoft.com/office/officeart/2005/8/layout/list1"/>
    <dgm:cxn modelId="{7AE55EC0-4AF1-44B4-8C6B-4A0379A0BE10}" srcId="{EB608938-9FD9-41D5-BD1B-6FC68296346D}" destId="{9709ABDD-470C-4854-BAC8-359A0B46D958}" srcOrd="0" destOrd="0" parTransId="{0A95EF78-9BD4-42EC-921D-A3A103E3E358}" sibTransId="{09525015-2C55-4647-88AD-A43A6BAD367D}"/>
    <dgm:cxn modelId="{D48BBB54-03E9-4E35-9ABC-C616C41C7706}" srcId="{BA5C6B22-5F5A-4B88-82D7-0E3F9908A718}" destId="{F25D675C-3BE7-426E-B80A-70A4D3A8D8C6}" srcOrd="3" destOrd="0" parTransId="{532A7804-76D2-46BE-9820-F5F83D65D142}" sibTransId="{EBEC8FCE-3DB8-4349-9B7F-D1A39E98F5C2}"/>
    <dgm:cxn modelId="{7A3EF2D5-5E0E-40E0-99EA-14578240C7C7}" srcId="{EB608938-9FD9-41D5-BD1B-6FC68296346D}" destId="{BA5C6B22-5F5A-4B88-82D7-0E3F9908A718}" srcOrd="1" destOrd="0" parTransId="{F3619C0C-0C6F-4040-925C-CC575E7F100F}" sibTransId="{09B74522-F6C9-4610-BEE4-9441964C26E5}"/>
    <dgm:cxn modelId="{7C0DF4DA-1B3C-402D-A4D2-1CAADD97AB75}" srcId="{9709ABDD-470C-4854-BAC8-359A0B46D958}" destId="{82611DD7-A5DB-4EC0-A1F5-D950707FE792}" srcOrd="0" destOrd="0" parTransId="{829AF54C-7982-457C-B803-F1C3035D8F68}" sibTransId="{669ABBF4-19FD-4C63-9733-711FC38836C1}"/>
    <dgm:cxn modelId="{247131E7-5DBE-41F5-BCB0-A5A8C567A880}" type="presOf" srcId="{A2698C2B-F77C-4C27-B167-DF6EA38F2050}" destId="{721D6EC1-9962-45CE-A9B2-246FC01C5804}" srcOrd="0" destOrd="4" presId="urn:microsoft.com/office/officeart/2005/8/layout/list1"/>
    <dgm:cxn modelId="{8A19D0C2-320C-4011-8F85-FDA65F3804EA}" type="presParOf" srcId="{E9669442-A103-426B-88B6-EB4924CCD903}" destId="{F48C7C54-EE23-41D7-9742-C0703CD6AF05}" srcOrd="0" destOrd="0" presId="urn:microsoft.com/office/officeart/2005/8/layout/list1"/>
    <dgm:cxn modelId="{EB768197-717C-4852-A629-76329BADC5DE}" type="presParOf" srcId="{F48C7C54-EE23-41D7-9742-C0703CD6AF05}" destId="{B917CAD7-301C-4F99-95F2-6C17609E9D9E}" srcOrd="0" destOrd="0" presId="urn:microsoft.com/office/officeart/2005/8/layout/list1"/>
    <dgm:cxn modelId="{977F9007-FA9F-4A27-A304-55DBC5F2B933}" type="presParOf" srcId="{F48C7C54-EE23-41D7-9742-C0703CD6AF05}" destId="{7DF31B73-ED26-4424-AC7E-35CF20B3CEBE}" srcOrd="1" destOrd="0" presId="urn:microsoft.com/office/officeart/2005/8/layout/list1"/>
    <dgm:cxn modelId="{F973CEF6-2336-4A39-BD8B-2D36D88164FE}" type="presParOf" srcId="{E9669442-A103-426B-88B6-EB4924CCD903}" destId="{37017D64-F53F-40DA-8C88-814E12FE86E9}" srcOrd="1" destOrd="0" presId="urn:microsoft.com/office/officeart/2005/8/layout/list1"/>
    <dgm:cxn modelId="{647916C2-7467-45ED-BBF4-AB38F4D75978}" type="presParOf" srcId="{E9669442-A103-426B-88B6-EB4924CCD903}" destId="{830C79E7-F4F5-4E26-8268-CD2F3EDF4014}" srcOrd="2" destOrd="0" presId="urn:microsoft.com/office/officeart/2005/8/layout/list1"/>
    <dgm:cxn modelId="{9BCAB627-937A-45FD-9EAE-7CD30B88D158}" type="presParOf" srcId="{E9669442-A103-426B-88B6-EB4924CCD903}" destId="{394E5971-6786-4F05-8C9C-4C701D430053}" srcOrd="3" destOrd="0" presId="urn:microsoft.com/office/officeart/2005/8/layout/list1"/>
    <dgm:cxn modelId="{63AC55F1-318C-475D-9380-E7B74DA5FF09}" type="presParOf" srcId="{E9669442-A103-426B-88B6-EB4924CCD903}" destId="{16A5F521-E7F9-4885-B477-A88872288C30}" srcOrd="4" destOrd="0" presId="urn:microsoft.com/office/officeart/2005/8/layout/list1"/>
    <dgm:cxn modelId="{867E9CBB-AC58-477E-A3D8-19AB670D422C}" type="presParOf" srcId="{16A5F521-E7F9-4885-B477-A88872288C30}" destId="{722174BE-664A-4657-B91F-AC84594BB1D4}" srcOrd="0" destOrd="0" presId="urn:microsoft.com/office/officeart/2005/8/layout/list1"/>
    <dgm:cxn modelId="{F5E53E9E-3AF2-46EE-BA86-729946887E27}" type="presParOf" srcId="{16A5F521-E7F9-4885-B477-A88872288C30}" destId="{C44A2CA1-F302-4330-AD20-FC30F709C3E1}" srcOrd="1" destOrd="0" presId="urn:microsoft.com/office/officeart/2005/8/layout/list1"/>
    <dgm:cxn modelId="{59DA568F-D775-4361-8F9F-FA2AFE34B001}" type="presParOf" srcId="{E9669442-A103-426B-88B6-EB4924CCD903}" destId="{93CDBA04-E009-458A-BFE1-9FE45BDEC4CE}" srcOrd="5" destOrd="0" presId="urn:microsoft.com/office/officeart/2005/8/layout/list1"/>
    <dgm:cxn modelId="{E7D53CCC-95B4-41E7-81D4-BDD33CB8DF8C}" type="presParOf" srcId="{E9669442-A103-426B-88B6-EB4924CCD903}" destId="{721D6EC1-9962-45CE-A9B2-246FC01C5804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B608938-9FD9-41D5-BD1B-6FC68296346D}" type="doc">
      <dgm:prSet loTypeId="urn:microsoft.com/office/officeart/2005/8/layout/list1" loCatId="list" qsTypeId="urn:microsoft.com/office/officeart/2005/8/quickstyle/3d2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9709ABDD-470C-4854-BAC8-359A0B46D958}">
      <dgm:prSet custT="1"/>
      <dgm:spPr/>
      <dgm:t>
        <a:bodyPr/>
        <a:lstStyle/>
        <a:p>
          <a:r>
            <a:rPr lang="ru-RU" sz="2200" b="1" u="none" dirty="0" smtClean="0">
              <a:latin typeface="Times New Roman" pitchFamily="18" charset="0"/>
              <a:cs typeface="Times New Roman" panose="02020603050405020304" pitchFamily="18" charset="0"/>
            </a:rPr>
            <a:t>Основное направление</a:t>
          </a:r>
          <a:endParaRPr lang="ru-RU" sz="2200" u="none" dirty="0"/>
        </a:p>
      </dgm:t>
    </dgm:pt>
    <dgm:pt modelId="{0A95EF78-9BD4-42EC-921D-A3A103E3E358}" type="parTrans" cxnId="{7AE55EC0-4AF1-44B4-8C6B-4A0379A0BE10}">
      <dgm:prSet/>
      <dgm:spPr/>
      <dgm:t>
        <a:bodyPr/>
        <a:lstStyle/>
        <a:p>
          <a:endParaRPr lang="ru-RU"/>
        </a:p>
      </dgm:t>
    </dgm:pt>
    <dgm:pt modelId="{09525015-2C55-4647-88AD-A43A6BAD367D}" type="sibTrans" cxnId="{7AE55EC0-4AF1-44B4-8C6B-4A0379A0BE10}">
      <dgm:prSet/>
      <dgm:spPr/>
      <dgm:t>
        <a:bodyPr/>
        <a:lstStyle/>
        <a:p>
          <a:endParaRPr lang="ru-RU"/>
        </a:p>
      </dgm:t>
    </dgm:pt>
    <dgm:pt modelId="{82611DD7-A5DB-4EC0-A1F5-D950707FE792}">
      <dgm:prSet custT="1"/>
      <dgm:spPr/>
      <dgm:t>
        <a:bodyPr/>
        <a:lstStyle/>
        <a:p>
          <a:pPr algn="just"/>
          <a:r>
            <a:rPr lang="ru-RU" sz="2000" dirty="0" smtClean="0">
              <a:latin typeface="Times New Roman" pitchFamily="18" charset="0"/>
              <a:cs typeface="Times New Roman" panose="02020603050405020304" pitchFamily="18" charset="0"/>
            </a:rPr>
            <a:t>поддержание долговой нагрузки на бюджет города </a:t>
          </a:r>
          <a:r>
            <a:rPr lang="ru-RU" sz="2000" dirty="0" err="1" smtClean="0">
              <a:latin typeface="Times New Roman" pitchFamily="18" charset="0"/>
              <a:cs typeface="Times New Roman" panose="02020603050405020304" pitchFamily="18" charset="0"/>
            </a:rPr>
            <a:t>Покачи</a:t>
          </a:r>
          <a:r>
            <a:rPr lang="ru-RU" sz="2000" dirty="0" smtClean="0">
              <a:latin typeface="Times New Roman" pitchFamily="18" charset="0"/>
              <a:cs typeface="Times New Roman" panose="02020603050405020304" pitchFamily="18" charset="0"/>
            </a:rPr>
            <a:t> на уровне с высокой долговой устойчивостью</a:t>
          </a:r>
          <a:endParaRPr lang="ru-RU" sz="2000" dirty="0"/>
        </a:p>
      </dgm:t>
    </dgm:pt>
    <dgm:pt modelId="{829AF54C-7982-457C-B803-F1C3035D8F68}" type="parTrans" cxnId="{7C0DF4DA-1B3C-402D-A4D2-1CAADD97AB75}">
      <dgm:prSet/>
      <dgm:spPr/>
      <dgm:t>
        <a:bodyPr/>
        <a:lstStyle/>
        <a:p>
          <a:endParaRPr lang="ru-RU"/>
        </a:p>
      </dgm:t>
    </dgm:pt>
    <dgm:pt modelId="{669ABBF4-19FD-4C63-9733-711FC38836C1}" type="sibTrans" cxnId="{7C0DF4DA-1B3C-402D-A4D2-1CAADD97AB75}">
      <dgm:prSet/>
      <dgm:spPr/>
      <dgm:t>
        <a:bodyPr/>
        <a:lstStyle/>
        <a:p>
          <a:endParaRPr lang="ru-RU"/>
        </a:p>
      </dgm:t>
    </dgm:pt>
    <dgm:pt modelId="{BA5C6B22-5F5A-4B88-82D7-0E3F9908A718}">
      <dgm:prSet custT="1"/>
      <dgm:spPr/>
      <dgm:t>
        <a:bodyPr/>
        <a:lstStyle/>
        <a:p>
          <a:r>
            <a:rPr lang="ru-RU" sz="2200" b="1" u="none" dirty="0" smtClean="0">
              <a:latin typeface="Times New Roman" pitchFamily="18" charset="0"/>
              <a:cs typeface="Times New Roman" panose="02020603050405020304" pitchFamily="18" charset="0"/>
            </a:rPr>
            <a:t>Основные задачи</a:t>
          </a:r>
          <a:endParaRPr lang="ru-RU" sz="2200" u="none" dirty="0"/>
        </a:p>
      </dgm:t>
    </dgm:pt>
    <dgm:pt modelId="{F3619C0C-0C6F-4040-925C-CC575E7F100F}" type="parTrans" cxnId="{7A3EF2D5-5E0E-40E0-99EA-14578240C7C7}">
      <dgm:prSet/>
      <dgm:spPr/>
      <dgm:t>
        <a:bodyPr/>
        <a:lstStyle/>
        <a:p>
          <a:endParaRPr lang="ru-RU"/>
        </a:p>
      </dgm:t>
    </dgm:pt>
    <dgm:pt modelId="{09B74522-F6C9-4610-BEE4-9441964C26E5}" type="sibTrans" cxnId="{7A3EF2D5-5E0E-40E0-99EA-14578240C7C7}">
      <dgm:prSet/>
      <dgm:spPr/>
      <dgm:t>
        <a:bodyPr/>
        <a:lstStyle/>
        <a:p>
          <a:endParaRPr lang="ru-RU"/>
        </a:p>
      </dgm:t>
    </dgm:pt>
    <dgm:pt modelId="{C3B85FD1-21EA-49FB-85F3-C802467A1097}">
      <dgm:prSet custT="1"/>
      <dgm:spPr/>
      <dgm:t>
        <a:bodyPr/>
        <a:lstStyle/>
        <a:p>
          <a:pPr algn="just"/>
          <a:r>
            <a:rPr lang="ru-RU" sz="2000" dirty="0" smtClean="0">
              <a:latin typeface="Times New Roman" pitchFamily="18" charset="0"/>
              <a:cs typeface="Times New Roman" panose="02020603050405020304" pitchFamily="18" charset="0"/>
            </a:rPr>
            <a:t>привлечение заемных средств с учетом поддержания объема муниципального долга на экономически безопасном уровне и на наиболее приемлемых для города условиях;</a:t>
          </a:r>
          <a:endParaRPr lang="ru-RU" sz="2000" dirty="0"/>
        </a:p>
      </dgm:t>
    </dgm:pt>
    <dgm:pt modelId="{F5CBB23E-38A1-47FF-86A5-F735A3EA21BB}" type="parTrans" cxnId="{65FE58B7-7274-43E4-812C-257A86D1DA97}">
      <dgm:prSet/>
      <dgm:spPr/>
      <dgm:t>
        <a:bodyPr/>
        <a:lstStyle/>
        <a:p>
          <a:endParaRPr lang="ru-RU"/>
        </a:p>
      </dgm:t>
    </dgm:pt>
    <dgm:pt modelId="{C16685CB-4B02-4C03-9BC1-843D7ACFF4AA}" type="sibTrans" cxnId="{65FE58B7-7274-43E4-812C-257A86D1DA97}">
      <dgm:prSet/>
      <dgm:spPr/>
      <dgm:t>
        <a:bodyPr/>
        <a:lstStyle/>
        <a:p>
          <a:endParaRPr lang="ru-RU"/>
        </a:p>
      </dgm:t>
    </dgm:pt>
    <dgm:pt modelId="{651B50EB-3439-4507-B946-99F862BB03F5}">
      <dgm:prSet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anose="02020603050405020304" pitchFamily="18" charset="0"/>
            </a:rPr>
            <a:t>минимизация стоимости обслуживания муниципального долга, путем привлечения коммерческого кредита посредством открытия возобновляемой кредитной линии;</a:t>
          </a:r>
          <a:endParaRPr lang="ru-RU" sz="2000" dirty="0">
            <a:latin typeface="Times New Roman" pitchFamily="18" charset="0"/>
            <a:cs typeface="Times New Roman" panose="02020603050405020304" pitchFamily="18" charset="0"/>
          </a:endParaRPr>
        </a:p>
      </dgm:t>
    </dgm:pt>
    <dgm:pt modelId="{B4031748-8B2C-48A2-B5D7-582038C2BBF2}" type="parTrans" cxnId="{67504BF9-0E4F-421B-B6C9-CC982F8E7343}">
      <dgm:prSet/>
      <dgm:spPr/>
      <dgm:t>
        <a:bodyPr/>
        <a:lstStyle/>
        <a:p>
          <a:endParaRPr lang="ru-RU"/>
        </a:p>
      </dgm:t>
    </dgm:pt>
    <dgm:pt modelId="{9040C0DA-ED11-469E-9D46-46CD927670D7}" type="sibTrans" cxnId="{67504BF9-0E4F-421B-B6C9-CC982F8E7343}">
      <dgm:prSet/>
      <dgm:spPr/>
      <dgm:t>
        <a:bodyPr/>
        <a:lstStyle/>
        <a:p>
          <a:endParaRPr lang="ru-RU"/>
        </a:p>
      </dgm:t>
    </dgm:pt>
    <dgm:pt modelId="{ADFF65EA-6324-4890-A3E6-03C4D30C2D38}">
      <dgm:prSet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anose="02020603050405020304" pitchFamily="18" charset="0"/>
            </a:rPr>
            <a:t>оптимизация и минимизация обслуживания долговых обязательств за счет привлечения кредитов с наименьшими процентными ставками;</a:t>
          </a:r>
          <a:endParaRPr lang="ru-RU" sz="2000" dirty="0">
            <a:latin typeface="Times New Roman" pitchFamily="18" charset="0"/>
            <a:cs typeface="Times New Roman" panose="02020603050405020304" pitchFamily="18" charset="0"/>
          </a:endParaRPr>
        </a:p>
      </dgm:t>
    </dgm:pt>
    <dgm:pt modelId="{94A75808-B019-40D5-8BA1-04970FFA4846}" type="parTrans" cxnId="{BA6385DD-600D-4FF5-82EE-C8F17806C2EE}">
      <dgm:prSet/>
      <dgm:spPr/>
      <dgm:t>
        <a:bodyPr/>
        <a:lstStyle/>
        <a:p>
          <a:endParaRPr lang="ru-RU"/>
        </a:p>
      </dgm:t>
    </dgm:pt>
    <dgm:pt modelId="{F9058384-73CF-4F63-9554-EA8F069CF990}" type="sibTrans" cxnId="{BA6385DD-600D-4FF5-82EE-C8F17806C2EE}">
      <dgm:prSet/>
      <dgm:spPr/>
      <dgm:t>
        <a:bodyPr/>
        <a:lstStyle/>
        <a:p>
          <a:endParaRPr lang="ru-RU"/>
        </a:p>
      </dgm:t>
    </dgm:pt>
    <dgm:pt modelId="{C378F829-9BE4-4919-AD2D-690FB25440B3}">
      <dgm:prSet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anose="02020603050405020304" pitchFamily="18" charset="0"/>
            </a:rPr>
            <a:t>прозрачность управления муниципальным долгом и доступность информации о муниципальном долге</a:t>
          </a:r>
          <a:endParaRPr lang="ru-RU" sz="2000" dirty="0"/>
        </a:p>
      </dgm:t>
    </dgm:pt>
    <dgm:pt modelId="{7921A439-F96D-4823-852C-6B5A1682F77E}" type="parTrans" cxnId="{219DCCA2-2414-41CB-BFAC-7B63207C4E14}">
      <dgm:prSet/>
      <dgm:spPr/>
      <dgm:t>
        <a:bodyPr/>
        <a:lstStyle/>
        <a:p>
          <a:endParaRPr lang="ru-RU"/>
        </a:p>
      </dgm:t>
    </dgm:pt>
    <dgm:pt modelId="{EB598C33-6144-473E-A37F-80B650A283EB}" type="sibTrans" cxnId="{219DCCA2-2414-41CB-BFAC-7B63207C4E14}">
      <dgm:prSet/>
      <dgm:spPr/>
      <dgm:t>
        <a:bodyPr/>
        <a:lstStyle/>
        <a:p>
          <a:endParaRPr lang="ru-RU"/>
        </a:p>
      </dgm:t>
    </dgm:pt>
    <dgm:pt modelId="{E9669442-A103-426B-88B6-EB4924CCD903}" type="pres">
      <dgm:prSet presAssocID="{EB608938-9FD9-41D5-BD1B-6FC68296346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48C7C54-EE23-41D7-9742-C0703CD6AF05}" type="pres">
      <dgm:prSet presAssocID="{9709ABDD-470C-4854-BAC8-359A0B46D958}" presName="parentLin" presStyleCnt="0"/>
      <dgm:spPr/>
      <dgm:t>
        <a:bodyPr/>
        <a:lstStyle/>
        <a:p>
          <a:endParaRPr lang="ru-RU"/>
        </a:p>
      </dgm:t>
    </dgm:pt>
    <dgm:pt modelId="{B917CAD7-301C-4F99-95F2-6C17609E9D9E}" type="pres">
      <dgm:prSet presAssocID="{9709ABDD-470C-4854-BAC8-359A0B46D958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7DF31B73-ED26-4424-AC7E-35CF20B3CEBE}" type="pres">
      <dgm:prSet presAssocID="{9709ABDD-470C-4854-BAC8-359A0B46D958}" presName="parentText" presStyleLbl="node1" presStyleIdx="0" presStyleCnt="2" custScaleY="74710" custLinFactNeighborX="-11982" custLinFactNeighborY="-5160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017D64-F53F-40DA-8C88-814E12FE86E9}" type="pres">
      <dgm:prSet presAssocID="{9709ABDD-470C-4854-BAC8-359A0B46D958}" presName="negativeSpace" presStyleCnt="0"/>
      <dgm:spPr/>
      <dgm:t>
        <a:bodyPr/>
        <a:lstStyle/>
        <a:p>
          <a:endParaRPr lang="ru-RU"/>
        </a:p>
      </dgm:t>
    </dgm:pt>
    <dgm:pt modelId="{830C79E7-F4F5-4E26-8268-CD2F3EDF4014}" type="pres">
      <dgm:prSet presAssocID="{9709ABDD-470C-4854-BAC8-359A0B46D958}" presName="childText" presStyleLbl="conFgAcc1" presStyleIdx="0" presStyleCnt="2" custLinFactNeighborX="-15" custLinFactNeighborY="-873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4E5971-6786-4F05-8C9C-4C701D430053}" type="pres">
      <dgm:prSet presAssocID="{09525015-2C55-4647-88AD-A43A6BAD367D}" presName="spaceBetweenRectangles" presStyleCnt="0"/>
      <dgm:spPr/>
      <dgm:t>
        <a:bodyPr/>
        <a:lstStyle/>
        <a:p>
          <a:endParaRPr lang="ru-RU"/>
        </a:p>
      </dgm:t>
    </dgm:pt>
    <dgm:pt modelId="{16A5F521-E7F9-4885-B477-A88872288C30}" type="pres">
      <dgm:prSet presAssocID="{BA5C6B22-5F5A-4B88-82D7-0E3F9908A718}" presName="parentLin" presStyleCnt="0"/>
      <dgm:spPr/>
      <dgm:t>
        <a:bodyPr/>
        <a:lstStyle/>
        <a:p>
          <a:endParaRPr lang="ru-RU"/>
        </a:p>
      </dgm:t>
    </dgm:pt>
    <dgm:pt modelId="{722174BE-664A-4657-B91F-AC84594BB1D4}" type="pres">
      <dgm:prSet presAssocID="{BA5C6B22-5F5A-4B88-82D7-0E3F9908A718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C44A2CA1-F302-4330-AD20-FC30F709C3E1}" type="pres">
      <dgm:prSet presAssocID="{BA5C6B22-5F5A-4B88-82D7-0E3F9908A718}" presName="parentText" presStyleLbl="node1" presStyleIdx="1" presStyleCnt="2" custScaleY="90738" custLinFactNeighborX="5682" custLinFactNeighborY="-2130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CDBA04-E009-458A-BFE1-9FE45BDEC4CE}" type="pres">
      <dgm:prSet presAssocID="{BA5C6B22-5F5A-4B88-82D7-0E3F9908A718}" presName="negativeSpace" presStyleCnt="0"/>
      <dgm:spPr/>
      <dgm:t>
        <a:bodyPr/>
        <a:lstStyle/>
        <a:p>
          <a:endParaRPr lang="ru-RU"/>
        </a:p>
      </dgm:t>
    </dgm:pt>
    <dgm:pt modelId="{721D6EC1-9962-45CE-A9B2-246FC01C5804}" type="pres">
      <dgm:prSet presAssocID="{BA5C6B22-5F5A-4B88-82D7-0E3F9908A718}" presName="childText" presStyleLbl="conFgAcc1" presStyleIdx="1" presStyleCnt="2" custScaleY="127783" custLinFactNeighborX="-15" custLinFactNeighborY="-645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5FE58B7-7274-43E4-812C-257A86D1DA97}" srcId="{BA5C6B22-5F5A-4B88-82D7-0E3F9908A718}" destId="{C3B85FD1-21EA-49FB-85F3-C802467A1097}" srcOrd="0" destOrd="0" parTransId="{F5CBB23E-38A1-47FF-86A5-F735A3EA21BB}" sibTransId="{C16685CB-4B02-4C03-9BC1-843D7ACFF4AA}"/>
    <dgm:cxn modelId="{3CC30A1B-F829-40EE-81AF-E4510DC2255B}" type="presOf" srcId="{9709ABDD-470C-4854-BAC8-359A0B46D958}" destId="{7DF31B73-ED26-4424-AC7E-35CF20B3CEBE}" srcOrd="1" destOrd="0" presId="urn:microsoft.com/office/officeart/2005/8/layout/list1"/>
    <dgm:cxn modelId="{326EBAA7-468F-4201-9F05-C9EFDBA40D4D}" type="presOf" srcId="{BA5C6B22-5F5A-4B88-82D7-0E3F9908A718}" destId="{722174BE-664A-4657-B91F-AC84594BB1D4}" srcOrd="0" destOrd="0" presId="urn:microsoft.com/office/officeart/2005/8/layout/list1"/>
    <dgm:cxn modelId="{269BA139-C67B-4297-BEE1-BF54E08B8717}" type="presOf" srcId="{651B50EB-3439-4507-B946-99F862BB03F5}" destId="{721D6EC1-9962-45CE-A9B2-246FC01C5804}" srcOrd="0" destOrd="1" presId="urn:microsoft.com/office/officeart/2005/8/layout/list1"/>
    <dgm:cxn modelId="{23E3E6EE-3DD6-4777-A5DB-815CBA3BA08A}" type="presOf" srcId="{EB608938-9FD9-41D5-BD1B-6FC68296346D}" destId="{E9669442-A103-426B-88B6-EB4924CCD903}" srcOrd="0" destOrd="0" presId="urn:microsoft.com/office/officeart/2005/8/layout/list1"/>
    <dgm:cxn modelId="{7959A1E0-8F20-4966-97DC-77E93162800A}" type="presOf" srcId="{82611DD7-A5DB-4EC0-A1F5-D950707FE792}" destId="{830C79E7-F4F5-4E26-8268-CD2F3EDF4014}" srcOrd="0" destOrd="0" presId="urn:microsoft.com/office/officeart/2005/8/layout/list1"/>
    <dgm:cxn modelId="{BA6385DD-600D-4FF5-82EE-C8F17806C2EE}" srcId="{BA5C6B22-5F5A-4B88-82D7-0E3F9908A718}" destId="{ADFF65EA-6324-4890-A3E6-03C4D30C2D38}" srcOrd="2" destOrd="0" parTransId="{94A75808-B019-40D5-8BA1-04970FFA4846}" sibTransId="{F9058384-73CF-4F63-9554-EA8F069CF990}"/>
    <dgm:cxn modelId="{67504BF9-0E4F-421B-B6C9-CC982F8E7343}" srcId="{BA5C6B22-5F5A-4B88-82D7-0E3F9908A718}" destId="{651B50EB-3439-4507-B946-99F862BB03F5}" srcOrd="1" destOrd="0" parTransId="{B4031748-8B2C-48A2-B5D7-582038C2BBF2}" sibTransId="{9040C0DA-ED11-469E-9D46-46CD927670D7}"/>
    <dgm:cxn modelId="{EA9D5CCE-E191-4362-B496-B113F9CD71E8}" type="presOf" srcId="{ADFF65EA-6324-4890-A3E6-03C4D30C2D38}" destId="{721D6EC1-9962-45CE-A9B2-246FC01C5804}" srcOrd="0" destOrd="2" presId="urn:microsoft.com/office/officeart/2005/8/layout/list1"/>
    <dgm:cxn modelId="{E399513C-2B44-4FCF-9432-8F21AC24A288}" type="presOf" srcId="{9709ABDD-470C-4854-BAC8-359A0B46D958}" destId="{B917CAD7-301C-4F99-95F2-6C17609E9D9E}" srcOrd="0" destOrd="0" presId="urn:microsoft.com/office/officeart/2005/8/layout/list1"/>
    <dgm:cxn modelId="{2F5C6AF8-C365-449C-B863-84FD49C8C50B}" type="presOf" srcId="{C3B85FD1-21EA-49FB-85F3-C802467A1097}" destId="{721D6EC1-9962-45CE-A9B2-246FC01C5804}" srcOrd="0" destOrd="0" presId="urn:microsoft.com/office/officeart/2005/8/layout/list1"/>
    <dgm:cxn modelId="{7AE55EC0-4AF1-44B4-8C6B-4A0379A0BE10}" srcId="{EB608938-9FD9-41D5-BD1B-6FC68296346D}" destId="{9709ABDD-470C-4854-BAC8-359A0B46D958}" srcOrd="0" destOrd="0" parTransId="{0A95EF78-9BD4-42EC-921D-A3A103E3E358}" sibTransId="{09525015-2C55-4647-88AD-A43A6BAD367D}"/>
    <dgm:cxn modelId="{47E7BF8F-767F-4E24-9ED0-7E53817C43F1}" type="presOf" srcId="{BA5C6B22-5F5A-4B88-82D7-0E3F9908A718}" destId="{C44A2CA1-F302-4330-AD20-FC30F709C3E1}" srcOrd="1" destOrd="0" presId="urn:microsoft.com/office/officeart/2005/8/layout/list1"/>
    <dgm:cxn modelId="{219DCCA2-2414-41CB-BFAC-7B63207C4E14}" srcId="{BA5C6B22-5F5A-4B88-82D7-0E3F9908A718}" destId="{C378F829-9BE4-4919-AD2D-690FB25440B3}" srcOrd="3" destOrd="0" parTransId="{7921A439-F96D-4823-852C-6B5A1682F77E}" sibTransId="{EB598C33-6144-473E-A37F-80B650A283EB}"/>
    <dgm:cxn modelId="{7A3EF2D5-5E0E-40E0-99EA-14578240C7C7}" srcId="{EB608938-9FD9-41D5-BD1B-6FC68296346D}" destId="{BA5C6B22-5F5A-4B88-82D7-0E3F9908A718}" srcOrd="1" destOrd="0" parTransId="{F3619C0C-0C6F-4040-925C-CC575E7F100F}" sibTransId="{09B74522-F6C9-4610-BEE4-9441964C26E5}"/>
    <dgm:cxn modelId="{7C0DF4DA-1B3C-402D-A4D2-1CAADD97AB75}" srcId="{9709ABDD-470C-4854-BAC8-359A0B46D958}" destId="{82611DD7-A5DB-4EC0-A1F5-D950707FE792}" srcOrd="0" destOrd="0" parTransId="{829AF54C-7982-457C-B803-F1C3035D8F68}" sibTransId="{669ABBF4-19FD-4C63-9733-711FC38836C1}"/>
    <dgm:cxn modelId="{8D11BC65-3CE1-4B71-A26F-537AF7A7EA40}" type="presOf" srcId="{C378F829-9BE4-4919-AD2D-690FB25440B3}" destId="{721D6EC1-9962-45CE-A9B2-246FC01C5804}" srcOrd="0" destOrd="3" presId="urn:microsoft.com/office/officeart/2005/8/layout/list1"/>
    <dgm:cxn modelId="{D52E0527-1ECC-4704-9829-581ABD93B4BA}" type="presParOf" srcId="{E9669442-A103-426B-88B6-EB4924CCD903}" destId="{F48C7C54-EE23-41D7-9742-C0703CD6AF05}" srcOrd="0" destOrd="0" presId="urn:microsoft.com/office/officeart/2005/8/layout/list1"/>
    <dgm:cxn modelId="{D396BC0C-DD5C-40DC-850F-C9DB3036ECE2}" type="presParOf" srcId="{F48C7C54-EE23-41D7-9742-C0703CD6AF05}" destId="{B917CAD7-301C-4F99-95F2-6C17609E9D9E}" srcOrd="0" destOrd="0" presId="urn:microsoft.com/office/officeart/2005/8/layout/list1"/>
    <dgm:cxn modelId="{A88F5FF5-2A0E-4502-B9A9-7F564BC5C5F7}" type="presParOf" srcId="{F48C7C54-EE23-41D7-9742-C0703CD6AF05}" destId="{7DF31B73-ED26-4424-AC7E-35CF20B3CEBE}" srcOrd="1" destOrd="0" presId="urn:microsoft.com/office/officeart/2005/8/layout/list1"/>
    <dgm:cxn modelId="{F73DF446-1DC3-4A55-BDBD-AB0BC999C93A}" type="presParOf" srcId="{E9669442-A103-426B-88B6-EB4924CCD903}" destId="{37017D64-F53F-40DA-8C88-814E12FE86E9}" srcOrd="1" destOrd="0" presId="urn:microsoft.com/office/officeart/2005/8/layout/list1"/>
    <dgm:cxn modelId="{25AD2023-F7F7-402F-8802-52E424BD72FA}" type="presParOf" srcId="{E9669442-A103-426B-88B6-EB4924CCD903}" destId="{830C79E7-F4F5-4E26-8268-CD2F3EDF4014}" srcOrd="2" destOrd="0" presId="urn:microsoft.com/office/officeart/2005/8/layout/list1"/>
    <dgm:cxn modelId="{853914BB-B640-43A4-B9B0-69AD2A4F3622}" type="presParOf" srcId="{E9669442-A103-426B-88B6-EB4924CCD903}" destId="{394E5971-6786-4F05-8C9C-4C701D430053}" srcOrd="3" destOrd="0" presId="urn:microsoft.com/office/officeart/2005/8/layout/list1"/>
    <dgm:cxn modelId="{FAD301CB-79D2-4182-94B8-E547C4157DB7}" type="presParOf" srcId="{E9669442-A103-426B-88B6-EB4924CCD903}" destId="{16A5F521-E7F9-4885-B477-A88872288C30}" srcOrd="4" destOrd="0" presId="urn:microsoft.com/office/officeart/2005/8/layout/list1"/>
    <dgm:cxn modelId="{87E33169-3EB2-450B-A64F-FE9B7A06BC37}" type="presParOf" srcId="{16A5F521-E7F9-4885-B477-A88872288C30}" destId="{722174BE-664A-4657-B91F-AC84594BB1D4}" srcOrd="0" destOrd="0" presId="urn:microsoft.com/office/officeart/2005/8/layout/list1"/>
    <dgm:cxn modelId="{DDEE9609-AB7C-4879-93DB-82B0C2E20F19}" type="presParOf" srcId="{16A5F521-E7F9-4885-B477-A88872288C30}" destId="{C44A2CA1-F302-4330-AD20-FC30F709C3E1}" srcOrd="1" destOrd="0" presId="urn:microsoft.com/office/officeart/2005/8/layout/list1"/>
    <dgm:cxn modelId="{938DAE7B-883C-47DA-801F-7C94193E2F79}" type="presParOf" srcId="{E9669442-A103-426B-88B6-EB4924CCD903}" destId="{93CDBA04-E009-458A-BFE1-9FE45BDEC4CE}" srcOrd="5" destOrd="0" presId="urn:microsoft.com/office/officeart/2005/8/layout/list1"/>
    <dgm:cxn modelId="{D9B875FC-B3D4-462B-8D6F-94A4B9A53C33}" type="presParOf" srcId="{E9669442-A103-426B-88B6-EB4924CCD903}" destId="{721D6EC1-9962-45CE-A9B2-246FC01C5804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19856CC-A219-4531-91C6-F7E4BDF010C3}" type="doc">
      <dgm:prSet loTypeId="urn:microsoft.com/office/officeart/2005/8/layout/vList6" loCatId="list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916549C8-7704-497E-A218-947B7C128C0E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РИСКИ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0FEE3854-F2E8-4EEA-A1D2-DC9361A0ECB2}" type="parTrans" cxnId="{ED986E6B-8CDD-4021-BA71-9AA27DC10061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A39BDC18-B00F-4758-BB8A-DF1942F834D3}" type="sibTrans" cxnId="{ED986E6B-8CDD-4021-BA71-9AA27DC10061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8F0D1BC8-85D1-4DE5-A19B-652BA944A69A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изменение федерального и регионального бюджетного законодательства, затрагивающего основные доходные источники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5DE15520-F502-4D4E-A5AF-280707D837C7}" type="parTrans" cxnId="{ACA7FB46-9B3C-4B9F-A942-9DDB544838E9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15CDA922-2F32-4140-B920-558E75A7B5EA}" type="sibTrans" cxnId="{ACA7FB46-9B3C-4B9F-A942-9DDB544838E9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2063E1E8-BC1D-46FA-9154-E22E4A0E3120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ПРИНИМАЕМЫЕ МЕРЫ ПО МИНИМИЗАЦИИ РИСКОВ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D2C95715-DC22-41DA-B71A-EBA4C84B18AF}" type="sibTrans" cxnId="{BCDAC232-C080-478C-B360-255E33872AC7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CB37F17E-5244-49A7-AFFF-AE7BAD58566E}" type="parTrans" cxnId="{BCDAC232-C080-478C-B360-255E33872AC7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EAFC8BB6-6812-410A-B53B-80C08CC9926C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снижение доходной базы бюджета за счет уменьшения количества налоговых агентов и налогоплательщиков  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7D3773B0-C0D0-41F6-BAC7-4EB2B438A982}" type="parTrans" cxnId="{73B1EB80-AEC7-44B2-9E5D-95624DA0B21A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4D6DEBF1-2ABD-47AF-8E76-C43AF24D7321}" type="sibTrans" cxnId="{73B1EB80-AEC7-44B2-9E5D-95624DA0B21A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98A2AE83-08D2-40F9-AA60-8F5D4150B8C3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повышение качества администрированию доходов бюджета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1CC9682F-DEB1-46D3-BA7E-54E9C6F95CFC}" type="parTrans" cxnId="{9276DD9E-DC47-4477-B7D8-6C93E5F72E4B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E079E7FF-45BD-455F-85B4-BED0246E7193}" type="sibTrans" cxnId="{9276DD9E-DC47-4477-B7D8-6C93E5F72E4B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C7FC788E-05A9-4CFA-9FAD-FAFE6AD9592A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расширение доходной базы, в том числе через сокращение задолженности по платежам в бюджет и усиление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претензионно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-исковой работы с должниками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53C30AAE-90A6-402F-9062-12F6A0AB1910}" type="parTrans" cxnId="{FB91D6FE-0E39-4A51-B187-0B33FB3537C1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6DE89BF2-B8FB-45E2-AA99-50128756FA17}" type="sibTrans" cxnId="{FB91D6FE-0E39-4A51-B187-0B33FB3537C1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C8EF4331-4938-4A08-9B50-8F9AB611F845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поддержка объема муниципального долга на «безопасном уровне»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0B2436CF-3FFC-4DF0-87C2-F4C3ECA79570}" type="parTrans" cxnId="{CBEABA18-CD9F-47CF-B90B-82F99F6D8DA7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7EF07BE8-CB56-4649-9F7C-659B8B77F279}" type="sibTrans" cxnId="{CBEABA18-CD9F-47CF-B90B-82F99F6D8DA7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857AF3B7-AFF6-4312-BC34-39A76E2BA397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повышение эффективности бюджетных расходов, в том числе через обзор бюджетных расходов, повышение эффективности планирования, выявление внутренних резервов и перераспределение их в пользу приоритетных расходов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86E4A09B-1E03-4029-82AE-5892E3DB236B}" type="parTrans" cxnId="{1ED88743-E66C-428B-8AD1-0645EFC55CF5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A621780D-C331-460D-9DD5-5728FB525FBF}" type="sibTrans" cxnId="{1ED88743-E66C-428B-8AD1-0645EFC55CF5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858E23A0-5539-429A-8937-BA345AA02E53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повышения процентных ставок на стоимость обслуживания муниципального долга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984E05E8-50F7-450A-9184-F9AC0BCC02FA}" type="parTrans" cxnId="{650A38A5-A3A6-4EDC-85CE-12A0B3670AE7}">
      <dgm:prSet/>
      <dgm:spPr/>
      <dgm:t>
        <a:bodyPr/>
        <a:lstStyle/>
        <a:p>
          <a:endParaRPr lang="ru-RU"/>
        </a:p>
      </dgm:t>
    </dgm:pt>
    <dgm:pt modelId="{1767C98A-CF7E-4B60-873D-C76885863FEB}" type="sibTrans" cxnId="{650A38A5-A3A6-4EDC-85CE-12A0B3670AE7}">
      <dgm:prSet/>
      <dgm:spPr/>
      <dgm:t>
        <a:bodyPr/>
        <a:lstStyle/>
        <a:p>
          <a:endParaRPr lang="ru-RU"/>
        </a:p>
      </dgm:t>
    </dgm:pt>
    <dgm:pt modelId="{E90EA914-EFA3-4426-A932-3D2C544BC838}" type="pres">
      <dgm:prSet presAssocID="{419856CC-A219-4531-91C6-F7E4BDF010C3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C8D0634-C9A0-46BF-8AD9-C17B3970AF6E}" type="pres">
      <dgm:prSet presAssocID="{916549C8-7704-497E-A218-947B7C128C0E}" presName="linNode" presStyleCnt="0"/>
      <dgm:spPr/>
      <dgm:t>
        <a:bodyPr/>
        <a:lstStyle/>
        <a:p>
          <a:endParaRPr lang="ru-RU"/>
        </a:p>
      </dgm:t>
    </dgm:pt>
    <dgm:pt modelId="{9A68C18F-D5A8-4071-A305-8D5544A11316}" type="pres">
      <dgm:prSet presAssocID="{916549C8-7704-497E-A218-947B7C128C0E}" presName="parentShp" presStyleLbl="node1" presStyleIdx="0" presStyleCnt="2" custScaleX="77618" custLinFactNeighborX="-8723" custLinFactNeighborY="-20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02220C-269C-4A0F-982C-0EAB34D4C940}" type="pres">
      <dgm:prSet presAssocID="{916549C8-7704-497E-A218-947B7C128C0E}" presName="childShp" presStyleLbl="bgAccFollowNode1" presStyleIdx="0" presStyleCnt="2" custScaleX="114350" custScaleY="752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2EA047-E646-412D-B8ED-9FE74BACD1C7}" type="pres">
      <dgm:prSet presAssocID="{A39BDC18-B00F-4758-BB8A-DF1942F834D3}" presName="spacing" presStyleCnt="0"/>
      <dgm:spPr/>
      <dgm:t>
        <a:bodyPr/>
        <a:lstStyle/>
        <a:p>
          <a:endParaRPr lang="ru-RU"/>
        </a:p>
      </dgm:t>
    </dgm:pt>
    <dgm:pt modelId="{4D2B0699-C51F-4CB1-81A3-7D31E23AE2DE}" type="pres">
      <dgm:prSet presAssocID="{2063E1E8-BC1D-46FA-9154-E22E4A0E3120}" presName="linNode" presStyleCnt="0"/>
      <dgm:spPr/>
      <dgm:t>
        <a:bodyPr/>
        <a:lstStyle/>
        <a:p>
          <a:endParaRPr lang="ru-RU"/>
        </a:p>
      </dgm:t>
    </dgm:pt>
    <dgm:pt modelId="{89E27D47-6A01-4190-A179-53F96ADBF476}" type="pres">
      <dgm:prSet presAssocID="{2063E1E8-BC1D-46FA-9154-E22E4A0E3120}" presName="parentShp" presStyleLbl="node1" presStyleIdx="1" presStyleCnt="2" custScaleX="85770" custScaleY="102970" custLinFactX="14356" custLinFactNeighborX="100000" custLinFactNeighborY="-187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4B0DF9-051F-4CAC-9E32-A7CDDB287DC4}" type="pres">
      <dgm:prSet presAssocID="{2063E1E8-BC1D-46FA-9154-E22E4A0E3120}" presName="childShp" presStyleLbl="bgAccFollowNode1" presStyleIdx="1" presStyleCnt="2" custScaleX="109492" custScaleY="128606" custLinFactNeighborX="-86928" custLinFactNeighborY="-172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353E282-D9F2-4FB3-A0DB-C7713CF828AB}" type="presOf" srcId="{857AF3B7-AFF6-4312-BC34-39A76E2BA397}" destId="{AD4B0DF9-051F-4CAC-9E32-A7CDDB287DC4}" srcOrd="0" destOrd="2" presId="urn:microsoft.com/office/officeart/2005/8/layout/vList6"/>
    <dgm:cxn modelId="{47D1506C-AB09-47B4-A0B4-DBD9F1C57F76}" type="presOf" srcId="{C7FC788E-05A9-4CFA-9FAD-FAFE6AD9592A}" destId="{AD4B0DF9-051F-4CAC-9E32-A7CDDB287DC4}" srcOrd="0" destOrd="1" presId="urn:microsoft.com/office/officeart/2005/8/layout/vList6"/>
    <dgm:cxn modelId="{73B1EB80-AEC7-44B2-9E5D-95624DA0B21A}" srcId="{916549C8-7704-497E-A218-947B7C128C0E}" destId="{EAFC8BB6-6812-410A-B53B-80C08CC9926C}" srcOrd="1" destOrd="0" parTransId="{7D3773B0-C0D0-41F6-BAC7-4EB2B438A982}" sibTransId="{4D6DEBF1-2ABD-47AF-8E76-C43AF24D7321}"/>
    <dgm:cxn modelId="{9276DD9E-DC47-4477-B7D8-6C93E5F72E4B}" srcId="{2063E1E8-BC1D-46FA-9154-E22E4A0E3120}" destId="{98A2AE83-08D2-40F9-AA60-8F5D4150B8C3}" srcOrd="0" destOrd="0" parTransId="{1CC9682F-DEB1-46D3-BA7E-54E9C6F95CFC}" sibTransId="{E079E7FF-45BD-455F-85B4-BED0246E7193}"/>
    <dgm:cxn modelId="{650A38A5-A3A6-4EDC-85CE-12A0B3670AE7}" srcId="{916549C8-7704-497E-A218-947B7C128C0E}" destId="{858E23A0-5539-429A-8937-BA345AA02E53}" srcOrd="2" destOrd="0" parTransId="{984E05E8-50F7-450A-9184-F9AC0BCC02FA}" sibTransId="{1767C98A-CF7E-4B60-873D-C76885863FEB}"/>
    <dgm:cxn modelId="{528C5645-D881-4F9E-A0D9-0DC31502561B}" type="presOf" srcId="{2063E1E8-BC1D-46FA-9154-E22E4A0E3120}" destId="{89E27D47-6A01-4190-A179-53F96ADBF476}" srcOrd="0" destOrd="0" presId="urn:microsoft.com/office/officeart/2005/8/layout/vList6"/>
    <dgm:cxn modelId="{ED986E6B-8CDD-4021-BA71-9AA27DC10061}" srcId="{419856CC-A219-4531-91C6-F7E4BDF010C3}" destId="{916549C8-7704-497E-A218-947B7C128C0E}" srcOrd="0" destOrd="0" parTransId="{0FEE3854-F2E8-4EEA-A1D2-DC9361A0ECB2}" sibTransId="{A39BDC18-B00F-4758-BB8A-DF1942F834D3}"/>
    <dgm:cxn modelId="{98074FF7-E870-46AF-B1C3-D69141239A17}" type="presOf" srcId="{419856CC-A219-4531-91C6-F7E4BDF010C3}" destId="{E90EA914-EFA3-4426-A932-3D2C544BC838}" srcOrd="0" destOrd="0" presId="urn:microsoft.com/office/officeart/2005/8/layout/vList6"/>
    <dgm:cxn modelId="{BCDAC232-C080-478C-B360-255E33872AC7}" srcId="{419856CC-A219-4531-91C6-F7E4BDF010C3}" destId="{2063E1E8-BC1D-46FA-9154-E22E4A0E3120}" srcOrd="1" destOrd="0" parTransId="{CB37F17E-5244-49A7-AFFF-AE7BAD58566E}" sibTransId="{D2C95715-DC22-41DA-B71A-EBA4C84B18AF}"/>
    <dgm:cxn modelId="{ACA7FB46-9B3C-4B9F-A942-9DDB544838E9}" srcId="{916549C8-7704-497E-A218-947B7C128C0E}" destId="{8F0D1BC8-85D1-4DE5-A19B-652BA944A69A}" srcOrd="0" destOrd="0" parTransId="{5DE15520-F502-4D4E-A5AF-280707D837C7}" sibTransId="{15CDA922-2F32-4140-B920-558E75A7B5EA}"/>
    <dgm:cxn modelId="{63AF93EC-EC2C-49D6-B100-A03DF784AC43}" type="presOf" srcId="{858E23A0-5539-429A-8937-BA345AA02E53}" destId="{B202220C-269C-4A0F-982C-0EAB34D4C940}" srcOrd="0" destOrd="2" presId="urn:microsoft.com/office/officeart/2005/8/layout/vList6"/>
    <dgm:cxn modelId="{FB91D6FE-0E39-4A51-B187-0B33FB3537C1}" srcId="{2063E1E8-BC1D-46FA-9154-E22E4A0E3120}" destId="{C7FC788E-05A9-4CFA-9FAD-FAFE6AD9592A}" srcOrd="1" destOrd="0" parTransId="{53C30AAE-90A6-402F-9062-12F6A0AB1910}" sibTransId="{6DE89BF2-B8FB-45E2-AA99-50128756FA17}"/>
    <dgm:cxn modelId="{97784552-235D-4F13-907B-5151FA9362A5}" type="presOf" srcId="{98A2AE83-08D2-40F9-AA60-8F5D4150B8C3}" destId="{AD4B0DF9-051F-4CAC-9E32-A7CDDB287DC4}" srcOrd="0" destOrd="0" presId="urn:microsoft.com/office/officeart/2005/8/layout/vList6"/>
    <dgm:cxn modelId="{E744520B-1447-4470-BB61-7F89E20EF26A}" type="presOf" srcId="{8F0D1BC8-85D1-4DE5-A19B-652BA944A69A}" destId="{B202220C-269C-4A0F-982C-0EAB34D4C940}" srcOrd="0" destOrd="0" presId="urn:microsoft.com/office/officeart/2005/8/layout/vList6"/>
    <dgm:cxn modelId="{1ED88743-E66C-428B-8AD1-0645EFC55CF5}" srcId="{2063E1E8-BC1D-46FA-9154-E22E4A0E3120}" destId="{857AF3B7-AFF6-4312-BC34-39A76E2BA397}" srcOrd="2" destOrd="0" parTransId="{86E4A09B-1E03-4029-82AE-5892E3DB236B}" sibTransId="{A621780D-C331-460D-9DD5-5728FB525FBF}"/>
    <dgm:cxn modelId="{4FF9AD66-7838-4B51-A4CC-6AF438A1CF0B}" type="presOf" srcId="{EAFC8BB6-6812-410A-B53B-80C08CC9926C}" destId="{B202220C-269C-4A0F-982C-0EAB34D4C940}" srcOrd="0" destOrd="1" presId="urn:microsoft.com/office/officeart/2005/8/layout/vList6"/>
    <dgm:cxn modelId="{8D4352CA-2813-4C15-80BF-B36F967C3CFC}" type="presOf" srcId="{916549C8-7704-497E-A218-947B7C128C0E}" destId="{9A68C18F-D5A8-4071-A305-8D5544A11316}" srcOrd="0" destOrd="0" presId="urn:microsoft.com/office/officeart/2005/8/layout/vList6"/>
    <dgm:cxn modelId="{CBEABA18-CD9F-47CF-B90B-82F99F6D8DA7}" srcId="{2063E1E8-BC1D-46FA-9154-E22E4A0E3120}" destId="{C8EF4331-4938-4A08-9B50-8F9AB611F845}" srcOrd="3" destOrd="0" parTransId="{0B2436CF-3FFC-4DF0-87C2-F4C3ECA79570}" sibTransId="{7EF07BE8-CB56-4649-9F7C-659B8B77F279}"/>
    <dgm:cxn modelId="{439CDD33-2F19-4FE9-B1BD-05FDBE7C96A1}" type="presOf" srcId="{C8EF4331-4938-4A08-9B50-8F9AB611F845}" destId="{AD4B0DF9-051F-4CAC-9E32-A7CDDB287DC4}" srcOrd="0" destOrd="3" presId="urn:microsoft.com/office/officeart/2005/8/layout/vList6"/>
    <dgm:cxn modelId="{E3A4D54E-58C8-4E34-B2E5-C38C64F2AAA6}" type="presParOf" srcId="{E90EA914-EFA3-4426-A932-3D2C544BC838}" destId="{5C8D0634-C9A0-46BF-8AD9-C17B3970AF6E}" srcOrd="0" destOrd="0" presId="urn:microsoft.com/office/officeart/2005/8/layout/vList6"/>
    <dgm:cxn modelId="{BA62CA82-4E5B-4518-A797-BAE07C71E04F}" type="presParOf" srcId="{5C8D0634-C9A0-46BF-8AD9-C17B3970AF6E}" destId="{9A68C18F-D5A8-4071-A305-8D5544A11316}" srcOrd="0" destOrd="0" presId="urn:microsoft.com/office/officeart/2005/8/layout/vList6"/>
    <dgm:cxn modelId="{F513CC39-2699-4566-A654-6B23D734C1FE}" type="presParOf" srcId="{5C8D0634-C9A0-46BF-8AD9-C17B3970AF6E}" destId="{B202220C-269C-4A0F-982C-0EAB34D4C940}" srcOrd="1" destOrd="0" presId="urn:microsoft.com/office/officeart/2005/8/layout/vList6"/>
    <dgm:cxn modelId="{1E87758A-5EB0-4D13-8F59-B5C678948002}" type="presParOf" srcId="{E90EA914-EFA3-4426-A932-3D2C544BC838}" destId="{122EA047-E646-412D-B8ED-9FE74BACD1C7}" srcOrd="1" destOrd="0" presId="urn:microsoft.com/office/officeart/2005/8/layout/vList6"/>
    <dgm:cxn modelId="{5F4E7E52-8345-429C-BF52-8AEEDF1E46E3}" type="presParOf" srcId="{E90EA914-EFA3-4426-A932-3D2C544BC838}" destId="{4D2B0699-C51F-4CB1-81A3-7D31E23AE2DE}" srcOrd="2" destOrd="0" presId="urn:microsoft.com/office/officeart/2005/8/layout/vList6"/>
    <dgm:cxn modelId="{7E9903CA-B6F7-40A1-9E01-687EFD8E7669}" type="presParOf" srcId="{4D2B0699-C51F-4CB1-81A3-7D31E23AE2DE}" destId="{89E27D47-6A01-4190-A179-53F96ADBF476}" srcOrd="0" destOrd="0" presId="urn:microsoft.com/office/officeart/2005/8/layout/vList6"/>
    <dgm:cxn modelId="{B1F2794C-6DA2-46A1-A15D-EEAB0CF37577}" type="presParOf" srcId="{4D2B0699-C51F-4CB1-81A3-7D31E23AE2DE}" destId="{AD4B0DF9-051F-4CAC-9E32-A7CDDB287DC4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41F906B-2180-4934-91DB-BEE0DFA99076}" type="doc">
      <dgm:prSet loTypeId="urn:microsoft.com/office/officeart/2005/8/layout/lProcess2" loCatId="relationship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0DD31F1C-B299-4754-9C2A-EB0D9AFD47C7}">
      <dgm:prSet phldrT="[Текст]" custT="1"/>
      <dgm:spPr/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286 202,3 тыс. руб. 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71C184-A303-48BA-9585-5B2F1353584B}" type="parTrans" cxnId="{C35B7007-3F85-4820-9B36-B0218431C19A}">
      <dgm:prSet/>
      <dgm:spPr/>
      <dgm:t>
        <a:bodyPr/>
        <a:lstStyle/>
        <a:p>
          <a:endParaRPr lang="ru-RU"/>
        </a:p>
      </dgm:t>
    </dgm:pt>
    <dgm:pt modelId="{6F5027FC-638A-4AE5-9B5D-806E670420E5}" type="sibTrans" cxnId="{C35B7007-3F85-4820-9B36-B0218431C19A}">
      <dgm:prSet/>
      <dgm:spPr/>
      <dgm:t>
        <a:bodyPr/>
        <a:lstStyle/>
        <a:p>
          <a:endParaRPr lang="ru-RU"/>
        </a:p>
      </dgm:t>
    </dgm:pt>
    <dgm:pt modelId="{A6437EA9-53BD-4EBE-A0AF-1AEF25D6839D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 основному нормативу 35,5%- 224 907,2 тыс.руб.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38DD3D-D208-47FE-9502-2D0CD9E3A74F}" type="parTrans" cxnId="{95956C72-079F-4F54-BF86-6C1DDFBAEF33}">
      <dgm:prSet/>
      <dgm:spPr/>
      <dgm:t>
        <a:bodyPr/>
        <a:lstStyle/>
        <a:p>
          <a:endParaRPr lang="ru-RU"/>
        </a:p>
      </dgm:t>
    </dgm:pt>
    <dgm:pt modelId="{19BCB306-A15B-434E-A344-51BFDC8318D0}" type="sibTrans" cxnId="{95956C72-079F-4F54-BF86-6C1DDFBAEF33}">
      <dgm:prSet/>
      <dgm:spPr/>
      <dgm:t>
        <a:bodyPr/>
        <a:lstStyle/>
        <a:p>
          <a:endParaRPr lang="ru-RU"/>
        </a:p>
      </dgm:t>
    </dgm:pt>
    <dgm:pt modelId="{EDC366E3-5BC5-4441-AA28-3D6225D91B0B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 доп. нормативу </a:t>
          </a:r>
        </a:p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9,67% - 61 295,1 тыс.руб.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A0E11AA-7877-4A40-9791-F5B562B5F938}" type="parTrans" cxnId="{7F5EDCBC-89DB-4276-914B-D66CFA5E544E}">
      <dgm:prSet/>
      <dgm:spPr/>
      <dgm:t>
        <a:bodyPr/>
        <a:lstStyle/>
        <a:p>
          <a:endParaRPr lang="ru-RU"/>
        </a:p>
      </dgm:t>
    </dgm:pt>
    <dgm:pt modelId="{CB34462C-5D59-4B8E-AA7B-0FF1B0E3EEFD}" type="sibTrans" cxnId="{7F5EDCBC-89DB-4276-914B-D66CFA5E544E}">
      <dgm:prSet/>
      <dgm:spPr/>
      <dgm:t>
        <a:bodyPr/>
        <a:lstStyle/>
        <a:p>
          <a:endParaRPr lang="ru-RU"/>
        </a:p>
      </dgm:t>
    </dgm:pt>
    <dgm:pt modelId="{FD816A11-1D6F-4DEC-B7A8-58431BBAEE8D}">
      <dgm:prSet phldrT="[Текст]" custT="1"/>
      <dgm:spPr/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280 438,9 тыс.руб.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4B9887-6553-40FD-B956-19812684E981}" type="parTrans" cxnId="{2E8C0C13-C7B1-49A7-A995-466E0E6CBAA4}">
      <dgm:prSet/>
      <dgm:spPr/>
      <dgm:t>
        <a:bodyPr/>
        <a:lstStyle/>
        <a:p>
          <a:endParaRPr lang="ru-RU"/>
        </a:p>
      </dgm:t>
    </dgm:pt>
    <dgm:pt modelId="{518CA8D9-B232-4972-B3DD-1A02D800A655}" type="sibTrans" cxnId="{2E8C0C13-C7B1-49A7-A995-466E0E6CBAA4}">
      <dgm:prSet/>
      <dgm:spPr/>
      <dgm:t>
        <a:bodyPr/>
        <a:lstStyle/>
        <a:p>
          <a:endParaRPr lang="ru-RU"/>
        </a:p>
      </dgm:t>
    </dgm:pt>
    <dgm:pt modelId="{82C016AA-59F5-491F-8509-1B00581C0B07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 основному нормативу 35,5% - 229 405,3 тыс.руб.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3759FF-7473-4D09-84BF-E910CD82F4BD}" type="parTrans" cxnId="{2B433887-671E-4DEC-8773-F3F1222126FA}">
      <dgm:prSet/>
      <dgm:spPr/>
      <dgm:t>
        <a:bodyPr/>
        <a:lstStyle/>
        <a:p>
          <a:endParaRPr lang="ru-RU"/>
        </a:p>
      </dgm:t>
    </dgm:pt>
    <dgm:pt modelId="{6714A69B-EE1A-487C-9E8F-2FE561C3EF88}" type="sibTrans" cxnId="{2B433887-671E-4DEC-8773-F3F1222126FA}">
      <dgm:prSet/>
      <dgm:spPr/>
      <dgm:t>
        <a:bodyPr/>
        <a:lstStyle/>
        <a:p>
          <a:endParaRPr lang="ru-RU"/>
        </a:p>
      </dgm:t>
    </dgm:pt>
    <dgm:pt modelId="{61E2593A-80DA-4383-80EA-D162618E256B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 доп. нормативу</a:t>
          </a:r>
        </a:p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7,90% - 51 033,6 тыс.руб.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8F9058C-C1E1-420E-A69A-62A97E8D71C9}" type="parTrans" cxnId="{EADD2A68-EF8C-49FC-88A8-E5EEA2712F50}">
      <dgm:prSet/>
      <dgm:spPr/>
      <dgm:t>
        <a:bodyPr/>
        <a:lstStyle/>
        <a:p>
          <a:endParaRPr lang="ru-RU"/>
        </a:p>
      </dgm:t>
    </dgm:pt>
    <dgm:pt modelId="{6B3596F6-C0FB-4966-AB96-55F83EAC356C}" type="sibTrans" cxnId="{EADD2A68-EF8C-49FC-88A8-E5EEA2712F50}">
      <dgm:prSet/>
      <dgm:spPr/>
      <dgm:t>
        <a:bodyPr/>
        <a:lstStyle/>
        <a:p>
          <a:endParaRPr lang="ru-RU"/>
        </a:p>
      </dgm:t>
    </dgm:pt>
    <dgm:pt modelId="{4574EE81-A070-40E5-8054-BEEBA31FB0C5}">
      <dgm:prSet phldrT="[Текст]" custT="1"/>
      <dgm:spPr/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289 952,6 тыс.руб.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8DA3B10-8801-4379-BD90-8B7912B284D1}" type="parTrans" cxnId="{CBEF7660-EA64-42A3-ABDC-E12C465BB7E7}">
      <dgm:prSet/>
      <dgm:spPr/>
      <dgm:t>
        <a:bodyPr/>
        <a:lstStyle/>
        <a:p>
          <a:endParaRPr lang="ru-RU"/>
        </a:p>
      </dgm:t>
    </dgm:pt>
    <dgm:pt modelId="{E2E17AED-4BCB-4347-8092-86E3A2B499CD}" type="sibTrans" cxnId="{CBEF7660-EA64-42A3-ABDC-E12C465BB7E7}">
      <dgm:prSet/>
      <dgm:spPr/>
      <dgm:t>
        <a:bodyPr/>
        <a:lstStyle/>
        <a:p>
          <a:endParaRPr lang="ru-RU"/>
        </a:p>
      </dgm:t>
    </dgm:pt>
    <dgm:pt modelId="{532552AB-122B-45AE-92F7-02679C707536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 основному нормативу 35,5%- 233 993,4 тыс.руб.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CA2A72-8081-4434-BF6C-8D35E0DAF337}" type="parTrans" cxnId="{6091B0BA-7D34-44EC-BB1E-5783E8E0E3F6}">
      <dgm:prSet/>
      <dgm:spPr/>
      <dgm:t>
        <a:bodyPr/>
        <a:lstStyle/>
        <a:p>
          <a:endParaRPr lang="ru-RU"/>
        </a:p>
      </dgm:t>
    </dgm:pt>
    <dgm:pt modelId="{88722AC9-A850-4583-9E27-F9CD4DC3AD37}" type="sibTrans" cxnId="{6091B0BA-7D34-44EC-BB1E-5783E8E0E3F6}">
      <dgm:prSet/>
      <dgm:spPr/>
      <dgm:t>
        <a:bodyPr/>
        <a:lstStyle/>
        <a:p>
          <a:endParaRPr lang="ru-RU"/>
        </a:p>
      </dgm:t>
    </dgm:pt>
    <dgm:pt modelId="{AD8C7A0B-624F-4161-9B4B-B766E55A0C94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 доп. нормативу </a:t>
          </a:r>
        </a:p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8,49% - 55 959,2 тыс.руб.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4D5566B-3EAA-4602-BF7D-DCB3DA80F89E}" type="parTrans" cxnId="{8B076721-C455-4B11-867D-7742EA461FC8}">
      <dgm:prSet/>
      <dgm:spPr/>
      <dgm:t>
        <a:bodyPr/>
        <a:lstStyle/>
        <a:p>
          <a:endParaRPr lang="ru-RU"/>
        </a:p>
      </dgm:t>
    </dgm:pt>
    <dgm:pt modelId="{E21CD585-34D8-4527-B103-33FA37865E1E}" type="sibTrans" cxnId="{8B076721-C455-4B11-867D-7742EA461FC8}">
      <dgm:prSet/>
      <dgm:spPr/>
      <dgm:t>
        <a:bodyPr/>
        <a:lstStyle/>
        <a:p>
          <a:endParaRPr lang="ru-RU"/>
        </a:p>
      </dgm:t>
    </dgm:pt>
    <dgm:pt modelId="{10A5FCFD-9EA2-4428-BDB0-8171CC5D0C5B}" type="pres">
      <dgm:prSet presAssocID="{B41F906B-2180-4934-91DB-BEE0DFA99076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0F6E06B-05EA-4491-8645-A374427B01E2}" type="pres">
      <dgm:prSet presAssocID="{0DD31F1C-B299-4754-9C2A-EB0D9AFD47C7}" presName="compNode" presStyleCnt="0"/>
      <dgm:spPr/>
      <dgm:t>
        <a:bodyPr/>
        <a:lstStyle/>
        <a:p>
          <a:endParaRPr lang="ru-RU"/>
        </a:p>
      </dgm:t>
    </dgm:pt>
    <dgm:pt modelId="{5B9907AC-DA98-4C77-9D7D-168829CDC6D2}" type="pres">
      <dgm:prSet presAssocID="{0DD31F1C-B299-4754-9C2A-EB0D9AFD47C7}" presName="aNode" presStyleLbl="bgShp" presStyleIdx="0" presStyleCnt="3" custLinFactNeighborX="-5007" custLinFactNeighborY="-1881"/>
      <dgm:spPr/>
      <dgm:t>
        <a:bodyPr/>
        <a:lstStyle/>
        <a:p>
          <a:endParaRPr lang="ru-RU"/>
        </a:p>
      </dgm:t>
    </dgm:pt>
    <dgm:pt modelId="{4C1A739C-2629-43F6-962A-254ABD6844C3}" type="pres">
      <dgm:prSet presAssocID="{0DD31F1C-B299-4754-9C2A-EB0D9AFD47C7}" presName="textNode" presStyleLbl="bgShp" presStyleIdx="0" presStyleCnt="3"/>
      <dgm:spPr/>
      <dgm:t>
        <a:bodyPr/>
        <a:lstStyle/>
        <a:p>
          <a:endParaRPr lang="ru-RU"/>
        </a:p>
      </dgm:t>
    </dgm:pt>
    <dgm:pt modelId="{4CC264A5-B5AD-4F1F-904E-7780573B0AFA}" type="pres">
      <dgm:prSet presAssocID="{0DD31F1C-B299-4754-9C2A-EB0D9AFD47C7}" presName="compChildNode" presStyleCnt="0"/>
      <dgm:spPr/>
      <dgm:t>
        <a:bodyPr/>
        <a:lstStyle/>
        <a:p>
          <a:endParaRPr lang="ru-RU"/>
        </a:p>
      </dgm:t>
    </dgm:pt>
    <dgm:pt modelId="{634FC379-FCFC-40A2-8B0D-F872EE5E7FF1}" type="pres">
      <dgm:prSet presAssocID="{0DD31F1C-B299-4754-9C2A-EB0D9AFD47C7}" presName="theInnerList" presStyleCnt="0"/>
      <dgm:spPr/>
      <dgm:t>
        <a:bodyPr/>
        <a:lstStyle/>
        <a:p>
          <a:endParaRPr lang="ru-RU"/>
        </a:p>
      </dgm:t>
    </dgm:pt>
    <dgm:pt modelId="{545CE22E-9464-4A70-8556-C2079BC1BF0E}" type="pres">
      <dgm:prSet presAssocID="{A6437EA9-53BD-4EBE-A0AF-1AEF25D6839D}" presName="childNode" presStyleLbl="node1" presStyleIdx="0" presStyleCnt="6" custLinFactY="-22460" custLinFactNeighborX="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DC59F3-1FF4-4075-A324-088BBBF969AE}" type="pres">
      <dgm:prSet presAssocID="{A6437EA9-53BD-4EBE-A0AF-1AEF25D6839D}" presName="aSpace2" presStyleCnt="0"/>
      <dgm:spPr/>
      <dgm:t>
        <a:bodyPr/>
        <a:lstStyle/>
        <a:p>
          <a:endParaRPr lang="ru-RU"/>
        </a:p>
      </dgm:t>
    </dgm:pt>
    <dgm:pt modelId="{F116BD40-999A-4D62-BD8C-3F46F21B7658}" type="pres">
      <dgm:prSet presAssocID="{EDC366E3-5BC5-4441-AA28-3D6225D91B0B}" presName="childNode" presStyleLbl="node1" presStyleIdx="1" presStyleCnt="6" custLinFactY="-20167" custLinFactNeighborX="667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A2DED0-6DCC-4AE5-9705-B2314DBB878B}" type="pres">
      <dgm:prSet presAssocID="{0DD31F1C-B299-4754-9C2A-EB0D9AFD47C7}" presName="aSpace" presStyleCnt="0"/>
      <dgm:spPr/>
      <dgm:t>
        <a:bodyPr/>
        <a:lstStyle/>
        <a:p>
          <a:endParaRPr lang="ru-RU"/>
        </a:p>
      </dgm:t>
    </dgm:pt>
    <dgm:pt modelId="{17137B6F-2ED7-4B42-AEEE-9EDCCF426A31}" type="pres">
      <dgm:prSet presAssocID="{FD816A11-1D6F-4DEC-B7A8-58431BBAEE8D}" presName="compNode" presStyleCnt="0"/>
      <dgm:spPr/>
      <dgm:t>
        <a:bodyPr/>
        <a:lstStyle/>
        <a:p>
          <a:endParaRPr lang="ru-RU"/>
        </a:p>
      </dgm:t>
    </dgm:pt>
    <dgm:pt modelId="{54237295-6676-4686-908C-5BCE1972ABF1}" type="pres">
      <dgm:prSet presAssocID="{FD816A11-1D6F-4DEC-B7A8-58431BBAEE8D}" presName="aNode" presStyleLbl="bgShp" presStyleIdx="1" presStyleCnt="3"/>
      <dgm:spPr/>
      <dgm:t>
        <a:bodyPr/>
        <a:lstStyle/>
        <a:p>
          <a:endParaRPr lang="ru-RU"/>
        </a:p>
      </dgm:t>
    </dgm:pt>
    <dgm:pt modelId="{09B1DFDC-F591-4C83-9967-742D35543E20}" type="pres">
      <dgm:prSet presAssocID="{FD816A11-1D6F-4DEC-B7A8-58431BBAEE8D}" presName="textNode" presStyleLbl="bgShp" presStyleIdx="1" presStyleCnt="3"/>
      <dgm:spPr/>
      <dgm:t>
        <a:bodyPr/>
        <a:lstStyle/>
        <a:p>
          <a:endParaRPr lang="ru-RU"/>
        </a:p>
      </dgm:t>
    </dgm:pt>
    <dgm:pt modelId="{9E01A5E8-0AE3-46E9-8ABE-AF54B53E13EE}" type="pres">
      <dgm:prSet presAssocID="{FD816A11-1D6F-4DEC-B7A8-58431BBAEE8D}" presName="compChildNode" presStyleCnt="0"/>
      <dgm:spPr/>
      <dgm:t>
        <a:bodyPr/>
        <a:lstStyle/>
        <a:p>
          <a:endParaRPr lang="ru-RU"/>
        </a:p>
      </dgm:t>
    </dgm:pt>
    <dgm:pt modelId="{7673AFBA-5EC0-4853-AB5C-5F06A5CBF8F8}" type="pres">
      <dgm:prSet presAssocID="{FD816A11-1D6F-4DEC-B7A8-58431BBAEE8D}" presName="theInnerList" presStyleCnt="0"/>
      <dgm:spPr/>
      <dgm:t>
        <a:bodyPr/>
        <a:lstStyle/>
        <a:p>
          <a:endParaRPr lang="ru-RU"/>
        </a:p>
      </dgm:t>
    </dgm:pt>
    <dgm:pt modelId="{3F7E4A8E-AE2E-4BE8-9A01-077FBEB6C8DD}" type="pres">
      <dgm:prSet presAssocID="{82C016AA-59F5-491F-8509-1B00581C0B07}" presName="childNode" presStyleLbl="node1" presStyleIdx="2" presStyleCnt="6" custLinFactY="-21314" custLinFactNeighborX="-100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22FC4B-33AA-4705-A197-B244322C102E}" type="pres">
      <dgm:prSet presAssocID="{82C016AA-59F5-491F-8509-1B00581C0B07}" presName="aSpace2" presStyleCnt="0"/>
      <dgm:spPr/>
      <dgm:t>
        <a:bodyPr/>
        <a:lstStyle/>
        <a:p>
          <a:endParaRPr lang="ru-RU"/>
        </a:p>
      </dgm:t>
    </dgm:pt>
    <dgm:pt modelId="{592960D9-580B-4CFA-B00E-BB25C250086A}" type="pres">
      <dgm:prSet presAssocID="{61E2593A-80DA-4383-80EA-D162618E256B}" presName="childNode" presStyleLbl="node1" presStyleIdx="3" presStyleCnt="6" custLinFactY="-17873" custLinFactNeighborX="333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A055BC-9557-4C1B-ACE6-29C04CEA03C6}" type="pres">
      <dgm:prSet presAssocID="{FD816A11-1D6F-4DEC-B7A8-58431BBAEE8D}" presName="aSpace" presStyleCnt="0"/>
      <dgm:spPr/>
      <dgm:t>
        <a:bodyPr/>
        <a:lstStyle/>
        <a:p>
          <a:endParaRPr lang="ru-RU"/>
        </a:p>
      </dgm:t>
    </dgm:pt>
    <dgm:pt modelId="{F48010D7-37AF-446F-83C0-39D2EC7149E2}" type="pres">
      <dgm:prSet presAssocID="{4574EE81-A070-40E5-8054-BEEBA31FB0C5}" presName="compNode" presStyleCnt="0"/>
      <dgm:spPr/>
      <dgm:t>
        <a:bodyPr/>
        <a:lstStyle/>
        <a:p>
          <a:endParaRPr lang="ru-RU"/>
        </a:p>
      </dgm:t>
    </dgm:pt>
    <dgm:pt modelId="{67500791-FBE1-4B39-B29B-968BCB65F551}" type="pres">
      <dgm:prSet presAssocID="{4574EE81-A070-40E5-8054-BEEBA31FB0C5}" presName="aNode" presStyleLbl="bgShp" presStyleIdx="2" presStyleCnt="3" custLinFactX="4488" custLinFactNeighborX="100000" custLinFactNeighborY="-4224"/>
      <dgm:spPr/>
      <dgm:t>
        <a:bodyPr/>
        <a:lstStyle/>
        <a:p>
          <a:endParaRPr lang="ru-RU"/>
        </a:p>
      </dgm:t>
    </dgm:pt>
    <dgm:pt modelId="{BA4357E3-825A-4B66-A58A-A5A47319AA6B}" type="pres">
      <dgm:prSet presAssocID="{4574EE81-A070-40E5-8054-BEEBA31FB0C5}" presName="textNode" presStyleLbl="bgShp" presStyleIdx="2" presStyleCnt="3"/>
      <dgm:spPr/>
      <dgm:t>
        <a:bodyPr/>
        <a:lstStyle/>
        <a:p>
          <a:endParaRPr lang="ru-RU"/>
        </a:p>
      </dgm:t>
    </dgm:pt>
    <dgm:pt modelId="{FED9F71F-A19C-41B8-9C08-85FCED46128D}" type="pres">
      <dgm:prSet presAssocID="{4574EE81-A070-40E5-8054-BEEBA31FB0C5}" presName="compChildNode" presStyleCnt="0"/>
      <dgm:spPr/>
      <dgm:t>
        <a:bodyPr/>
        <a:lstStyle/>
        <a:p>
          <a:endParaRPr lang="ru-RU"/>
        </a:p>
      </dgm:t>
    </dgm:pt>
    <dgm:pt modelId="{7B63D5F0-6210-4D8F-8DD8-C54A4828825A}" type="pres">
      <dgm:prSet presAssocID="{4574EE81-A070-40E5-8054-BEEBA31FB0C5}" presName="theInnerList" presStyleCnt="0"/>
      <dgm:spPr/>
      <dgm:t>
        <a:bodyPr/>
        <a:lstStyle/>
        <a:p>
          <a:endParaRPr lang="ru-RU"/>
        </a:p>
      </dgm:t>
    </dgm:pt>
    <dgm:pt modelId="{AF011572-8BDD-49BB-B319-AB35530A4FE7}" type="pres">
      <dgm:prSet presAssocID="{532552AB-122B-45AE-92F7-02679C707536}" presName="childNode" presStyleLbl="node1" presStyleIdx="4" presStyleCnt="6" custLinFactY="-17873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101C8A-8D4A-45D6-A17A-747075CC5C31}" type="pres">
      <dgm:prSet presAssocID="{532552AB-122B-45AE-92F7-02679C707536}" presName="aSpace2" presStyleCnt="0"/>
      <dgm:spPr/>
      <dgm:t>
        <a:bodyPr/>
        <a:lstStyle/>
        <a:p>
          <a:endParaRPr lang="ru-RU"/>
        </a:p>
      </dgm:t>
    </dgm:pt>
    <dgm:pt modelId="{2D67BB7F-FE30-4072-A5F6-BDC0E7D7305C}" type="pres">
      <dgm:prSet presAssocID="{AD8C7A0B-624F-4161-9B4B-B766E55A0C94}" presName="childNode" presStyleLbl="node1" presStyleIdx="5" presStyleCnt="6" custLinFactY="-17873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677AB67-5707-44D0-9625-84B841E551CD}" type="presOf" srcId="{EDC366E3-5BC5-4441-AA28-3D6225D91B0B}" destId="{F116BD40-999A-4D62-BD8C-3F46F21B7658}" srcOrd="0" destOrd="0" presId="urn:microsoft.com/office/officeart/2005/8/layout/lProcess2"/>
    <dgm:cxn modelId="{95956C72-079F-4F54-BF86-6C1DDFBAEF33}" srcId="{0DD31F1C-B299-4754-9C2A-EB0D9AFD47C7}" destId="{A6437EA9-53BD-4EBE-A0AF-1AEF25D6839D}" srcOrd="0" destOrd="0" parTransId="{8F38DD3D-D208-47FE-9502-2D0CD9E3A74F}" sibTransId="{19BCB306-A15B-434E-A344-51BFDC8318D0}"/>
    <dgm:cxn modelId="{2E8C0C13-C7B1-49A7-A995-466E0E6CBAA4}" srcId="{B41F906B-2180-4934-91DB-BEE0DFA99076}" destId="{FD816A11-1D6F-4DEC-B7A8-58431BBAEE8D}" srcOrd="1" destOrd="0" parTransId="{7A4B9887-6553-40FD-B956-19812684E981}" sibTransId="{518CA8D9-B232-4972-B3DD-1A02D800A655}"/>
    <dgm:cxn modelId="{2C42AB7D-CC66-4F53-A7FC-E23F1681052A}" type="presOf" srcId="{A6437EA9-53BD-4EBE-A0AF-1AEF25D6839D}" destId="{545CE22E-9464-4A70-8556-C2079BC1BF0E}" srcOrd="0" destOrd="0" presId="urn:microsoft.com/office/officeart/2005/8/layout/lProcess2"/>
    <dgm:cxn modelId="{C35B7007-3F85-4820-9B36-B0218431C19A}" srcId="{B41F906B-2180-4934-91DB-BEE0DFA99076}" destId="{0DD31F1C-B299-4754-9C2A-EB0D9AFD47C7}" srcOrd="0" destOrd="0" parTransId="{5971C184-A303-48BA-9585-5B2F1353584B}" sibTransId="{6F5027FC-638A-4AE5-9B5D-806E670420E5}"/>
    <dgm:cxn modelId="{7C5880FD-BFB5-483B-8D02-B1BCA1E461A8}" type="presOf" srcId="{82C016AA-59F5-491F-8509-1B00581C0B07}" destId="{3F7E4A8E-AE2E-4BE8-9A01-077FBEB6C8DD}" srcOrd="0" destOrd="0" presId="urn:microsoft.com/office/officeart/2005/8/layout/lProcess2"/>
    <dgm:cxn modelId="{E347CB36-F219-4981-AE32-4F03DACCE395}" type="presOf" srcId="{FD816A11-1D6F-4DEC-B7A8-58431BBAEE8D}" destId="{54237295-6676-4686-908C-5BCE1972ABF1}" srcOrd="0" destOrd="0" presId="urn:microsoft.com/office/officeart/2005/8/layout/lProcess2"/>
    <dgm:cxn modelId="{40E48195-8B97-403F-804B-092F8363765D}" type="presOf" srcId="{4574EE81-A070-40E5-8054-BEEBA31FB0C5}" destId="{BA4357E3-825A-4B66-A58A-A5A47319AA6B}" srcOrd="1" destOrd="0" presId="urn:microsoft.com/office/officeart/2005/8/layout/lProcess2"/>
    <dgm:cxn modelId="{F5C87C27-BA9B-4E46-9E0B-647AF8EC191C}" type="presOf" srcId="{0DD31F1C-B299-4754-9C2A-EB0D9AFD47C7}" destId="{4C1A739C-2629-43F6-962A-254ABD6844C3}" srcOrd="1" destOrd="0" presId="urn:microsoft.com/office/officeart/2005/8/layout/lProcess2"/>
    <dgm:cxn modelId="{FE4ABFD7-80E4-4971-82DA-F14EAC22ACCB}" type="presOf" srcId="{FD816A11-1D6F-4DEC-B7A8-58431BBAEE8D}" destId="{09B1DFDC-F591-4C83-9967-742D35543E20}" srcOrd="1" destOrd="0" presId="urn:microsoft.com/office/officeart/2005/8/layout/lProcess2"/>
    <dgm:cxn modelId="{A86DA953-6DA4-4B5E-89A0-D34CE983EC52}" type="presOf" srcId="{AD8C7A0B-624F-4161-9B4B-B766E55A0C94}" destId="{2D67BB7F-FE30-4072-A5F6-BDC0E7D7305C}" srcOrd="0" destOrd="0" presId="urn:microsoft.com/office/officeart/2005/8/layout/lProcess2"/>
    <dgm:cxn modelId="{E6D80797-E944-4C45-A2EA-737811DF1D85}" type="presOf" srcId="{B41F906B-2180-4934-91DB-BEE0DFA99076}" destId="{10A5FCFD-9EA2-4428-BDB0-8171CC5D0C5B}" srcOrd="0" destOrd="0" presId="urn:microsoft.com/office/officeart/2005/8/layout/lProcess2"/>
    <dgm:cxn modelId="{EADD2A68-EF8C-49FC-88A8-E5EEA2712F50}" srcId="{FD816A11-1D6F-4DEC-B7A8-58431BBAEE8D}" destId="{61E2593A-80DA-4383-80EA-D162618E256B}" srcOrd="1" destOrd="0" parTransId="{E8F9058C-C1E1-420E-A69A-62A97E8D71C9}" sibTransId="{6B3596F6-C0FB-4966-AB96-55F83EAC356C}"/>
    <dgm:cxn modelId="{0246EFDA-01A3-458F-9870-54428A573AB5}" type="presOf" srcId="{4574EE81-A070-40E5-8054-BEEBA31FB0C5}" destId="{67500791-FBE1-4B39-B29B-968BCB65F551}" srcOrd="0" destOrd="0" presId="urn:microsoft.com/office/officeart/2005/8/layout/lProcess2"/>
    <dgm:cxn modelId="{FF1085D2-19DF-45AB-94AC-3414CFEA09F4}" type="presOf" srcId="{532552AB-122B-45AE-92F7-02679C707536}" destId="{AF011572-8BDD-49BB-B319-AB35530A4FE7}" srcOrd="0" destOrd="0" presId="urn:microsoft.com/office/officeart/2005/8/layout/lProcess2"/>
    <dgm:cxn modelId="{7F5EDCBC-89DB-4276-914B-D66CFA5E544E}" srcId="{0DD31F1C-B299-4754-9C2A-EB0D9AFD47C7}" destId="{EDC366E3-5BC5-4441-AA28-3D6225D91B0B}" srcOrd="1" destOrd="0" parTransId="{CA0E11AA-7877-4A40-9791-F5B562B5F938}" sibTransId="{CB34462C-5D59-4B8E-AA7B-0FF1B0E3EEFD}"/>
    <dgm:cxn modelId="{8B076721-C455-4B11-867D-7742EA461FC8}" srcId="{4574EE81-A070-40E5-8054-BEEBA31FB0C5}" destId="{AD8C7A0B-624F-4161-9B4B-B766E55A0C94}" srcOrd="1" destOrd="0" parTransId="{A4D5566B-3EAA-4602-BF7D-DCB3DA80F89E}" sibTransId="{E21CD585-34D8-4527-B103-33FA37865E1E}"/>
    <dgm:cxn modelId="{CBEF7660-EA64-42A3-ABDC-E12C465BB7E7}" srcId="{B41F906B-2180-4934-91DB-BEE0DFA99076}" destId="{4574EE81-A070-40E5-8054-BEEBA31FB0C5}" srcOrd="2" destOrd="0" parTransId="{A8DA3B10-8801-4379-BD90-8B7912B284D1}" sibTransId="{E2E17AED-4BCB-4347-8092-86E3A2B499CD}"/>
    <dgm:cxn modelId="{6091B0BA-7D34-44EC-BB1E-5783E8E0E3F6}" srcId="{4574EE81-A070-40E5-8054-BEEBA31FB0C5}" destId="{532552AB-122B-45AE-92F7-02679C707536}" srcOrd="0" destOrd="0" parTransId="{49CA2A72-8081-4434-BF6C-8D35E0DAF337}" sibTransId="{88722AC9-A850-4583-9E27-F9CD4DC3AD37}"/>
    <dgm:cxn modelId="{2B433887-671E-4DEC-8773-F3F1222126FA}" srcId="{FD816A11-1D6F-4DEC-B7A8-58431BBAEE8D}" destId="{82C016AA-59F5-491F-8509-1B00581C0B07}" srcOrd="0" destOrd="0" parTransId="{4B3759FF-7473-4D09-84BF-E910CD82F4BD}" sibTransId="{6714A69B-EE1A-487C-9E8F-2FE561C3EF88}"/>
    <dgm:cxn modelId="{8CD48426-3890-4C22-84FE-86863DBD1B4B}" type="presOf" srcId="{61E2593A-80DA-4383-80EA-D162618E256B}" destId="{592960D9-580B-4CFA-B00E-BB25C250086A}" srcOrd="0" destOrd="0" presId="urn:microsoft.com/office/officeart/2005/8/layout/lProcess2"/>
    <dgm:cxn modelId="{C1019733-497E-4D0A-9146-CDD43AB8EA41}" type="presOf" srcId="{0DD31F1C-B299-4754-9C2A-EB0D9AFD47C7}" destId="{5B9907AC-DA98-4C77-9D7D-168829CDC6D2}" srcOrd="0" destOrd="0" presId="urn:microsoft.com/office/officeart/2005/8/layout/lProcess2"/>
    <dgm:cxn modelId="{38892466-E08D-488B-8173-EFA481495DB1}" type="presParOf" srcId="{10A5FCFD-9EA2-4428-BDB0-8171CC5D0C5B}" destId="{20F6E06B-05EA-4491-8645-A374427B01E2}" srcOrd="0" destOrd="0" presId="urn:microsoft.com/office/officeart/2005/8/layout/lProcess2"/>
    <dgm:cxn modelId="{49F6A636-D4EF-447F-9674-75FB4347CD40}" type="presParOf" srcId="{20F6E06B-05EA-4491-8645-A374427B01E2}" destId="{5B9907AC-DA98-4C77-9D7D-168829CDC6D2}" srcOrd="0" destOrd="0" presId="urn:microsoft.com/office/officeart/2005/8/layout/lProcess2"/>
    <dgm:cxn modelId="{5D75D58C-7D09-40CF-B93C-3B0E965FCC61}" type="presParOf" srcId="{20F6E06B-05EA-4491-8645-A374427B01E2}" destId="{4C1A739C-2629-43F6-962A-254ABD6844C3}" srcOrd="1" destOrd="0" presId="urn:microsoft.com/office/officeart/2005/8/layout/lProcess2"/>
    <dgm:cxn modelId="{B79B1153-EBEB-4D44-8481-9EDCEB1B4B84}" type="presParOf" srcId="{20F6E06B-05EA-4491-8645-A374427B01E2}" destId="{4CC264A5-B5AD-4F1F-904E-7780573B0AFA}" srcOrd="2" destOrd="0" presId="urn:microsoft.com/office/officeart/2005/8/layout/lProcess2"/>
    <dgm:cxn modelId="{855B2C3F-79BD-45F5-B55C-60F64117A015}" type="presParOf" srcId="{4CC264A5-B5AD-4F1F-904E-7780573B0AFA}" destId="{634FC379-FCFC-40A2-8B0D-F872EE5E7FF1}" srcOrd="0" destOrd="0" presId="urn:microsoft.com/office/officeart/2005/8/layout/lProcess2"/>
    <dgm:cxn modelId="{8469FD34-6A58-44D6-853C-10DFC8CCAAD7}" type="presParOf" srcId="{634FC379-FCFC-40A2-8B0D-F872EE5E7FF1}" destId="{545CE22E-9464-4A70-8556-C2079BC1BF0E}" srcOrd="0" destOrd="0" presId="urn:microsoft.com/office/officeart/2005/8/layout/lProcess2"/>
    <dgm:cxn modelId="{5E608BA1-6ABC-41C4-B628-29C8FD4CB520}" type="presParOf" srcId="{634FC379-FCFC-40A2-8B0D-F872EE5E7FF1}" destId="{DBDC59F3-1FF4-4075-A324-088BBBF969AE}" srcOrd="1" destOrd="0" presId="urn:microsoft.com/office/officeart/2005/8/layout/lProcess2"/>
    <dgm:cxn modelId="{88DF8A47-88F6-4F13-A25E-73FB4EFBBDEB}" type="presParOf" srcId="{634FC379-FCFC-40A2-8B0D-F872EE5E7FF1}" destId="{F116BD40-999A-4D62-BD8C-3F46F21B7658}" srcOrd="2" destOrd="0" presId="urn:microsoft.com/office/officeart/2005/8/layout/lProcess2"/>
    <dgm:cxn modelId="{4A004699-C23E-4684-81B5-806A9B284857}" type="presParOf" srcId="{10A5FCFD-9EA2-4428-BDB0-8171CC5D0C5B}" destId="{9CA2DED0-6DCC-4AE5-9705-B2314DBB878B}" srcOrd="1" destOrd="0" presId="urn:microsoft.com/office/officeart/2005/8/layout/lProcess2"/>
    <dgm:cxn modelId="{59D975B2-CD0F-4A33-8100-7AB2C4D0947D}" type="presParOf" srcId="{10A5FCFD-9EA2-4428-BDB0-8171CC5D0C5B}" destId="{17137B6F-2ED7-4B42-AEEE-9EDCCF426A31}" srcOrd="2" destOrd="0" presId="urn:microsoft.com/office/officeart/2005/8/layout/lProcess2"/>
    <dgm:cxn modelId="{8760BF84-D62F-4C16-8763-482216F8582B}" type="presParOf" srcId="{17137B6F-2ED7-4B42-AEEE-9EDCCF426A31}" destId="{54237295-6676-4686-908C-5BCE1972ABF1}" srcOrd="0" destOrd="0" presId="urn:microsoft.com/office/officeart/2005/8/layout/lProcess2"/>
    <dgm:cxn modelId="{62A3EA85-33DE-476B-A5E7-E2811087DED6}" type="presParOf" srcId="{17137B6F-2ED7-4B42-AEEE-9EDCCF426A31}" destId="{09B1DFDC-F591-4C83-9967-742D35543E20}" srcOrd="1" destOrd="0" presId="urn:microsoft.com/office/officeart/2005/8/layout/lProcess2"/>
    <dgm:cxn modelId="{81674064-9BC2-4296-9B6F-7C756620B6B8}" type="presParOf" srcId="{17137B6F-2ED7-4B42-AEEE-9EDCCF426A31}" destId="{9E01A5E8-0AE3-46E9-8ABE-AF54B53E13EE}" srcOrd="2" destOrd="0" presId="urn:microsoft.com/office/officeart/2005/8/layout/lProcess2"/>
    <dgm:cxn modelId="{C99CE53B-B939-44F4-BD6C-F556631C14B2}" type="presParOf" srcId="{9E01A5E8-0AE3-46E9-8ABE-AF54B53E13EE}" destId="{7673AFBA-5EC0-4853-AB5C-5F06A5CBF8F8}" srcOrd="0" destOrd="0" presId="urn:microsoft.com/office/officeart/2005/8/layout/lProcess2"/>
    <dgm:cxn modelId="{C5FBF8D1-E040-4874-B352-1AD9C95A473A}" type="presParOf" srcId="{7673AFBA-5EC0-4853-AB5C-5F06A5CBF8F8}" destId="{3F7E4A8E-AE2E-4BE8-9A01-077FBEB6C8DD}" srcOrd="0" destOrd="0" presId="urn:microsoft.com/office/officeart/2005/8/layout/lProcess2"/>
    <dgm:cxn modelId="{B2BC8FD1-7084-467D-9DFA-446EF12379EE}" type="presParOf" srcId="{7673AFBA-5EC0-4853-AB5C-5F06A5CBF8F8}" destId="{3222FC4B-33AA-4705-A197-B244322C102E}" srcOrd="1" destOrd="0" presId="urn:microsoft.com/office/officeart/2005/8/layout/lProcess2"/>
    <dgm:cxn modelId="{95314FC7-FE9B-4B16-B21A-D15AE83B27CE}" type="presParOf" srcId="{7673AFBA-5EC0-4853-AB5C-5F06A5CBF8F8}" destId="{592960D9-580B-4CFA-B00E-BB25C250086A}" srcOrd="2" destOrd="0" presId="urn:microsoft.com/office/officeart/2005/8/layout/lProcess2"/>
    <dgm:cxn modelId="{678491CE-AA84-4D6F-B7B2-304CC429B6A4}" type="presParOf" srcId="{10A5FCFD-9EA2-4428-BDB0-8171CC5D0C5B}" destId="{67A055BC-9557-4C1B-ACE6-29C04CEA03C6}" srcOrd="3" destOrd="0" presId="urn:microsoft.com/office/officeart/2005/8/layout/lProcess2"/>
    <dgm:cxn modelId="{F1114DC5-3A25-4579-886A-AFECFD55C68E}" type="presParOf" srcId="{10A5FCFD-9EA2-4428-BDB0-8171CC5D0C5B}" destId="{F48010D7-37AF-446F-83C0-39D2EC7149E2}" srcOrd="4" destOrd="0" presId="urn:microsoft.com/office/officeart/2005/8/layout/lProcess2"/>
    <dgm:cxn modelId="{C575C2C1-9FC5-4588-A253-E66B0DFE030D}" type="presParOf" srcId="{F48010D7-37AF-446F-83C0-39D2EC7149E2}" destId="{67500791-FBE1-4B39-B29B-968BCB65F551}" srcOrd="0" destOrd="0" presId="urn:microsoft.com/office/officeart/2005/8/layout/lProcess2"/>
    <dgm:cxn modelId="{B209F236-A4F3-47DA-9BD3-08BE2F258758}" type="presParOf" srcId="{F48010D7-37AF-446F-83C0-39D2EC7149E2}" destId="{BA4357E3-825A-4B66-A58A-A5A47319AA6B}" srcOrd="1" destOrd="0" presId="urn:microsoft.com/office/officeart/2005/8/layout/lProcess2"/>
    <dgm:cxn modelId="{0750D4D0-CA7C-413C-B729-500FF8D2F0D8}" type="presParOf" srcId="{F48010D7-37AF-446F-83C0-39D2EC7149E2}" destId="{FED9F71F-A19C-41B8-9C08-85FCED46128D}" srcOrd="2" destOrd="0" presId="urn:microsoft.com/office/officeart/2005/8/layout/lProcess2"/>
    <dgm:cxn modelId="{B82E5FFA-CB01-41DE-8DF4-456471668891}" type="presParOf" srcId="{FED9F71F-A19C-41B8-9C08-85FCED46128D}" destId="{7B63D5F0-6210-4D8F-8DD8-C54A4828825A}" srcOrd="0" destOrd="0" presId="urn:microsoft.com/office/officeart/2005/8/layout/lProcess2"/>
    <dgm:cxn modelId="{E94801F4-D12E-4B5B-B29C-1DA0244DA6E1}" type="presParOf" srcId="{7B63D5F0-6210-4D8F-8DD8-C54A4828825A}" destId="{AF011572-8BDD-49BB-B319-AB35530A4FE7}" srcOrd="0" destOrd="0" presId="urn:microsoft.com/office/officeart/2005/8/layout/lProcess2"/>
    <dgm:cxn modelId="{5EBCCABA-BE71-4284-A89E-04D6788FE560}" type="presParOf" srcId="{7B63D5F0-6210-4D8F-8DD8-C54A4828825A}" destId="{61101C8A-8D4A-45D6-A17A-747075CC5C31}" srcOrd="1" destOrd="0" presId="urn:microsoft.com/office/officeart/2005/8/layout/lProcess2"/>
    <dgm:cxn modelId="{6454BDC3-54B3-4560-BB36-38230B594C0E}" type="presParOf" srcId="{7B63D5F0-6210-4D8F-8DD8-C54A4828825A}" destId="{2D67BB7F-FE30-4072-A5F6-BDC0E7D7305C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2E48CEB-9BD8-4762-A57F-9C7760AB1095}" type="doc">
      <dgm:prSet loTypeId="urn:microsoft.com/office/officeart/2005/8/layout/hierarchy3" loCatId="list" qsTypeId="urn:microsoft.com/office/officeart/2005/8/quickstyle/3d2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45E0B071-C44E-425C-B87B-3CC84ED7A266}">
      <dgm:prSet phldrT="[Текст]" custT="1"/>
      <dgm:spPr/>
      <dgm:t>
        <a:bodyPr/>
        <a:lstStyle/>
        <a:p>
          <a:r>
            <a:rPr lang="ru-RU" sz="1500" b="1" dirty="0" smtClean="0">
              <a:latin typeface="Times New Roman" pitchFamily="18" charset="0"/>
              <a:cs typeface="Times New Roman" pitchFamily="18" charset="0"/>
            </a:rPr>
            <a:t>НДФЛ </a:t>
          </a:r>
        </a:p>
        <a:p>
          <a:r>
            <a:rPr lang="ru-RU" sz="1500" b="1" dirty="0" smtClean="0">
              <a:latin typeface="Times New Roman" pitchFamily="18" charset="0"/>
              <a:cs typeface="Times New Roman" pitchFamily="18" charset="0"/>
            </a:rPr>
            <a:t>+дотация на ВБО</a:t>
          </a:r>
          <a:endParaRPr lang="ru-RU" sz="1500" b="1" dirty="0">
            <a:latin typeface="Times New Roman" pitchFamily="18" charset="0"/>
            <a:cs typeface="Times New Roman" pitchFamily="18" charset="0"/>
          </a:endParaRPr>
        </a:p>
      </dgm:t>
    </dgm:pt>
    <dgm:pt modelId="{94D85D00-D3F4-4BA3-BA80-7446BADB60EC}" type="parTrans" cxnId="{B4CFF542-D0D3-4E28-8A85-8B934AD308A6}">
      <dgm:prSet/>
      <dgm:spPr/>
      <dgm:t>
        <a:bodyPr/>
        <a:lstStyle/>
        <a:p>
          <a:endParaRPr lang="ru-RU"/>
        </a:p>
      </dgm:t>
    </dgm:pt>
    <dgm:pt modelId="{893BBCCE-1B90-40C9-9135-DF28DAB7A939}" type="sibTrans" cxnId="{B4CFF542-D0D3-4E28-8A85-8B934AD308A6}">
      <dgm:prSet/>
      <dgm:spPr/>
      <dgm:t>
        <a:bodyPr/>
        <a:lstStyle/>
        <a:p>
          <a:endParaRPr lang="ru-RU"/>
        </a:p>
      </dgm:t>
    </dgm:pt>
    <dgm:pt modelId="{A85DFD4C-BBF9-4AD2-B9AC-76897A15583C}">
      <dgm:prSet phldrT="[Текст]"/>
      <dgm:spPr/>
      <dgm:t>
        <a:bodyPr/>
        <a:lstStyle/>
        <a:p>
          <a:r>
            <a:rPr lang="ru-RU" b="1" dirty="0" smtClean="0"/>
            <a:t>2020 год</a:t>
          </a:r>
        </a:p>
        <a:p>
          <a:r>
            <a:rPr lang="ru-RU" b="1" dirty="0" smtClean="0"/>
            <a:t>604 966,8 тыс. руб</a:t>
          </a:r>
          <a:r>
            <a:rPr lang="ru-RU" dirty="0" smtClean="0"/>
            <a:t>.</a:t>
          </a:r>
        </a:p>
        <a:p>
          <a:endParaRPr lang="ru-RU" b="1" dirty="0"/>
        </a:p>
      </dgm:t>
    </dgm:pt>
    <dgm:pt modelId="{0AD9606B-3118-4E26-BCC7-7841F41376D1}" type="parTrans" cxnId="{DEF2A973-07FC-4116-A79B-76B8FBCE9C5A}">
      <dgm:prSet/>
      <dgm:spPr/>
      <dgm:t>
        <a:bodyPr/>
        <a:lstStyle/>
        <a:p>
          <a:endParaRPr lang="ru-RU"/>
        </a:p>
      </dgm:t>
    </dgm:pt>
    <dgm:pt modelId="{A23C4FEA-D4CD-4E90-9BD2-B3F9807197A6}" type="sibTrans" cxnId="{DEF2A973-07FC-4116-A79B-76B8FBCE9C5A}">
      <dgm:prSet/>
      <dgm:spPr/>
      <dgm:t>
        <a:bodyPr/>
        <a:lstStyle/>
        <a:p>
          <a:endParaRPr lang="ru-RU"/>
        </a:p>
      </dgm:t>
    </dgm:pt>
    <dgm:pt modelId="{B829E5CE-F3E6-4723-B4D6-CA9359B35E21}">
      <dgm:prSet phldrT="[Текст]"/>
      <dgm:spPr/>
      <dgm:t>
        <a:bodyPr/>
        <a:lstStyle/>
        <a:p>
          <a:r>
            <a:rPr lang="ru-RU" b="1" dirty="0" smtClean="0"/>
            <a:t>2021 год</a:t>
          </a:r>
        </a:p>
        <a:p>
          <a:r>
            <a:rPr lang="ru-RU" b="1" dirty="0" smtClean="0"/>
            <a:t>(на 01.11.21)</a:t>
          </a:r>
        </a:p>
        <a:p>
          <a:r>
            <a:rPr lang="ru-RU" b="1" dirty="0" smtClean="0"/>
            <a:t>646 564,2 тыс. руб.</a:t>
          </a:r>
        </a:p>
        <a:p>
          <a:r>
            <a:rPr lang="ru-RU" b="1" dirty="0" smtClean="0"/>
            <a:t>106,88%</a:t>
          </a:r>
          <a:endParaRPr lang="ru-RU" b="1" dirty="0"/>
        </a:p>
      </dgm:t>
    </dgm:pt>
    <dgm:pt modelId="{DFF8E69A-4CFC-41FD-B093-9C64B6C42255}" type="parTrans" cxnId="{6B37218E-059B-482E-AED1-F2CA271FD246}">
      <dgm:prSet/>
      <dgm:spPr/>
      <dgm:t>
        <a:bodyPr/>
        <a:lstStyle/>
        <a:p>
          <a:endParaRPr lang="ru-RU"/>
        </a:p>
      </dgm:t>
    </dgm:pt>
    <dgm:pt modelId="{5B94D47A-11A2-48E0-B883-1602101EAA59}" type="sibTrans" cxnId="{6B37218E-059B-482E-AED1-F2CA271FD246}">
      <dgm:prSet/>
      <dgm:spPr/>
      <dgm:t>
        <a:bodyPr/>
        <a:lstStyle/>
        <a:p>
          <a:endParaRPr lang="ru-RU"/>
        </a:p>
      </dgm:t>
    </dgm:pt>
    <dgm:pt modelId="{CF296DE3-574A-4C32-8AF0-FE36FE173A65}">
      <dgm:prSet phldrT="[Текст]"/>
      <dgm:spPr/>
      <dgm:t>
        <a:bodyPr/>
        <a:lstStyle/>
        <a:p>
          <a:r>
            <a:rPr lang="ru-RU" b="1" dirty="0" smtClean="0"/>
            <a:t>2020 год</a:t>
          </a:r>
        </a:p>
        <a:p>
          <a:r>
            <a:rPr lang="ru-RU" b="1" dirty="0" smtClean="0"/>
            <a:t>1 710,2 тыс. руб.</a:t>
          </a:r>
        </a:p>
        <a:p>
          <a:endParaRPr lang="ru-RU" b="1" dirty="0"/>
        </a:p>
      </dgm:t>
    </dgm:pt>
    <dgm:pt modelId="{BC46FD2E-533B-42DD-BF33-9DA8E9FADB53}" type="parTrans" cxnId="{44D8AA6D-4903-4978-BB86-DAB54E3D4C7F}">
      <dgm:prSet/>
      <dgm:spPr/>
      <dgm:t>
        <a:bodyPr/>
        <a:lstStyle/>
        <a:p>
          <a:endParaRPr lang="ru-RU"/>
        </a:p>
      </dgm:t>
    </dgm:pt>
    <dgm:pt modelId="{094C3ECD-9838-4CA9-B6FB-C9929671A3DC}" type="sibTrans" cxnId="{44D8AA6D-4903-4978-BB86-DAB54E3D4C7F}">
      <dgm:prSet/>
      <dgm:spPr/>
      <dgm:t>
        <a:bodyPr/>
        <a:lstStyle/>
        <a:p>
          <a:endParaRPr lang="ru-RU"/>
        </a:p>
      </dgm:t>
    </dgm:pt>
    <dgm:pt modelId="{92D3F14C-30BB-4088-894B-E1EA1CD947C0}">
      <dgm:prSet phldrT="[Текст]"/>
      <dgm:spPr/>
      <dgm:t>
        <a:bodyPr/>
        <a:lstStyle/>
        <a:p>
          <a:r>
            <a:rPr lang="ru-RU" b="1" dirty="0" smtClean="0"/>
            <a:t>2021 год</a:t>
          </a:r>
        </a:p>
        <a:p>
          <a:r>
            <a:rPr lang="ru-RU" b="1" dirty="0" smtClean="0"/>
            <a:t>(на 01.11.2021)</a:t>
          </a:r>
        </a:p>
        <a:p>
          <a:r>
            <a:rPr lang="ru-RU" b="1" dirty="0" smtClean="0"/>
            <a:t>1 885,6 тыс. руб.</a:t>
          </a:r>
        </a:p>
        <a:p>
          <a:r>
            <a:rPr lang="ru-RU" b="1" dirty="0" smtClean="0"/>
            <a:t>110,26%</a:t>
          </a:r>
          <a:endParaRPr lang="ru-RU" b="1" dirty="0"/>
        </a:p>
      </dgm:t>
    </dgm:pt>
    <dgm:pt modelId="{C63FC7B0-BEB2-4719-8175-D7DC9DF34D51}" type="parTrans" cxnId="{09B8197A-1A15-4785-85E3-87D14A10FCCC}">
      <dgm:prSet/>
      <dgm:spPr/>
      <dgm:t>
        <a:bodyPr/>
        <a:lstStyle/>
        <a:p>
          <a:endParaRPr lang="ru-RU"/>
        </a:p>
      </dgm:t>
    </dgm:pt>
    <dgm:pt modelId="{BFB64911-19AA-4A6C-BAD9-CFF9BF8F63F1}" type="sibTrans" cxnId="{09B8197A-1A15-4785-85E3-87D14A10FCCC}">
      <dgm:prSet/>
      <dgm:spPr/>
      <dgm:t>
        <a:bodyPr/>
        <a:lstStyle/>
        <a:p>
          <a:endParaRPr lang="ru-RU"/>
        </a:p>
      </dgm:t>
    </dgm:pt>
    <dgm:pt modelId="{FA7D05C8-0C4D-4EBE-A410-AA299D14C4D4}">
      <dgm:prSet phldrT="[Текст]"/>
      <dgm:spPr/>
      <dgm:t>
        <a:bodyPr/>
        <a:lstStyle/>
        <a:p>
          <a:r>
            <a:rPr lang="ru-RU" b="1" smtClean="0"/>
            <a:t>2024 год</a:t>
          </a:r>
        </a:p>
        <a:p>
          <a:r>
            <a:rPr lang="ru-RU" b="1" smtClean="0"/>
            <a:t>607 054,6 тыс. руб.</a:t>
          </a:r>
        </a:p>
        <a:p>
          <a:r>
            <a:rPr lang="ru-RU" b="1" smtClean="0"/>
            <a:t>106,57%</a:t>
          </a:r>
          <a:endParaRPr lang="ru-RU" b="1" dirty="0"/>
        </a:p>
      </dgm:t>
    </dgm:pt>
    <dgm:pt modelId="{90A2B001-68E9-4093-9015-73B18EC73B17}" type="parTrans" cxnId="{D706A6F0-DD02-4E97-862E-02F29C70D6CE}">
      <dgm:prSet/>
      <dgm:spPr/>
      <dgm:t>
        <a:bodyPr/>
        <a:lstStyle/>
        <a:p>
          <a:endParaRPr lang="ru-RU"/>
        </a:p>
      </dgm:t>
    </dgm:pt>
    <dgm:pt modelId="{C89D95D2-ED59-44C9-8636-456C29F91D8F}" type="sibTrans" cxnId="{D706A6F0-DD02-4E97-862E-02F29C70D6CE}">
      <dgm:prSet/>
      <dgm:spPr/>
      <dgm:t>
        <a:bodyPr/>
        <a:lstStyle/>
        <a:p>
          <a:endParaRPr lang="ru-RU"/>
        </a:p>
      </dgm:t>
    </dgm:pt>
    <dgm:pt modelId="{B6954C61-565A-4D4E-AB45-B7959B487F2D}">
      <dgm:prSet phldrT="[Текст]"/>
      <dgm:spPr/>
      <dgm:t>
        <a:bodyPr/>
        <a:lstStyle/>
        <a:p>
          <a:r>
            <a:rPr lang="ru-RU" b="1" dirty="0" smtClean="0"/>
            <a:t>2024 год</a:t>
          </a:r>
        </a:p>
        <a:p>
          <a:r>
            <a:rPr lang="ru-RU" b="1" dirty="0" smtClean="0"/>
            <a:t>2 369,5 тыс. руб.</a:t>
          </a:r>
        </a:p>
        <a:p>
          <a:r>
            <a:rPr lang="ru-RU" b="1" dirty="0" smtClean="0"/>
            <a:t>102,55%</a:t>
          </a:r>
          <a:endParaRPr lang="ru-RU" b="1" dirty="0"/>
        </a:p>
      </dgm:t>
    </dgm:pt>
    <dgm:pt modelId="{9A019245-493E-4E69-9466-85F0C9212B6C}" type="parTrans" cxnId="{47C9996E-C763-417F-931F-EA8D5ADB79F7}">
      <dgm:prSet/>
      <dgm:spPr/>
      <dgm:t>
        <a:bodyPr/>
        <a:lstStyle/>
        <a:p>
          <a:endParaRPr lang="ru-RU"/>
        </a:p>
      </dgm:t>
    </dgm:pt>
    <dgm:pt modelId="{E15BF678-A594-4174-A4CB-1BB77F89CB85}" type="sibTrans" cxnId="{47C9996E-C763-417F-931F-EA8D5ADB79F7}">
      <dgm:prSet/>
      <dgm:spPr/>
      <dgm:t>
        <a:bodyPr/>
        <a:lstStyle/>
        <a:p>
          <a:endParaRPr lang="ru-RU"/>
        </a:p>
      </dgm:t>
    </dgm:pt>
    <dgm:pt modelId="{A8505634-AB9A-4D57-B03F-965F2E688AE3}">
      <dgm:prSet phldrT="[Текст]"/>
      <dgm:spPr/>
      <dgm:t>
        <a:bodyPr/>
        <a:lstStyle/>
        <a:p>
          <a:r>
            <a:rPr lang="ru-RU" b="1" dirty="0" smtClean="0"/>
            <a:t>2022 год</a:t>
          </a:r>
        </a:p>
        <a:p>
          <a:r>
            <a:rPr lang="ru-RU" b="1" dirty="0" smtClean="0"/>
            <a:t>653 703,4 тыс. руб.</a:t>
          </a:r>
        </a:p>
        <a:p>
          <a:r>
            <a:rPr lang="ru-RU" b="1" dirty="0" smtClean="0"/>
            <a:t>102,37%</a:t>
          </a:r>
          <a:endParaRPr lang="ru-RU" b="1" dirty="0"/>
        </a:p>
      </dgm:t>
    </dgm:pt>
    <dgm:pt modelId="{71C72008-C68F-4797-B538-B4ED2A47863B}" type="parTrans" cxnId="{D5BC772D-1964-449F-AA48-D74CC90599C4}">
      <dgm:prSet/>
      <dgm:spPr/>
      <dgm:t>
        <a:bodyPr/>
        <a:lstStyle/>
        <a:p>
          <a:endParaRPr lang="ru-RU"/>
        </a:p>
      </dgm:t>
    </dgm:pt>
    <dgm:pt modelId="{6B791585-6F0D-4FA9-B371-BA7215C41D5A}" type="sibTrans" cxnId="{D5BC772D-1964-449F-AA48-D74CC90599C4}">
      <dgm:prSet/>
      <dgm:spPr/>
      <dgm:t>
        <a:bodyPr/>
        <a:lstStyle/>
        <a:p>
          <a:endParaRPr lang="ru-RU"/>
        </a:p>
      </dgm:t>
    </dgm:pt>
    <dgm:pt modelId="{CE9A428D-9ED3-4DE1-8E8E-3E7641727C0A}">
      <dgm:prSet phldrT="[Текст]"/>
      <dgm:spPr/>
      <dgm:t>
        <a:bodyPr/>
        <a:lstStyle/>
        <a:p>
          <a:r>
            <a:rPr lang="ru-RU" b="1" dirty="0" smtClean="0"/>
            <a:t>2023 год</a:t>
          </a:r>
        </a:p>
        <a:p>
          <a:r>
            <a:rPr lang="ru-RU" b="1" dirty="0" smtClean="0"/>
            <a:t>569 629,5 тыс. руб.</a:t>
          </a:r>
        </a:p>
        <a:p>
          <a:r>
            <a:rPr lang="ru-RU" b="1" dirty="0" smtClean="0"/>
            <a:t>86,07%</a:t>
          </a:r>
        </a:p>
        <a:p>
          <a:endParaRPr lang="ru-RU" dirty="0"/>
        </a:p>
      </dgm:t>
    </dgm:pt>
    <dgm:pt modelId="{B92F1AFA-A387-4C06-AEE3-CE4ADBC0C40E}" type="parTrans" cxnId="{5E584667-9B15-41B6-8471-B731E1202412}">
      <dgm:prSet/>
      <dgm:spPr/>
      <dgm:t>
        <a:bodyPr/>
        <a:lstStyle/>
        <a:p>
          <a:endParaRPr lang="ru-RU"/>
        </a:p>
      </dgm:t>
    </dgm:pt>
    <dgm:pt modelId="{D8B3921A-BE94-445F-B4F9-A070B7E1A7A0}" type="sibTrans" cxnId="{5E584667-9B15-41B6-8471-B731E1202412}">
      <dgm:prSet/>
      <dgm:spPr/>
      <dgm:t>
        <a:bodyPr/>
        <a:lstStyle/>
        <a:p>
          <a:endParaRPr lang="ru-RU"/>
        </a:p>
      </dgm:t>
    </dgm:pt>
    <dgm:pt modelId="{6149673A-4F98-413F-A05E-1AA9D96C0D59}">
      <dgm:prSet phldrT="[Текст]"/>
      <dgm:spPr/>
      <dgm:t>
        <a:bodyPr/>
        <a:lstStyle/>
        <a:p>
          <a:r>
            <a:rPr lang="ru-RU" b="1" dirty="0" smtClean="0"/>
            <a:t>2022 год</a:t>
          </a:r>
        </a:p>
        <a:p>
          <a:r>
            <a:rPr lang="ru-RU" b="1" dirty="0" smtClean="0"/>
            <a:t>2 291,3 тыс. руб.</a:t>
          </a:r>
        </a:p>
        <a:p>
          <a:r>
            <a:rPr lang="ru-RU" b="1" dirty="0" smtClean="0"/>
            <a:t>121,52%</a:t>
          </a:r>
          <a:endParaRPr lang="ru-RU" b="1" dirty="0"/>
        </a:p>
      </dgm:t>
    </dgm:pt>
    <dgm:pt modelId="{52EB1112-04C3-4B78-99F2-FA2D38778345}" type="parTrans" cxnId="{82CCF732-5508-4181-8FF1-2D73FDF8F8B4}">
      <dgm:prSet/>
      <dgm:spPr/>
      <dgm:t>
        <a:bodyPr/>
        <a:lstStyle/>
        <a:p>
          <a:endParaRPr lang="ru-RU"/>
        </a:p>
      </dgm:t>
    </dgm:pt>
    <dgm:pt modelId="{25B63FC7-79A6-4D38-B582-7E553861C834}" type="sibTrans" cxnId="{82CCF732-5508-4181-8FF1-2D73FDF8F8B4}">
      <dgm:prSet/>
      <dgm:spPr/>
      <dgm:t>
        <a:bodyPr/>
        <a:lstStyle/>
        <a:p>
          <a:endParaRPr lang="ru-RU"/>
        </a:p>
      </dgm:t>
    </dgm:pt>
    <dgm:pt modelId="{11199A3C-4583-4FFE-A89E-403869C132C2}">
      <dgm:prSet phldrT="[Текст]"/>
      <dgm:spPr/>
      <dgm:t>
        <a:bodyPr/>
        <a:lstStyle/>
        <a:p>
          <a:r>
            <a:rPr lang="ru-RU" b="1" dirty="0" smtClean="0"/>
            <a:t>2023 год</a:t>
          </a:r>
        </a:p>
        <a:p>
          <a:r>
            <a:rPr lang="ru-RU" b="1" dirty="0" smtClean="0"/>
            <a:t>2 310,5 тыс. руб.</a:t>
          </a:r>
        </a:p>
        <a:p>
          <a:r>
            <a:rPr lang="ru-RU" b="1" dirty="0" smtClean="0"/>
            <a:t>100,84%</a:t>
          </a:r>
          <a:endParaRPr lang="ru-RU" b="1" dirty="0"/>
        </a:p>
      </dgm:t>
    </dgm:pt>
    <dgm:pt modelId="{DBEBA612-EFB4-41C6-BB57-2189236CB68C}" type="parTrans" cxnId="{BA9C74D9-AB73-4652-9073-81AD80AA8A38}">
      <dgm:prSet/>
      <dgm:spPr/>
      <dgm:t>
        <a:bodyPr/>
        <a:lstStyle/>
        <a:p>
          <a:endParaRPr lang="ru-RU"/>
        </a:p>
      </dgm:t>
    </dgm:pt>
    <dgm:pt modelId="{525617DD-CC20-4CA9-A1D3-222F55F55069}" type="sibTrans" cxnId="{BA9C74D9-AB73-4652-9073-81AD80AA8A38}">
      <dgm:prSet/>
      <dgm:spPr/>
      <dgm:t>
        <a:bodyPr/>
        <a:lstStyle/>
        <a:p>
          <a:endParaRPr lang="ru-RU"/>
        </a:p>
      </dgm:t>
    </dgm:pt>
    <dgm:pt modelId="{87F1A925-CBEB-4B5F-A171-F4EA7981053C}">
      <dgm:prSet phldrT="[Текст]" custT="1"/>
      <dgm:spPr/>
      <dgm:t>
        <a:bodyPr/>
        <a:lstStyle/>
        <a:p>
          <a:r>
            <a:rPr lang="ru-RU" sz="1500" b="1" dirty="0" smtClean="0">
              <a:latin typeface="Times New Roman" pitchFamily="18" charset="0"/>
              <a:cs typeface="Times New Roman" pitchFamily="18" charset="0"/>
            </a:rPr>
            <a:t>Государственная пошлина</a:t>
          </a:r>
          <a:endParaRPr lang="ru-RU" sz="1500" b="1" dirty="0">
            <a:latin typeface="Times New Roman" pitchFamily="18" charset="0"/>
            <a:cs typeface="Times New Roman" pitchFamily="18" charset="0"/>
          </a:endParaRPr>
        </a:p>
      </dgm:t>
    </dgm:pt>
    <dgm:pt modelId="{0C1D9353-8722-4863-AE24-32808B583F45}" type="parTrans" cxnId="{9BCD1104-EC27-4A17-BAA7-976CEE4520CD}">
      <dgm:prSet/>
      <dgm:spPr/>
      <dgm:t>
        <a:bodyPr/>
        <a:lstStyle/>
        <a:p>
          <a:endParaRPr lang="ru-RU"/>
        </a:p>
      </dgm:t>
    </dgm:pt>
    <dgm:pt modelId="{56021C06-AAFD-4525-8D61-E7D8F1D9D00E}" type="sibTrans" cxnId="{9BCD1104-EC27-4A17-BAA7-976CEE4520CD}">
      <dgm:prSet/>
      <dgm:spPr/>
      <dgm:t>
        <a:bodyPr/>
        <a:lstStyle/>
        <a:p>
          <a:endParaRPr lang="ru-RU"/>
        </a:p>
      </dgm:t>
    </dgm:pt>
    <dgm:pt modelId="{EB7B1F87-AFEF-42E1-BE91-FF0375AA62F2}">
      <dgm:prSet phldrT="[Текст]" custT="1"/>
      <dgm:spPr/>
      <dgm:t>
        <a:bodyPr/>
        <a:lstStyle/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Налоги на имущество 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47C21704-268C-4A0E-B5AC-97984FA411D0}" type="parTrans" cxnId="{4EF28506-2184-4679-A28B-243AF4232DD4}">
      <dgm:prSet/>
      <dgm:spPr/>
      <dgm:t>
        <a:bodyPr/>
        <a:lstStyle/>
        <a:p>
          <a:endParaRPr lang="ru-RU"/>
        </a:p>
      </dgm:t>
    </dgm:pt>
    <dgm:pt modelId="{BB1E4B3B-18D7-4AB3-A944-2541065533C2}" type="sibTrans" cxnId="{4EF28506-2184-4679-A28B-243AF4232DD4}">
      <dgm:prSet/>
      <dgm:spPr/>
      <dgm:t>
        <a:bodyPr/>
        <a:lstStyle/>
        <a:p>
          <a:endParaRPr lang="ru-RU"/>
        </a:p>
      </dgm:t>
    </dgm:pt>
    <dgm:pt modelId="{5D2D7E8A-894A-4079-9DF5-7F4637BFC22C}">
      <dgm:prSet/>
      <dgm:spPr/>
      <dgm:t>
        <a:bodyPr/>
        <a:lstStyle/>
        <a:p>
          <a:r>
            <a:rPr lang="ru-RU" b="1" dirty="0" smtClean="0"/>
            <a:t>2024 год</a:t>
          </a:r>
        </a:p>
        <a:p>
          <a:r>
            <a:rPr lang="ru-RU" b="1" dirty="0" smtClean="0"/>
            <a:t>21 998,3 тыс. руб.</a:t>
          </a:r>
        </a:p>
        <a:p>
          <a:r>
            <a:rPr lang="ru-RU" b="1" dirty="0" smtClean="0"/>
            <a:t>100,90%</a:t>
          </a:r>
          <a:endParaRPr lang="ru-RU" b="1" dirty="0"/>
        </a:p>
      </dgm:t>
    </dgm:pt>
    <dgm:pt modelId="{0668F3EE-44D6-43A8-8D8A-162E3CB70710}" type="parTrans" cxnId="{78B93EAF-7AAE-49F3-9584-09885AAC9DEA}">
      <dgm:prSet/>
      <dgm:spPr/>
      <dgm:t>
        <a:bodyPr/>
        <a:lstStyle/>
        <a:p>
          <a:endParaRPr lang="ru-RU"/>
        </a:p>
      </dgm:t>
    </dgm:pt>
    <dgm:pt modelId="{0FE82411-6E25-49E2-8DBF-FECF13692FDF}" type="sibTrans" cxnId="{78B93EAF-7AAE-49F3-9584-09885AAC9DEA}">
      <dgm:prSet/>
      <dgm:spPr/>
      <dgm:t>
        <a:bodyPr/>
        <a:lstStyle/>
        <a:p>
          <a:endParaRPr lang="ru-RU"/>
        </a:p>
      </dgm:t>
    </dgm:pt>
    <dgm:pt modelId="{FC105A92-8118-4188-8AEA-AEBDC776C811}">
      <dgm:prSet/>
      <dgm:spPr/>
      <dgm:t>
        <a:bodyPr/>
        <a:lstStyle/>
        <a:p>
          <a:r>
            <a:rPr lang="ru-RU" b="1" dirty="0" smtClean="0"/>
            <a:t>2020 год</a:t>
          </a:r>
        </a:p>
        <a:p>
          <a:r>
            <a:rPr lang="ru-RU" b="1" dirty="0" smtClean="0"/>
            <a:t>20 310,0 тыс. руб.</a:t>
          </a:r>
        </a:p>
        <a:p>
          <a:endParaRPr lang="ru-RU" b="1" dirty="0"/>
        </a:p>
      </dgm:t>
    </dgm:pt>
    <dgm:pt modelId="{7504F0D7-A84B-4289-AEA3-71DF10DB46E0}" type="parTrans" cxnId="{3CB307BA-58E0-4D28-8A47-7516DAE9FCEA}">
      <dgm:prSet/>
      <dgm:spPr/>
      <dgm:t>
        <a:bodyPr/>
        <a:lstStyle/>
        <a:p>
          <a:endParaRPr lang="ru-RU"/>
        </a:p>
      </dgm:t>
    </dgm:pt>
    <dgm:pt modelId="{E0934E72-476F-4FFF-A1BB-E4F402F015F3}" type="sibTrans" cxnId="{3CB307BA-58E0-4D28-8A47-7516DAE9FCEA}">
      <dgm:prSet/>
      <dgm:spPr/>
      <dgm:t>
        <a:bodyPr/>
        <a:lstStyle/>
        <a:p>
          <a:endParaRPr lang="ru-RU"/>
        </a:p>
      </dgm:t>
    </dgm:pt>
    <dgm:pt modelId="{22FDE70C-7B2F-48AC-B7A2-022CFDD2E175}">
      <dgm:prSet/>
      <dgm:spPr/>
      <dgm:t>
        <a:bodyPr/>
        <a:lstStyle/>
        <a:p>
          <a:r>
            <a:rPr lang="ru-RU" b="1" dirty="0" smtClean="0"/>
            <a:t>2021 год</a:t>
          </a:r>
        </a:p>
        <a:p>
          <a:r>
            <a:rPr lang="ru-RU" b="1" dirty="0" smtClean="0"/>
            <a:t>(на 01.11.21)</a:t>
          </a:r>
        </a:p>
        <a:p>
          <a:r>
            <a:rPr lang="ru-RU" b="1" dirty="0" smtClean="0"/>
            <a:t>20 578,3 тыс. руб.</a:t>
          </a:r>
        </a:p>
        <a:p>
          <a:r>
            <a:rPr lang="ru-RU" b="1" dirty="0" smtClean="0"/>
            <a:t>101,32%</a:t>
          </a:r>
          <a:endParaRPr lang="ru-RU" b="1" dirty="0"/>
        </a:p>
      </dgm:t>
    </dgm:pt>
    <dgm:pt modelId="{B7CA1E8B-A857-4524-95F9-275B433E78BE}" type="parTrans" cxnId="{0B2105F5-5B32-4DB1-BE45-B7EAE2CC4BD8}">
      <dgm:prSet/>
      <dgm:spPr/>
      <dgm:t>
        <a:bodyPr/>
        <a:lstStyle/>
        <a:p>
          <a:endParaRPr lang="ru-RU"/>
        </a:p>
      </dgm:t>
    </dgm:pt>
    <dgm:pt modelId="{ECE71ED8-797D-4FC0-B5C5-B9552A4F3CE1}" type="sibTrans" cxnId="{0B2105F5-5B32-4DB1-BE45-B7EAE2CC4BD8}">
      <dgm:prSet/>
      <dgm:spPr/>
      <dgm:t>
        <a:bodyPr/>
        <a:lstStyle/>
        <a:p>
          <a:endParaRPr lang="ru-RU"/>
        </a:p>
      </dgm:t>
    </dgm:pt>
    <dgm:pt modelId="{F81B6BC1-C23D-4AD2-AA82-49D620D149F4}">
      <dgm:prSet/>
      <dgm:spPr/>
      <dgm:t>
        <a:bodyPr/>
        <a:lstStyle/>
        <a:p>
          <a:r>
            <a:rPr lang="ru-RU" b="1" dirty="0" smtClean="0"/>
            <a:t>2022 год</a:t>
          </a:r>
        </a:p>
        <a:p>
          <a:r>
            <a:rPr lang="ru-RU" b="1" dirty="0" smtClean="0"/>
            <a:t>21 422,3 тыс. руб.</a:t>
          </a:r>
        </a:p>
        <a:p>
          <a:r>
            <a:rPr lang="ru-RU" b="1" dirty="0" smtClean="0"/>
            <a:t>104,10%</a:t>
          </a:r>
          <a:endParaRPr lang="ru-RU" b="1" dirty="0"/>
        </a:p>
      </dgm:t>
    </dgm:pt>
    <dgm:pt modelId="{E3F3862D-33E8-4BC0-8359-933ECBBE0916}" type="parTrans" cxnId="{626D5417-C0D9-489A-A00C-052FEDB13112}">
      <dgm:prSet/>
      <dgm:spPr/>
      <dgm:t>
        <a:bodyPr/>
        <a:lstStyle/>
        <a:p>
          <a:endParaRPr lang="ru-RU"/>
        </a:p>
      </dgm:t>
    </dgm:pt>
    <dgm:pt modelId="{79461BC2-3CAC-45A6-A2CD-B4E91063C56A}" type="sibTrans" cxnId="{626D5417-C0D9-489A-A00C-052FEDB13112}">
      <dgm:prSet/>
      <dgm:spPr/>
      <dgm:t>
        <a:bodyPr/>
        <a:lstStyle/>
        <a:p>
          <a:endParaRPr lang="ru-RU"/>
        </a:p>
      </dgm:t>
    </dgm:pt>
    <dgm:pt modelId="{B2068A61-FA1A-4010-8496-EDDA14171042}">
      <dgm:prSet/>
      <dgm:spPr/>
      <dgm:t>
        <a:bodyPr/>
        <a:lstStyle/>
        <a:p>
          <a:r>
            <a:rPr lang="ru-RU" b="1" dirty="0" smtClean="0"/>
            <a:t>2023 год</a:t>
          </a:r>
        </a:p>
        <a:p>
          <a:r>
            <a:rPr lang="ru-RU" b="1" dirty="0" smtClean="0"/>
            <a:t>21 802,8 тыс. руб.</a:t>
          </a:r>
        </a:p>
        <a:p>
          <a:r>
            <a:rPr lang="ru-RU" b="1" dirty="0" smtClean="0"/>
            <a:t>101,78%</a:t>
          </a:r>
          <a:endParaRPr lang="ru-RU" b="1" dirty="0"/>
        </a:p>
      </dgm:t>
    </dgm:pt>
    <dgm:pt modelId="{FA59FF0A-EE76-47AB-B3E6-D7E108AC7ABA}" type="parTrans" cxnId="{D6382A60-6BD9-4B14-87E7-356BBB33ED29}">
      <dgm:prSet/>
      <dgm:spPr/>
      <dgm:t>
        <a:bodyPr/>
        <a:lstStyle/>
        <a:p>
          <a:endParaRPr lang="ru-RU"/>
        </a:p>
      </dgm:t>
    </dgm:pt>
    <dgm:pt modelId="{9D20ACAC-A31C-4687-8A4B-62D7BC7C400B}" type="sibTrans" cxnId="{D6382A60-6BD9-4B14-87E7-356BBB33ED29}">
      <dgm:prSet/>
      <dgm:spPr/>
      <dgm:t>
        <a:bodyPr/>
        <a:lstStyle/>
        <a:p>
          <a:endParaRPr lang="ru-RU"/>
        </a:p>
      </dgm:t>
    </dgm:pt>
    <dgm:pt modelId="{4005C669-1D1A-49A2-B45F-F31336C5F810}">
      <dgm:prSet phldrT="[Текст]" custT="1"/>
      <dgm:spPr/>
      <dgm:t>
        <a:bodyPr/>
        <a:lstStyle/>
        <a:p>
          <a:r>
            <a:rPr lang="ru-RU" sz="1300" b="1" dirty="0" smtClean="0"/>
            <a:t>УСН, </a:t>
          </a:r>
        </a:p>
        <a:p>
          <a:r>
            <a:rPr lang="ru-RU" sz="1300" b="1" dirty="0" smtClean="0"/>
            <a:t>Патент</a:t>
          </a:r>
          <a:endParaRPr lang="ru-RU" sz="1300" b="1" dirty="0"/>
        </a:p>
      </dgm:t>
    </dgm:pt>
    <dgm:pt modelId="{847FD8B0-3381-4E9E-B521-99434B801146}" type="parTrans" cxnId="{70039ACA-6442-4881-B920-7323C95251E9}">
      <dgm:prSet/>
      <dgm:spPr/>
      <dgm:t>
        <a:bodyPr/>
        <a:lstStyle/>
        <a:p>
          <a:endParaRPr lang="ru-RU"/>
        </a:p>
      </dgm:t>
    </dgm:pt>
    <dgm:pt modelId="{3F9993A6-5BE7-4275-BCC2-86428C881A34}" type="sibTrans" cxnId="{70039ACA-6442-4881-B920-7323C95251E9}">
      <dgm:prSet/>
      <dgm:spPr/>
      <dgm:t>
        <a:bodyPr/>
        <a:lstStyle/>
        <a:p>
          <a:endParaRPr lang="ru-RU"/>
        </a:p>
      </dgm:t>
    </dgm:pt>
    <dgm:pt modelId="{9CCD87E1-79EC-4C36-8CAA-315F88A96FB4}">
      <dgm:prSet phldrT="[Текст]" custT="1"/>
      <dgm:spPr/>
      <dgm:t>
        <a:bodyPr/>
        <a:lstStyle/>
        <a:p>
          <a:r>
            <a:rPr lang="ru-RU" sz="1500" b="1" dirty="0" smtClean="0">
              <a:latin typeface="Times New Roman" pitchFamily="18" charset="0"/>
              <a:cs typeface="Times New Roman" pitchFamily="18" charset="0"/>
            </a:rPr>
            <a:t>Акцизы</a:t>
          </a:r>
          <a:endParaRPr lang="ru-RU" sz="1500" b="1" dirty="0">
            <a:latin typeface="Times New Roman" pitchFamily="18" charset="0"/>
            <a:cs typeface="Times New Roman" pitchFamily="18" charset="0"/>
          </a:endParaRPr>
        </a:p>
      </dgm:t>
    </dgm:pt>
    <dgm:pt modelId="{1AD642A0-E114-4E2A-A3AD-0A027B60F46E}" type="parTrans" cxnId="{D0719422-D26A-471F-85A7-65D28ECFA4BB}">
      <dgm:prSet/>
      <dgm:spPr/>
      <dgm:t>
        <a:bodyPr/>
        <a:lstStyle/>
        <a:p>
          <a:endParaRPr lang="ru-RU"/>
        </a:p>
      </dgm:t>
    </dgm:pt>
    <dgm:pt modelId="{E5EEF3C8-2B3A-4548-B47F-A4201852D0B1}" type="sibTrans" cxnId="{D0719422-D26A-471F-85A7-65D28ECFA4BB}">
      <dgm:prSet/>
      <dgm:spPr/>
      <dgm:t>
        <a:bodyPr/>
        <a:lstStyle/>
        <a:p>
          <a:endParaRPr lang="ru-RU"/>
        </a:p>
      </dgm:t>
    </dgm:pt>
    <dgm:pt modelId="{115C91F3-F02B-447A-AEB9-4C47E7F76329}">
      <dgm:prSet/>
      <dgm:spPr/>
      <dgm:t>
        <a:bodyPr/>
        <a:lstStyle/>
        <a:p>
          <a:r>
            <a:rPr lang="ru-RU" b="1" dirty="0" smtClean="0"/>
            <a:t>2020 год</a:t>
          </a:r>
        </a:p>
        <a:p>
          <a:r>
            <a:rPr lang="ru-RU" b="1" dirty="0" smtClean="0"/>
            <a:t>5 160,8 тыс. руб.</a:t>
          </a:r>
        </a:p>
        <a:p>
          <a:endParaRPr lang="ru-RU" b="1" dirty="0"/>
        </a:p>
      </dgm:t>
    </dgm:pt>
    <dgm:pt modelId="{136983FA-B3F5-469B-8D03-D678177F3A60}" type="parTrans" cxnId="{53DC3118-7F23-4D76-B046-4F52ADD04833}">
      <dgm:prSet/>
      <dgm:spPr/>
      <dgm:t>
        <a:bodyPr/>
        <a:lstStyle/>
        <a:p>
          <a:endParaRPr lang="ru-RU"/>
        </a:p>
      </dgm:t>
    </dgm:pt>
    <dgm:pt modelId="{BCF2F1EF-3026-4428-B2EE-933BB484BDAA}" type="sibTrans" cxnId="{53DC3118-7F23-4D76-B046-4F52ADD04833}">
      <dgm:prSet/>
      <dgm:spPr/>
      <dgm:t>
        <a:bodyPr/>
        <a:lstStyle/>
        <a:p>
          <a:endParaRPr lang="ru-RU"/>
        </a:p>
      </dgm:t>
    </dgm:pt>
    <dgm:pt modelId="{4559FCC9-27FA-4ABF-B5B6-2E294273C429}">
      <dgm:prSet/>
      <dgm:spPr/>
      <dgm:t>
        <a:bodyPr/>
        <a:lstStyle/>
        <a:p>
          <a:r>
            <a:rPr lang="ru-RU" b="1" dirty="0" smtClean="0"/>
            <a:t>2021 год</a:t>
          </a:r>
        </a:p>
        <a:p>
          <a:r>
            <a:rPr lang="ru-RU" b="1" dirty="0" smtClean="0"/>
            <a:t>(на 01.11.21)</a:t>
          </a:r>
        </a:p>
        <a:p>
          <a:r>
            <a:rPr lang="ru-RU" b="1" dirty="0" smtClean="0"/>
            <a:t>5 843,5 тыс. руб.</a:t>
          </a:r>
        </a:p>
        <a:p>
          <a:r>
            <a:rPr lang="ru-RU" b="1" dirty="0" smtClean="0"/>
            <a:t>113,23%</a:t>
          </a:r>
          <a:endParaRPr lang="ru-RU" b="1" dirty="0"/>
        </a:p>
      </dgm:t>
    </dgm:pt>
    <dgm:pt modelId="{894360F2-6A5E-470B-A00D-CF0B3841DA26}" type="parTrans" cxnId="{760750C8-DD48-42FD-9D4F-72DEB2259E5C}">
      <dgm:prSet/>
      <dgm:spPr/>
      <dgm:t>
        <a:bodyPr/>
        <a:lstStyle/>
        <a:p>
          <a:endParaRPr lang="ru-RU"/>
        </a:p>
      </dgm:t>
    </dgm:pt>
    <dgm:pt modelId="{B1AF9869-B08A-483D-B33F-510F2FB267BB}" type="sibTrans" cxnId="{760750C8-DD48-42FD-9D4F-72DEB2259E5C}">
      <dgm:prSet/>
      <dgm:spPr/>
      <dgm:t>
        <a:bodyPr/>
        <a:lstStyle/>
        <a:p>
          <a:endParaRPr lang="ru-RU"/>
        </a:p>
      </dgm:t>
    </dgm:pt>
    <dgm:pt modelId="{39636843-AE85-48B7-84DC-7F623E690EC1}">
      <dgm:prSet/>
      <dgm:spPr/>
      <dgm:t>
        <a:bodyPr/>
        <a:lstStyle/>
        <a:p>
          <a:r>
            <a:rPr lang="ru-RU" b="1" dirty="0" smtClean="0"/>
            <a:t>2022 год</a:t>
          </a:r>
        </a:p>
        <a:p>
          <a:r>
            <a:rPr lang="ru-RU" b="1" dirty="0" smtClean="0"/>
            <a:t>5 902,3 тыс. руб.</a:t>
          </a:r>
        </a:p>
        <a:p>
          <a:r>
            <a:rPr lang="ru-RU" b="1" dirty="0" smtClean="0"/>
            <a:t>101,01%</a:t>
          </a:r>
          <a:endParaRPr lang="ru-RU" b="1" dirty="0"/>
        </a:p>
      </dgm:t>
    </dgm:pt>
    <dgm:pt modelId="{1576DFB5-4BD3-46F6-915B-6F8CC5B21B46}" type="parTrans" cxnId="{339F4119-23E2-4A78-91AB-4B732F974950}">
      <dgm:prSet/>
      <dgm:spPr/>
      <dgm:t>
        <a:bodyPr/>
        <a:lstStyle/>
        <a:p>
          <a:endParaRPr lang="ru-RU"/>
        </a:p>
      </dgm:t>
    </dgm:pt>
    <dgm:pt modelId="{285FD8C4-BA4B-4647-A97A-CC388016AE42}" type="sibTrans" cxnId="{339F4119-23E2-4A78-91AB-4B732F974950}">
      <dgm:prSet/>
      <dgm:spPr/>
      <dgm:t>
        <a:bodyPr/>
        <a:lstStyle/>
        <a:p>
          <a:endParaRPr lang="ru-RU"/>
        </a:p>
      </dgm:t>
    </dgm:pt>
    <dgm:pt modelId="{7C93746D-0D12-4485-ABD4-27F2DE6E0C3B}">
      <dgm:prSet/>
      <dgm:spPr/>
      <dgm:t>
        <a:bodyPr/>
        <a:lstStyle/>
        <a:p>
          <a:r>
            <a:rPr lang="ru-RU" b="1" dirty="0" smtClean="0"/>
            <a:t>2023 год</a:t>
          </a:r>
        </a:p>
        <a:p>
          <a:r>
            <a:rPr lang="ru-RU" b="1" dirty="0" smtClean="0"/>
            <a:t> 6 225,1 тыс. руб.</a:t>
          </a:r>
        </a:p>
        <a:p>
          <a:r>
            <a:rPr lang="ru-RU" b="1" dirty="0" smtClean="0"/>
            <a:t>105,47%</a:t>
          </a:r>
          <a:endParaRPr lang="ru-RU" b="1" dirty="0"/>
        </a:p>
      </dgm:t>
    </dgm:pt>
    <dgm:pt modelId="{FA386107-6D99-4B56-81E0-F62AE1905BA8}" type="parTrans" cxnId="{1129F998-F17C-4EC4-AFE2-E97FBACA95A1}">
      <dgm:prSet/>
      <dgm:spPr/>
      <dgm:t>
        <a:bodyPr/>
        <a:lstStyle/>
        <a:p>
          <a:endParaRPr lang="ru-RU"/>
        </a:p>
      </dgm:t>
    </dgm:pt>
    <dgm:pt modelId="{1F129951-3858-451B-97E0-48ACB4773347}" type="sibTrans" cxnId="{1129F998-F17C-4EC4-AFE2-E97FBACA95A1}">
      <dgm:prSet/>
      <dgm:spPr/>
      <dgm:t>
        <a:bodyPr/>
        <a:lstStyle/>
        <a:p>
          <a:endParaRPr lang="ru-RU"/>
        </a:p>
      </dgm:t>
    </dgm:pt>
    <dgm:pt modelId="{91F1232E-C288-492E-8324-44949989EDCA}">
      <dgm:prSet/>
      <dgm:spPr/>
      <dgm:t>
        <a:bodyPr/>
        <a:lstStyle/>
        <a:p>
          <a:r>
            <a:rPr lang="ru-RU" b="1" dirty="0" smtClean="0"/>
            <a:t>2024 год</a:t>
          </a:r>
        </a:p>
        <a:p>
          <a:r>
            <a:rPr lang="ru-RU" b="1" dirty="0" smtClean="0"/>
            <a:t>6 225,1 тыс. руб.</a:t>
          </a:r>
        </a:p>
        <a:p>
          <a:r>
            <a:rPr lang="ru-RU" b="1" dirty="0" smtClean="0"/>
            <a:t>100,00%</a:t>
          </a:r>
          <a:endParaRPr lang="ru-RU" b="1" dirty="0"/>
        </a:p>
      </dgm:t>
    </dgm:pt>
    <dgm:pt modelId="{627BA6DF-27D0-47A8-AABA-E923F7828B8A}" type="parTrans" cxnId="{0CEFE16C-FB42-4DB5-8537-E1A3239D5C7B}">
      <dgm:prSet/>
      <dgm:spPr/>
      <dgm:t>
        <a:bodyPr/>
        <a:lstStyle/>
        <a:p>
          <a:endParaRPr lang="ru-RU"/>
        </a:p>
      </dgm:t>
    </dgm:pt>
    <dgm:pt modelId="{1125CDA6-2AB4-4494-84C9-07931388D79A}" type="sibTrans" cxnId="{0CEFE16C-FB42-4DB5-8537-E1A3239D5C7B}">
      <dgm:prSet/>
      <dgm:spPr/>
      <dgm:t>
        <a:bodyPr/>
        <a:lstStyle/>
        <a:p>
          <a:endParaRPr lang="ru-RU"/>
        </a:p>
      </dgm:t>
    </dgm:pt>
    <dgm:pt modelId="{8C9DA1D1-1858-4A4B-9164-A0E95D5CE621}">
      <dgm:prSet/>
      <dgm:spPr/>
      <dgm:t>
        <a:bodyPr/>
        <a:lstStyle/>
        <a:p>
          <a:r>
            <a:rPr lang="ru-RU" b="1" dirty="0" smtClean="0"/>
            <a:t>2020 год</a:t>
          </a:r>
        </a:p>
        <a:p>
          <a:r>
            <a:rPr lang="ru-RU" b="1" dirty="0" smtClean="0"/>
            <a:t>31 194,4 тыс. руб.</a:t>
          </a:r>
        </a:p>
        <a:p>
          <a:endParaRPr lang="ru-RU" b="1" dirty="0"/>
        </a:p>
      </dgm:t>
    </dgm:pt>
    <dgm:pt modelId="{880063A2-3636-4B49-89F0-2DACCA2B8484}" type="parTrans" cxnId="{C56AC8B2-59DC-4713-A8BC-F5917BE18C68}">
      <dgm:prSet/>
      <dgm:spPr/>
      <dgm:t>
        <a:bodyPr/>
        <a:lstStyle/>
        <a:p>
          <a:endParaRPr lang="ru-RU"/>
        </a:p>
      </dgm:t>
    </dgm:pt>
    <dgm:pt modelId="{DA1737B2-CFE0-47EC-90E8-0F46828ABFF1}" type="sibTrans" cxnId="{C56AC8B2-59DC-4713-A8BC-F5917BE18C68}">
      <dgm:prSet/>
      <dgm:spPr/>
      <dgm:t>
        <a:bodyPr/>
        <a:lstStyle/>
        <a:p>
          <a:endParaRPr lang="ru-RU"/>
        </a:p>
      </dgm:t>
    </dgm:pt>
    <dgm:pt modelId="{641FD7DB-C701-4287-B652-8FB77715808C}">
      <dgm:prSet/>
      <dgm:spPr/>
      <dgm:t>
        <a:bodyPr/>
        <a:lstStyle/>
        <a:p>
          <a:r>
            <a:rPr lang="ru-RU" b="1" dirty="0" smtClean="0"/>
            <a:t>2021 год</a:t>
          </a:r>
        </a:p>
        <a:p>
          <a:r>
            <a:rPr lang="ru-RU" b="1" dirty="0" smtClean="0"/>
            <a:t>(на 01.11.21)</a:t>
          </a:r>
        </a:p>
        <a:p>
          <a:r>
            <a:rPr lang="ru-RU" b="1" dirty="0" smtClean="0"/>
            <a:t>32 433,0 тыс. руб.</a:t>
          </a:r>
        </a:p>
        <a:p>
          <a:r>
            <a:rPr lang="ru-RU" b="1" dirty="0" smtClean="0"/>
            <a:t>103,97%</a:t>
          </a:r>
          <a:endParaRPr lang="ru-RU" b="1" dirty="0"/>
        </a:p>
      </dgm:t>
    </dgm:pt>
    <dgm:pt modelId="{3E59BE23-324F-4FD0-9858-FFE5490726A8}" type="parTrans" cxnId="{E28DD116-F2F6-4DD6-984E-81022E33FC32}">
      <dgm:prSet/>
      <dgm:spPr/>
      <dgm:t>
        <a:bodyPr/>
        <a:lstStyle/>
        <a:p>
          <a:endParaRPr lang="ru-RU"/>
        </a:p>
      </dgm:t>
    </dgm:pt>
    <dgm:pt modelId="{BE5E1770-A25C-4614-8A9C-6EFEE64045D9}" type="sibTrans" cxnId="{E28DD116-F2F6-4DD6-984E-81022E33FC32}">
      <dgm:prSet/>
      <dgm:spPr/>
      <dgm:t>
        <a:bodyPr/>
        <a:lstStyle/>
        <a:p>
          <a:endParaRPr lang="ru-RU"/>
        </a:p>
      </dgm:t>
    </dgm:pt>
    <dgm:pt modelId="{65AE3E60-952A-47F1-8699-AEC6A9852830}">
      <dgm:prSet/>
      <dgm:spPr/>
      <dgm:t>
        <a:bodyPr/>
        <a:lstStyle/>
        <a:p>
          <a:r>
            <a:rPr lang="ru-RU" b="1" dirty="0" smtClean="0"/>
            <a:t>2022 год</a:t>
          </a:r>
        </a:p>
        <a:p>
          <a:r>
            <a:rPr lang="ru-RU" b="1" dirty="0" smtClean="0"/>
            <a:t>30 921,0 тыс. руб.</a:t>
          </a:r>
        </a:p>
        <a:p>
          <a:r>
            <a:rPr lang="ru-RU" b="1" dirty="0" smtClean="0"/>
            <a:t>95,34%</a:t>
          </a:r>
          <a:endParaRPr lang="ru-RU" b="1" dirty="0"/>
        </a:p>
      </dgm:t>
    </dgm:pt>
    <dgm:pt modelId="{180284BF-5AAD-490F-A614-67B36D7D9DAD}" type="parTrans" cxnId="{DBF500CA-1CCF-4F79-9A52-BF7456D2B44D}">
      <dgm:prSet/>
      <dgm:spPr/>
      <dgm:t>
        <a:bodyPr/>
        <a:lstStyle/>
        <a:p>
          <a:endParaRPr lang="ru-RU"/>
        </a:p>
      </dgm:t>
    </dgm:pt>
    <dgm:pt modelId="{3E8E8B57-0B3C-442B-B717-FA8E64E42931}" type="sibTrans" cxnId="{DBF500CA-1CCF-4F79-9A52-BF7456D2B44D}">
      <dgm:prSet/>
      <dgm:spPr/>
      <dgm:t>
        <a:bodyPr/>
        <a:lstStyle/>
        <a:p>
          <a:endParaRPr lang="ru-RU"/>
        </a:p>
      </dgm:t>
    </dgm:pt>
    <dgm:pt modelId="{422E74CB-5291-47D1-B4DA-BF450F84B838}">
      <dgm:prSet/>
      <dgm:spPr/>
      <dgm:t>
        <a:bodyPr/>
        <a:lstStyle/>
        <a:p>
          <a:r>
            <a:rPr lang="ru-RU" b="1" dirty="0" smtClean="0"/>
            <a:t>2023 год</a:t>
          </a:r>
        </a:p>
        <a:p>
          <a:r>
            <a:rPr lang="ru-RU" b="1" dirty="0" smtClean="0"/>
            <a:t>30 921,0 тыс. руб.</a:t>
          </a:r>
        </a:p>
        <a:p>
          <a:r>
            <a:rPr lang="ru-RU" b="1" dirty="0" smtClean="0"/>
            <a:t>100,00%</a:t>
          </a:r>
          <a:endParaRPr lang="ru-RU" b="1" dirty="0"/>
        </a:p>
      </dgm:t>
    </dgm:pt>
    <dgm:pt modelId="{0955F4BF-C245-48A6-ABD9-17721FDFE798}" type="parTrans" cxnId="{A2DEDBB1-0BE4-4402-B032-400A6C9588BC}">
      <dgm:prSet/>
      <dgm:spPr/>
      <dgm:t>
        <a:bodyPr/>
        <a:lstStyle/>
        <a:p>
          <a:endParaRPr lang="ru-RU"/>
        </a:p>
      </dgm:t>
    </dgm:pt>
    <dgm:pt modelId="{91EA66F6-FB0B-46A3-80BE-17844FEC7D5A}" type="sibTrans" cxnId="{A2DEDBB1-0BE4-4402-B032-400A6C9588BC}">
      <dgm:prSet/>
      <dgm:spPr/>
      <dgm:t>
        <a:bodyPr/>
        <a:lstStyle/>
        <a:p>
          <a:endParaRPr lang="ru-RU"/>
        </a:p>
      </dgm:t>
    </dgm:pt>
    <dgm:pt modelId="{0ABD2110-0CAE-40AE-B6C4-CB23538A995A}">
      <dgm:prSet/>
      <dgm:spPr/>
      <dgm:t>
        <a:bodyPr/>
        <a:lstStyle/>
        <a:p>
          <a:r>
            <a:rPr lang="ru-RU" b="1" dirty="0" smtClean="0"/>
            <a:t>2024 год</a:t>
          </a:r>
        </a:p>
        <a:p>
          <a:r>
            <a:rPr lang="ru-RU" b="1" dirty="0" smtClean="0"/>
            <a:t>30 921,0 тыс. руб.</a:t>
          </a:r>
        </a:p>
        <a:p>
          <a:r>
            <a:rPr lang="ru-RU" b="1" dirty="0" smtClean="0"/>
            <a:t>100,00%</a:t>
          </a:r>
          <a:endParaRPr lang="ru-RU" b="1" dirty="0"/>
        </a:p>
      </dgm:t>
    </dgm:pt>
    <dgm:pt modelId="{B2DAD127-1B1C-4A2B-9D65-E7552A662364}" type="parTrans" cxnId="{AEE7493F-1E17-45EB-A64D-B475C41632F5}">
      <dgm:prSet/>
      <dgm:spPr/>
      <dgm:t>
        <a:bodyPr/>
        <a:lstStyle/>
        <a:p>
          <a:endParaRPr lang="ru-RU"/>
        </a:p>
      </dgm:t>
    </dgm:pt>
    <dgm:pt modelId="{F5B2266B-FC46-47D1-AD4E-6B2966F464FA}" type="sibTrans" cxnId="{AEE7493F-1E17-45EB-A64D-B475C41632F5}">
      <dgm:prSet/>
      <dgm:spPr/>
      <dgm:t>
        <a:bodyPr/>
        <a:lstStyle/>
        <a:p>
          <a:endParaRPr lang="ru-RU"/>
        </a:p>
      </dgm:t>
    </dgm:pt>
    <dgm:pt modelId="{C68B0D24-6F87-482B-A82D-83EBCEF40F75}" type="pres">
      <dgm:prSet presAssocID="{F2E48CEB-9BD8-4762-A57F-9C7760AB109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ECAB884-8012-4098-8C78-ED25CF626E53}" type="pres">
      <dgm:prSet presAssocID="{45E0B071-C44E-425C-B87B-3CC84ED7A266}" presName="root" presStyleCnt="0"/>
      <dgm:spPr/>
      <dgm:t>
        <a:bodyPr/>
        <a:lstStyle/>
        <a:p>
          <a:endParaRPr lang="ru-RU"/>
        </a:p>
      </dgm:t>
    </dgm:pt>
    <dgm:pt modelId="{0C47B367-AAA0-4E78-9ACD-49B9936A9A7C}" type="pres">
      <dgm:prSet presAssocID="{45E0B071-C44E-425C-B87B-3CC84ED7A266}" presName="rootComposite" presStyleCnt="0"/>
      <dgm:spPr/>
      <dgm:t>
        <a:bodyPr/>
        <a:lstStyle/>
        <a:p>
          <a:endParaRPr lang="ru-RU"/>
        </a:p>
      </dgm:t>
    </dgm:pt>
    <dgm:pt modelId="{9E7C1755-53CE-4811-ACCE-898627F97789}" type="pres">
      <dgm:prSet presAssocID="{45E0B071-C44E-425C-B87B-3CC84ED7A266}" presName="rootText" presStyleLbl="node1" presStyleIdx="0" presStyleCnt="5"/>
      <dgm:spPr/>
      <dgm:t>
        <a:bodyPr/>
        <a:lstStyle/>
        <a:p>
          <a:endParaRPr lang="ru-RU"/>
        </a:p>
      </dgm:t>
    </dgm:pt>
    <dgm:pt modelId="{9A542CA8-2554-437C-B260-A2CBC752B98E}" type="pres">
      <dgm:prSet presAssocID="{45E0B071-C44E-425C-B87B-3CC84ED7A266}" presName="rootConnector" presStyleLbl="node1" presStyleIdx="0" presStyleCnt="5"/>
      <dgm:spPr/>
      <dgm:t>
        <a:bodyPr/>
        <a:lstStyle/>
        <a:p>
          <a:endParaRPr lang="ru-RU"/>
        </a:p>
      </dgm:t>
    </dgm:pt>
    <dgm:pt modelId="{309C289F-FB4F-4F2E-8684-1E3246B6444E}" type="pres">
      <dgm:prSet presAssocID="{45E0B071-C44E-425C-B87B-3CC84ED7A266}" presName="childShape" presStyleCnt="0"/>
      <dgm:spPr/>
      <dgm:t>
        <a:bodyPr/>
        <a:lstStyle/>
        <a:p>
          <a:endParaRPr lang="ru-RU"/>
        </a:p>
      </dgm:t>
    </dgm:pt>
    <dgm:pt modelId="{04A40041-15BA-47EA-B4A5-449A3E5D7781}" type="pres">
      <dgm:prSet presAssocID="{0AD9606B-3118-4E26-BCC7-7841F41376D1}" presName="Name13" presStyleLbl="parChTrans1D2" presStyleIdx="0" presStyleCnt="25"/>
      <dgm:spPr/>
      <dgm:t>
        <a:bodyPr/>
        <a:lstStyle/>
        <a:p>
          <a:endParaRPr lang="ru-RU"/>
        </a:p>
      </dgm:t>
    </dgm:pt>
    <dgm:pt modelId="{95320DA7-79F6-424B-BB82-E052AF969CDF}" type="pres">
      <dgm:prSet presAssocID="{A85DFD4C-BBF9-4AD2-B9AC-76897A15583C}" presName="childText" presStyleLbl="bgAcc1" presStyleIdx="0" presStyleCnt="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F084D9-D922-4CB8-9D88-0602A9876423}" type="pres">
      <dgm:prSet presAssocID="{DFF8E69A-4CFC-41FD-B093-9C64B6C42255}" presName="Name13" presStyleLbl="parChTrans1D2" presStyleIdx="1" presStyleCnt="25"/>
      <dgm:spPr/>
      <dgm:t>
        <a:bodyPr/>
        <a:lstStyle/>
        <a:p>
          <a:endParaRPr lang="ru-RU"/>
        </a:p>
      </dgm:t>
    </dgm:pt>
    <dgm:pt modelId="{1A65B8BC-F08C-422C-8A0E-B05D0B15FE11}" type="pres">
      <dgm:prSet presAssocID="{B829E5CE-F3E6-4723-B4D6-CA9359B35E21}" presName="childText" presStyleLbl="bgAcc1" presStyleIdx="1" presStyleCnt="25" custScaleX="1014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22140F-6C07-4EF6-8CF8-5CE7A2644351}" type="pres">
      <dgm:prSet presAssocID="{71C72008-C68F-4797-B538-B4ED2A47863B}" presName="Name13" presStyleLbl="parChTrans1D2" presStyleIdx="2" presStyleCnt="25"/>
      <dgm:spPr/>
      <dgm:t>
        <a:bodyPr/>
        <a:lstStyle/>
        <a:p>
          <a:endParaRPr lang="ru-RU"/>
        </a:p>
      </dgm:t>
    </dgm:pt>
    <dgm:pt modelId="{36A88C23-6901-460E-A3FB-64BA2FB9E88D}" type="pres">
      <dgm:prSet presAssocID="{A8505634-AB9A-4D57-B03F-965F2E688AE3}" presName="childText" presStyleLbl="bgAcc1" presStyleIdx="2" presStyleCnt="25" custScaleX="1009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A0A87A-71A0-4AA8-953F-0CD5D1B1B1BB}" type="pres">
      <dgm:prSet presAssocID="{B92F1AFA-A387-4C06-AEE3-CE4ADBC0C40E}" presName="Name13" presStyleLbl="parChTrans1D2" presStyleIdx="3" presStyleCnt="25"/>
      <dgm:spPr/>
      <dgm:t>
        <a:bodyPr/>
        <a:lstStyle/>
        <a:p>
          <a:endParaRPr lang="ru-RU"/>
        </a:p>
      </dgm:t>
    </dgm:pt>
    <dgm:pt modelId="{103713C7-BEFC-49D4-ACD5-5BE8D2F7239A}" type="pres">
      <dgm:prSet presAssocID="{CE9A428D-9ED3-4DE1-8E8E-3E7641727C0A}" presName="childText" presStyleLbl="bgAcc1" presStyleIdx="3" presStyleCnt="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F8DC4B-2CCD-42EE-B826-44FAA62DACFF}" type="pres">
      <dgm:prSet presAssocID="{90A2B001-68E9-4093-9015-73B18EC73B17}" presName="Name13" presStyleLbl="parChTrans1D2" presStyleIdx="4" presStyleCnt="25"/>
      <dgm:spPr/>
      <dgm:t>
        <a:bodyPr/>
        <a:lstStyle/>
        <a:p>
          <a:endParaRPr lang="ru-RU"/>
        </a:p>
      </dgm:t>
    </dgm:pt>
    <dgm:pt modelId="{C837D67B-45DC-49A9-9857-4F00F7D5E383}" type="pres">
      <dgm:prSet presAssocID="{FA7D05C8-0C4D-4EBE-A410-AA299D14C4D4}" presName="childText" presStyleLbl="bgAcc1" presStyleIdx="4" presStyleCnt="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3010CD-BBAB-4E3A-9552-8DC0489142ED}" type="pres">
      <dgm:prSet presAssocID="{9CCD87E1-79EC-4C36-8CAA-315F88A96FB4}" presName="root" presStyleCnt="0"/>
      <dgm:spPr/>
      <dgm:t>
        <a:bodyPr/>
        <a:lstStyle/>
        <a:p>
          <a:endParaRPr lang="ru-RU"/>
        </a:p>
      </dgm:t>
    </dgm:pt>
    <dgm:pt modelId="{48A92E7F-4C2C-49E6-91CC-6A2FC952F668}" type="pres">
      <dgm:prSet presAssocID="{9CCD87E1-79EC-4C36-8CAA-315F88A96FB4}" presName="rootComposite" presStyleCnt="0"/>
      <dgm:spPr/>
      <dgm:t>
        <a:bodyPr/>
        <a:lstStyle/>
        <a:p>
          <a:endParaRPr lang="ru-RU"/>
        </a:p>
      </dgm:t>
    </dgm:pt>
    <dgm:pt modelId="{BD7DA21A-8B02-4DE1-8237-F278F743281F}" type="pres">
      <dgm:prSet presAssocID="{9CCD87E1-79EC-4C36-8CAA-315F88A96FB4}" presName="rootText" presStyleLbl="node1" presStyleIdx="1" presStyleCnt="5"/>
      <dgm:spPr/>
      <dgm:t>
        <a:bodyPr/>
        <a:lstStyle/>
        <a:p>
          <a:endParaRPr lang="ru-RU"/>
        </a:p>
      </dgm:t>
    </dgm:pt>
    <dgm:pt modelId="{1F79094D-90B4-4C0A-97F6-425D8F5C3CB7}" type="pres">
      <dgm:prSet presAssocID="{9CCD87E1-79EC-4C36-8CAA-315F88A96FB4}" presName="rootConnector" presStyleLbl="node1" presStyleIdx="1" presStyleCnt="5"/>
      <dgm:spPr/>
      <dgm:t>
        <a:bodyPr/>
        <a:lstStyle/>
        <a:p>
          <a:endParaRPr lang="ru-RU"/>
        </a:p>
      </dgm:t>
    </dgm:pt>
    <dgm:pt modelId="{E4831746-912A-403A-A377-901F6456B98C}" type="pres">
      <dgm:prSet presAssocID="{9CCD87E1-79EC-4C36-8CAA-315F88A96FB4}" presName="childShape" presStyleCnt="0"/>
      <dgm:spPr/>
      <dgm:t>
        <a:bodyPr/>
        <a:lstStyle/>
        <a:p>
          <a:endParaRPr lang="ru-RU"/>
        </a:p>
      </dgm:t>
    </dgm:pt>
    <dgm:pt modelId="{7AC0E5F1-D303-4D23-809C-61A77A802063}" type="pres">
      <dgm:prSet presAssocID="{136983FA-B3F5-469B-8D03-D678177F3A60}" presName="Name13" presStyleLbl="parChTrans1D2" presStyleIdx="5" presStyleCnt="25"/>
      <dgm:spPr/>
      <dgm:t>
        <a:bodyPr/>
        <a:lstStyle/>
        <a:p>
          <a:endParaRPr lang="ru-RU"/>
        </a:p>
      </dgm:t>
    </dgm:pt>
    <dgm:pt modelId="{FB091C17-E545-4781-AB57-AB5287EC2B34}" type="pres">
      <dgm:prSet presAssocID="{115C91F3-F02B-447A-AEB9-4C47E7F76329}" presName="childText" presStyleLbl="bgAcc1" presStyleIdx="5" presStyleCnt="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E4534B-AF03-49F7-A139-626C60E6314C}" type="pres">
      <dgm:prSet presAssocID="{894360F2-6A5E-470B-A00D-CF0B3841DA26}" presName="Name13" presStyleLbl="parChTrans1D2" presStyleIdx="6" presStyleCnt="25"/>
      <dgm:spPr/>
      <dgm:t>
        <a:bodyPr/>
        <a:lstStyle/>
        <a:p>
          <a:endParaRPr lang="ru-RU"/>
        </a:p>
      </dgm:t>
    </dgm:pt>
    <dgm:pt modelId="{6B262A72-B2A9-42CA-BBB5-7B8CA3E8BF0B}" type="pres">
      <dgm:prSet presAssocID="{4559FCC9-27FA-4ABF-B5B6-2E294273C429}" presName="childText" presStyleLbl="bgAcc1" presStyleIdx="6" presStyleCnt="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5B9A73-CC34-4413-9025-AD9BCB8B04F3}" type="pres">
      <dgm:prSet presAssocID="{1576DFB5-4BD3-46F6-915B-6F8CC5B21B46}" presName="Name13" presStyleLbl="parChTrans1D2" presStyleIdx="7" presStyleCnt="25"/>
      <dgm:spPr/>
      <dgm:t>
        <a:bodyPr/>
        <a:lstStyle/>
        <a:p>
          <a:endParaRPr lang="ru-RU"/>
        </a:p>
      </dgm:t>
    </dgm:pt>
    <dgm:pt modelId="{BB09A24E-1749-4B4C-8633-ED775E2CED3F}" type="pres">
      <dgm:prSet presAssocID="{39636843-AE85-48B7-84DC-7F623E690EC1}" presName="childText" presStyleLbl="bgAcc1" presStyleIdx="7" presStyleCnt="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C99F5E-7069-45C7-B81C-DA56C7C9E450}" type="pres">
      <dgm:prSet presAssocID="{FA386107-6D99-4B56-81E0-F62AE1905BA8}" presName="Name13" presStyleLbl="parChTrans1D2" presStyleIdx="8" presStyleCnt="25"/>
      <dgm:spPr/>
      <dgm:t>
        <a:bodyPr/>
        <a:lstStyle/>
        <a:p>
          <a:endParaRPr lang="ru-RU"/>
        </a:p>
      </dgm:t>
    </dgm:pt>
    <dgm:pt modelId="{90DDD14A-8A80-40AF-ADB9-AD597A6A2A3D}" type="pres">
      <dgm:prSet presAssocID="{7C93746D-0D12-4485-ABD4-27F2DE6E0C3B}" presName="childText" presStyleLbl="bgAcc1" presStyleIdx="8" presStyleCnt="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C8BB01-8E03-406E-9F6E-7AA4A16317AF}" type="pres">
      <dgm:prSet presAssocID="{627BA6DF-27D0-47A8-AABA-E923F7828B8A}" presName="Name13" presStyleLbl="parChTrans1D2" presStyleIdx="9" presStyleCnt="25"/>
      <dgm:spPr/>
      <dgm:t>
        <a:bodyPr/>
        <a:lstStyle/>
        <a:p>
          <a:endParaRPr lang="ru-RU"/>
        </a:p>
      </dgm:t>
    </dgm:pt>
    <dgm:pt modelId="{390022AB-2A48-45DF-B968-FB93E857C640}" type="pres">
      <dgm:prSet presAssocID="{91F1232E-C288-492E-8324-44949989EDCA}" presName="childText" presStyleLbl="bgAcc1" presStyleIdx="9" presStyleCnt="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ACA3AC-F62B-4B96-858D-AB28E3936C25}" type="pres">
      <dgm:prSet presAssocID="{4005C669-1D1A-49A2-B45F-F31336C5F810}" presName="root" presStyleCnt="0"/>
      <dgm:spPr/>
      <dgm:t>
        <a:bodyPr/>
        <a:lstStyle/>
        <a:p>
          <a:endParaRPr lang="ru-RU"/>
        </a:p>
      </dgm:t>
    </dgm:pt>
    <dgm:pt modelId="{1D1A0E8B-459D-4830-ADEB-1E47E5F9AFF7}" type="pres">
      <dgm:prSet presAssocID="{4005C669-1D1A-49A2-B45F-F31336C5F810}" presName="rootComposite" presStyleCnt="0"/>
      <dgm:spPr/>
      <dgm:t>
        <a:bodyPr/>
        <a:lstStyle/>
        <a:p>
          <a:endParaRPr lang="ru-RU"/>
        </a:p>
      </dgm:t>
    </dgm:pt>
    <dgm:pt modelId="{9D8FD467-FF76-41A1-96EC-72DEDC6C34FC}" type="pres">
      <dgm:prSet presAssocID="{4005C669-1D1A-49A2-B45F-F31336C5F810}" presName="rootText" presStyleLbl="node1" presStyleIdx="2" presStyleCnt="5"/>
      <dgm:spPr/>
      <dgm:t>
        <a:bodyPr/>
        <a:lstStyle/>
        <a:p>
          <a:endParaRPr lang="ru-RU"/>
        </a:p>
      </dgm:t>
    </dgm:pt>
    <dgm:pt modelId="{9F9D7765-5DAF-4C1F-A8FF-736810D0372F}" type="pres">
      <dgm:prSet presAssocID="{4005C669-1D1A-49A2-B45F-F31336C5F810}" presName="rootConnector" presStyleLbl="node1" presStyleIdx="2" presStyleCnt="5"/>
      <dgm:spPr/>
      <dgm:t>
        <a:bodyPr/>
        <a:lstStyle/>
        <a:p>
          <a:endParaRPr lang="ru-RU"/>
        </a:p>
      </dgm:t>
    </dgm:pt>
    <dgm:pt modelId="{E338AD19-ABA7-44B8-84EB-59680AAF8B8D}" type="pres">
      <dgm:prSet presAssocID="{4005C669-1D1A-49A2-B45F-F31336C5F810}" presName="childShape" presStyleCnt="0"/>
      <dgm:spPr/>
      <dgm:t>
        <a:bodyPr/>
        <a:lstStyle/>
        <a:p>
          <a:endParaRPr lang="ru-RU"/>
        </a:p>
      </dgm:t>
    </dgm:pt>
    <dgm:pt modelId="{E587977E-471F-4D01-85B0-929A98DE1CB4}" type="pres">
      <dgm:prSet presAssocID="{880063A2-3636-4B49-89F0-2DACCA2B8484}" presName="Name13" presStyleLbl="parChTrans1D2" presStyleIdx="10" presStyleCnt="25"/>
      <dgm:spPr/>
      <dgm:t>
        <a:bodyPr/>
        <a:lstStyle/>
        <a:p>
          <a:endParaRPr lang="ru-RU"/>
        </a:p>
      </dgm:t>
    </dgm:pt>
    <dgm:pt modelId="{C2855878-A18C-4058-8472-7248012BE37F}" type="pres">
      <dgm:prSet presAssocID="{8C9DA1D1-1858-4A4B-9164-A0E95D5CE621}" presName="childText" presStyleLbl="bgAcc1" presStyleIdx="10" presStyleCnt="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3C0998-145C-4B5C-823D-9BE66E7042A9}" type="pres">
      <dgm:prSet presAssocID="{3E59BE23-324F-4FD0-9858-FFE5490726A8}" presName="Name13" presStyleLbl="parChTrans1D2" presStyleIdx="11" presStyleCnt="25"/>
      <dgm:spPr/>
      <dgm:t>
        <a:bodyPr/>
        <a:lstStyle/>
        <a:p>
          <a:endParaRPr lang="ru-RU"/>
        </a:p>
      </dgm:t>
    </dgm:pt>
    <dgm:pt modelId="{5260B68A-A628-4FA0-832B-DB647575A797}" type="pres">
      <dgm:prSet presAssocID="{641FD7DB-C701-4287-B652-8FB77715808C}" presName="childText" presStyleLbl="bgAcc1" presStyleIdx="11" presStyleCnt="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C1F951-DFBA-4131-A7C8-E1B6652706C9}" type="pres">
      <dgm:prSet presAssocID="{180284BF-5AAD-490F-A614-67B36D7D9DAD}" presName="Name13" presStyleLbl="parChTrans1D2" presStyleIdx="12" presStyleCnt="25"/>
      <dgm:spPr/>
      <dgm:t>
        <a:bodyPr/>
        <a:lstStyle/>
        <a:p>
          <a:endParaRPr lang="ru-RU"/>
        </a:p>
      </dgm:t>
    </dgm:pt>
    <dgm:pt modelId="{C9D3CDBA-6C8B-4CB8-8F18-0A14CEEF6EBA}" type="pres">
      <dgm:prSet presAssocID="{65AE3E60-952A-47F1-8699-AEC6A9852830}" presName="childText" presStyleLbl="bgAcc1" presStyleIdx="12" presStyleCnt="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1E1D2A-A804-44F3-B9DF-F315A82D8F65}" type="pres">
      <dgm:prSet presAssocID="{0955F4BF-C245-48A6-ABD9-17721FDFE798}" presName="Name13" presStyleLbl="parChTrans1D2" presStyleIdx="13" presStyleCnt="25"/>
      <dgm:spPr/>
      <dgm:t>
        <a:bodyPr/>
        <a:lstStyle/>
        <a:p>
          <a:endParaRPr lang="ru-RU"/>
        </a:p>
      </dgm:t>
    </dgm:pt>
    <dgm:pt modelId="{F99D6BC9-681B-4170-93F2-804D69B25648}" type="pres">
      <dgm:prSet presAssocID="{422E74CB-5291-47D1-B4DA-BF450F84B838}" presName="childText" presStyleLbl="bgAcc1" presStyleIdx="13" presStyleCnt="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021A6B-FD6E-45EB-8047-7B87FF80FD61}" type="pres">
      <dgm:prSet presAssocID="{B2DAD127-1B1C-4A2B-9D65-E7552A662364}" presName="Name13" presStyleLbl="parChTrans1D2" presStyleIdx="14" presStyleCnt="25"/>
      <dgm:spPr/>
      <dgm:t>
        <a:bodyPr/>
        <a:lstStyle/>
        <a:p>
          <a:endParaRPr lang="ru-RU"/>
        </a:p>
      </dgm:t>
    </dgm:pt>
    <dgm:pt modelId="{095ABB1F-3DF3-49B2-AFDB-0B3CBA3D357E}" type="pres">
      <dgm:prSet presAssocID="{0ABD2110-0CAE-40AE-B6C4-CB23538A995A}" presName="childText" presStyleLbl="bgAcc1" presStyleIdx="14" presStyleCnt="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017B2D-33A4-4668-9411-19DC01B3973D}" type="pres">
      <dgm:prSet presAssocID="{EB7B1F87-AFEF-42E1-BE91-FF0375AA62F2}" presName="root" presStyleCnt="0"/>
      <dgm:spPr/>
      <dgm:t>
        <a:bodyPr/>
        <a:lstStyle/>
        <a:p>
          <a:endParaRPr lang="ru-RU"/>
        </a:p>
      </dgm:t>
    </dgm:pt>
    <dgm:pt modelId="{C54BBBB2-509A-4D8F-98B7-7103E563285D}" type="pres">
      <dgm:prSet presAssocID="{EB7B1F87-AFEF-42E1-BE91-FF0375AA62F2}" presName="rootComposite" presStyleCnt="0"/>
      <dgm:spPr/>
      <dgm:t>
        <a:bodyPr/>
        <a:lstStyle/>
        <a:p>
          <a:endParaRPr lang="ru-RU"/>
        </a:p>
      </dgm:t>
    </dgm:pt>
    <dgm:pt modelId="{E910793E-C5DB-4638-A4F2-80070E68CA62}" type="pres">
      <dgm:prSet presAssocID="{EB7B1F87-AFEF-42E1-BE91-FF0375AA62F2}" presName="rootText" presStyleLbl="node1" presStyleIdx="3" presStyleCnt="5"/>
      <dgm:spPr/>
      <dgm:t>
        <a:bodyPr/>
        <a:lstStyle/>
        <a:p>
          <a:endParaRPr lang="ru-RU"/>
        </a:p>
      </dgm:t>
    </dgm:pt>
    <dgm:pt modelId="{CE8F08E6-D5DE-4B5A-9C11-30AA4757C419}" type="pres">
      <dgm:prSet presAssocID="{EB7B1F87-AFEF-42E1-BE91-FF0375AA62F2}" presName="rootConnector" presStyleLbl="node1" presStyleIdx="3" presStyleCnt="5"/>
      <dgm:spPr/>
      <dgm:t>
        <a:bodyPr/>
        <a:lstStyle/>
        <a:p>
          <a:endParaRPr lang="ru-RU"/>
        </a:p>
      </dgm:t>
    </dgm:pt>
    <dgm:pt modelId="{907F6C81-053E-4645-9996-073F85097CC9}" type="pres">
      <dgm:prSet presAssocID="{EB7B1F87-AFEF-42E1-BE91-FF0375AA62F2}" presName="childShape" presStyleCnt="0"/>
      <dgm:spPr/>
      <dgm:t>
        <a:bodyPr/>
        <a:lstStyle/>
        <a:p>
          <a:endParaRPr lang="ru-RU"/>
        </a:p>
      </dgm:t>
    </dgm:pt>
    <dgm:pt modelId="{03D031D4-74F2-44AB-A89A-F37F6489074F}" type="pres">
      <dgm:prSet presAssocID="{7504F0D7-A84B-4289-AEA3-71DF10DB46E0}" presName="Name13" presStyleLbl="parChTrans1D2" presStyleIdx="15" presStyleCnt="25"/>
      <dgm:spPr/>
      <dgm:t>
        <a:bodyPr/>
        <a:lstStyle/>
        <a:p>
          <a:endParaRPr lang="ru-RU"/>
        </a:p>
      </dgm:t>
    </dgm:pt>
    <dgm:pt modelId="{B5D43079-9BD3-4932-8C07-8DC3E3E7B1BF}" type="pres">
      <dgm:prSet presAssocID="{FC105A92-8118-4188-8AEA-AEBDC776C811}" presName="childText" presStyleLbl="bgAcc1" presStyleIdx="15" presStyleCnt="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A62B73-E6BC-4A17-BE50-6A30DD633581}" type="pres">
      <dgm:prSet presAssocID="{B7CA1E8B-A857-4524-95F9-275B433E78BE}" presName="Name13" presStyleLbl="parChTrans1D2" presStyleIdx="16" presStyleCnt="25"/>
      <dgm:spPr/>
      <dgm:t>
        <a:bodyPr/>
        <a:lstStyle/>
        <a:p>
          <a:endParaRPr lang="ru-RU"/>
        </a:p>
      </dgm:t>
    </dgm:pt>
    <dgm:pt modelId="{C7216FA7-4C58-4042-9037-3FC3DFEADD40}" type="pres">
      <dgm:prSet presAssocID="{22FDE70C-7B2F-48AC-B7A2-022CFDD2E175}" presName="childText" presStyleLbl="bgAcc1" presStyleIdx="16" presStyleCnt="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942F4D-2E30-4E27-8F2C-32AB8C699B48}" type="pres">
      <dgm:prSet presAssocID="{E3F3862D-33E8-4BC0-8359-933ECBBE0916}" presName="Name13" presStyleLbl="parChTrans1D2" presStyleIdx="17" presStyleCnt="25"/>
      <dgm:spPr/>
      <dgm:t>
        <a:bodyPr/>
        <a:lstStyle/>
        <a:p>
          <a:endParaRPr lang="ru-RU"/>
        </a:p>
      </dgm:t>
    </dgm:pt>
    <dgm:pt modelId="{B0FAD586-5E46-4081-BC8D-A0E1064B7297}" type="pres">
      <dgm:prSet presAssocID="{F81B6BC1-C23D-4AD2-AA82-49D620D149F4}" presName="childText" presStyleLbl="bgAcc1" presStyleIdx="17" presStyleCnt="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5D8D12-D769-4BF4-9019-C6F973B3983B}" type="pres">
      <dgm:prSet presAssocID="{FA59FF0A-EE76-47AB-B3E6-D7E108AC7ABA}" presName="Name13" presStyleLbl="parChTrans1D2" presStyleIdx="18" presStyleCnt="25"/>
      <dgm:spPr/>
      <dgm:t>
        <a:bodyPr/>
        <a:lstStyle/>
        <a:p>
          <a:endParaRPr lang="ru-RU"/>
        </a:p>
      </dgm:t>
    </dgm:pt>
    <dgm:pt modelId="{F44D6A6B-CC68-40C7-A90D-69F84BED36A1}" type="pres">
      <dgm:prSet presAssocID="{B2068A61-FA1A-4010-8496-EDDA14171042}" presName="childText" presStyleLbl="bgAcc1" presStyleIdx="18" presStyleCnt="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51C2A2-A52B-492E-8710-5B001EB948A5}" type="pres">
      <dgm:prSet presAssocID="{0668F3EE-44D6-43A8-8D8A-162E3CB70710}" presName="Name13" presStyleLbl="parChTrans1D2" presStyleIdx="19" presStyleCnt="25"/>
      <dgm:spPr/>
      <dgm:t>
        <a:bodyPr/>
        <a:lstStyle/>
        <a:p>
          <a:endParaRPr lang="ru-RU"/>
        </a:p>
      </dgm:t>
    </dgm:pt>
    <dgm:pt modelId="{E83DD010-44A7-4736-B29D-6E2B87DA421F}" type="pres">
      <dgm:prSet presAssocID="{5D2D7E8A-894A-4079-9DF5-7F4637BFC22C}" presName="childText" presStyleLbl="bgAcc1" presStyleIdx="19" presStyleCnt="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8F0F1B-05A3-4064-A2DA-846875F7EE8E}" type="pres">
      <dgm:prSet presAssocID="{87F1A925-CBEB-4B5F-A171-F4EA7981053C}" presName="root" presStyleCnt="0"/>
      <dgm:spPr/>
      <dgm:t>
        <a:bodyPr/>
        <a:lstStyle/>
        <a:p>
          <a:endParaRPr lang="ru-RU"/>
        </a:p>
      </dgm:t>
    </dgm:pt>
    <dgm:pt modelId="{CA8AB79F-763F-4770-8587-34438DDF5CE8}" type="pres">
      <dgm:prSet presAssocID="{87F1A925-CBEB-4B5F-A171-F4EA7981053C}" presName="rootComposite" presStyleCnt="0"/>
      <dgm:spPr/>
      <dgm:t>
        <a:bodyPr/>
        <a:lstStyle/>
        <a:p>
          <a:endParaRPr lang="ru-RU"/>
        </a:p>
      </dgm:t>
    </dgm:pt>
    <dgm:pt modelId="{42F940BB-46BC-48E2-AD31-102343C9B634}" type="pres">
      <dgm:prSet presAssocID="{87F1A925-CBEB-4B5F-A171-F4EA7981053C}" presName="rootText" presStyleLbl="node1" presStyleIdx="4" presStyleCnt="5"/>
      <dgm:spPr/>
      <dgm:t>
        <a:bodyPr/>
        <a:lstStyle/>
        <a:p>
          <a:endParaRPr lang="ru-RU"/>
        </a:p>
      </dgm:t>
    </dgm:pt>
    <dgm:pt modelId="{E673BAEE-B006-4BC2-BB8C-C1E44A659F81}" type="pres">
      <dgm:prSet presAssocID="{87F1A925-CBEB-4B5F-A171-F4EA7981053C}" presName="rootConnector" presStyleLbl="node1" presStyleIdx="4" presStyleCnt="5"/>
      <dgm:spPr/>
      <dgm:t>
        <a:bodyPr/>
        <a:lstStyle/>
        <a:p>
          <a:endParaRPr lang="ru-RU"/>
        </a:p>
      </dgm:t>
    </dgm:pt>
    <dgm:pt modelId="{2CD00DF1-2904-4556-A37C-535AC0C9680D}" type="pres">
      <dgm:prSet presAssocID="{87F1A925-CBEB-4B5F-A171-F4EA7981053C}" presName="childShape" presStyleCnt="0"/>
      <dgm:spPr/>
      <dgm:t>
        <a:bodyPr/>
        <a:lstStyle/>
        <a:p>
          <a:endParaRPr lang="ru-RU"/>
        </a:p>
      </dgm:t>
    </dgm:pt>
    <dgm:pt modelId="{3F7D82CC-1D0B-416F-9149-2AADAB865208}" type="pres">
      <dgm:prSet presAssocID="{BC46FD2E-533B-42DD-BF33-9DA8E9FADB53}" presName="Name13" presStyleLbl="parChTrans1D2" presStyleIdx="20" presStyleCnt="25"/>
      <dgm:spPr/>
      <dgm:t>
        <a:bodyPr/>
        <a:lstStyle/>
        <a:p>
          <a:endParaRPr lang="ru-RU"/>
        </a:p>
      </dgm:t>
    </dgm:pt>
    <dgm:pt modelId="{6AFA97CA-FC83-4428-8291-E947DA07E96D}" type="pres">
      <dgm:prSet presAssocID="{CF296DE3-574A-4C32-8AF0-FE36FE173A65}" presName="childText" presStyleLbl="bgAcc1" presStyleIdx="20" presStyleCnt="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49D86E-4220-43BD-A96F-343DF2157EFA}" type="pres">
      <dgm:prSet presAssocID="{C63FC7B0-BEB2-4719-8175-D7DC9DF34D51}" presName="Name13" presStyleLbl="parChTrans1D2" presStyleIdx="21" presStyleCnt="25"/>
      <dgm:spPr/>
      <dgm:t>
        <a:bodyPr/>
        <a:lstStyle/>
        <a:p>
          <a:endParaRPr lang="ru-RU"/>
        </a:p>
      </dgm:t>
    </dgm:pt>
    <dgm:pt modelId="{06FD89B4-BB2A-4060-AC70-29226BFFC9DC}" type="pres">
      <dgm:prSet presAssocID="{92D3F14C-30BB-4088-894B-E1EA1CD947C0}" presName="childText" presStyleLbl="bgAcc1" presStyleIdx="21" presStyleCnt="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E5EA94-CD98-467A-8C99-395E5952D0C2}" type="pres">
      <dgm:prSet presAssocID="{52EB1112-04C3-4B78-99F2-FA2D38778345}" presName="Name13" presStyleLbl="parChTrans1D2" presStyleIdx="22" presStyleCnt="25"/>
      <dgm:spPr/>
      <dgm:t>
        <a:bodyPr/>
        <a:lstStyle/>
        <a:p>
          <a:endParaRPr lang="ru-RU"/>
        </a:p>
      </dgm:t>
    </dgm:pt>
    <dgm:pt modelId="{90B69056-7D06-432F-A103-A12B039B6AF8}" type="pres">
      <dgm:prSet presAssocID="{6149673A-4F98-413F-A05E-1AA9D96C0D59}" presName="childText" presStyleLbl="bgAcc1" presStyleIdx="22" presStyleCnt="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959705-E6A2-46A9-A161-BE52EE74050F}" type="pres">
      <dgm:prSet presAssocID="{DBEBA612-EFB4-41C6-BB57-2189236CB68C}" presName="Name13" presStyleLbl="parChTrans1D2" presStyleIdx="23" presStyleCnt="25"/>
      <dgm:spPr/>
      <dgm:t>
        <a:bodyPr/>
        <a:lstStyle/>
        <a:p>
          <a:endParaRPr lang="ru-RU"/>
        </a:p>
      </dgm:t>
    </dgm:pt>
    <dgm:pt modelId="{3A011CC0-470B-4E51-9C07-65226DA75841}" type="pres">
      <dgm:prSet presAssocID="{11199A3C-4583-4FFE-A89E-403869C132C2}" presName="childText" presStyleLbl="bgAcc1" presStyleIdx="23" presStyleCnt="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02D5BD-08B1-426B-ABB7-9D85C78600A0}" type="pres">
      <dgm:prSet presAssocID="{9A019245-493E-4E69-9466-85F0C9212B6C}" presName="Name13" presStyleLbl="parChTrans1D2" presStyleIdx="24" presStyleCnt="25"/>
      <dgm:spPr/>
      <dgm:t>
        <a:bodyPr/>
        <a:lstStyle/>
        <a:p>
          <a:endParaRPr lang="ru-RU"/>
        </a:p>
      </dgm:t>
    </dgm:pt>
    <dgm:pt modelId="{F7A3A7B1-E868-4412-AE43-CB6C84F2F2F1}" type="pres">
      <dgm:prSet presAssocID="{B6954C61-565A-4D4E-AB45-B7959B487F2D}" presName="childText" presStyleLbl="bgAcc1" presStyleIdx="24" presStyleCnt="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49D5835-CDCF-4EA7-BE0A-6C9BAD43E6E0}" type="presOf" srcId="{DBEBA612-EFB4-41C6-BB57-2189236CB68C}" destId="{5A959705-E6A2-46A9-A161-BE52EE74050F}" srcOrd="0" destOrd="0" presId="urn:microsoft.com/office/officeart/2005/8/layout/hierarchy3"/>
    <dgm:cxn modelId="{A2DEDBB1-0BE4-4402-B032-400A6C9588BC}" srcId="{4005C669-1D1A-49A2-B45F-F31336C5F810}" destId="{422E74CB-5291-47D1-B4DA-BF450F84B838}" srcOrd="3" destOrd="0" parTransId="{0955F4BF-C245-48A6-ABD9-17721FDFE798}" sibTransId="{91EA66F6-FB0B-46A3-80BE-17844FEC7D5A}"/>
    <dgm:cxn modelId="{E02AB4FB-A387-4E6D-85C1-3FB1B6DB1F9A}" type="presOf" srcId="{894360F2-6A5E-470B-A00D-CF0B3841DA26}" destId="{B2E4534B-AF03-49F7-A139-626C60E6314C}" srcOrd="0" destOrd="0" presId="urn:microsoft.com/office/officeart/2005/8/layout/hierarchy3"/>
    <dgm:cxn modelId="{47EED1E2-E206-4F5B-A3CB-63F9249F6523}" type="presOf" srcId="{B6954C61-565A-4D4E-AB45-B7959B487F2D}" destId="{F7A3A7B1-E868-4412-AE43-CB6C84F2F2F1}" srcOrd="0" destOrd="0" presId="urn:microsoft.com/office/officeart/2005/8/layout/hierarchy3"/>
    <dgm:cxn modelId="{B2AA2ECC-DC45-40A7-8C43-AD32EFBA80E8}" type="presOf" srcId="{FA7D05C8-0C4D-4EBE-A410-AA299D14C4D4}" destId="{C837D67B-45DC-49A9-9857-4F00F7D5E383}" srcOrd="0" destOrd="0" presId="urn:microsoft.com/office/officeart/2005/8/layout/hierarchy3"/>
    <dgm:cxn modelId="{E28DD116-F2F6-4DD6-984E-81022E33FC32}" srcId="{4005C669-1D1A-49A2-B45F-F31336C5F810}" destId="{641FD7DB-C701-4287-B652-8FB77715808C}" srcOrd="1" destOrd="0" parTransId="{3E59BE23-324F-4FD0-9858-FFE5490726A8}" sibTransId="{BE5E1770-A25C-4614-8A9C-6EFEE64045D9}"/>
    <dgm:cxn modelId="{00AE3E25-6CC1-4BBB-9173-CC7858478929}" type="presOf" srcId="{5D2D7E8A-894A-4079-9DF5-7F4637BFC22C}" destId="{E83DD010-44A7-4736-B29D-6E2B87DA421F}" srcOrd="0" destOrd="0" presId="urn:microsoft.com/office/officeart/2005/8/layout/hierarchy3"/>
    <dgm:cxn modelId="{089C1252-305C-4160-9327-F64BE5AC47FC}" type="presOf" srcId="{880063A2-3636-4B49-89F0-2DACCA2B8484}" destId="{E587977E-471F-4D01-85B0-929A98DE1CB4}" srcOrd="0" destOrd="0" presId="urn:microsoft.com/office/officeart/2005/8/layout/hierarchy3"/>
    <dgm:cxn modelId="{C56AC8B2-59DC-4713-A8BC-F5917BE18C68}" srcId="{4005C669-1D1A-49A2-B45F-F31336C5F810}" destId="{8C9DA1D1-1858-4A4B-9164-A0E95D5CE621}" srcOrd="0" destOrd="0" parTransId="{880063A2-3636-4B49-89F0-2DACCA2B8484}" sibTransId="{DA1737B2-CFE0-47EC-90E8-0F46828ABFF1}"/>
    <dgm:cxn modelId="{BFFD7A5F-2098-4FE7-B5CE-C6A7D4760A2C}" type="presOf" srcId="{4559FCC9-27FA-4ABF-B5B6-2E294273C429}" destId="{6B262A72-B2A9-42CA-BBB5-7B8CA3E8BF0B}" srcOrd="0" destOrd="0" presId="urn:microsoft.com/office/officeart/2005/8/layout/hierarchy3"/>
    <dgm:cxn modelId="{C672E9A4-58C8-4017-ADDB-CF31CFB6EAE8}" type="presOf" srcId="{C63FC7B0-BEB2-4719-8175-D7DC9DF34D51}" destId="{2049D86E-4220-43BD-A96F-343DF2157EFA}" srcOrd="0" destOrd="0" presId="urn:microsoft.com/office/officeart/2005/8/layout/hierarchy3"/>
    <dgm:cxn modelId="{781D40A7-69A1-4693-8563-4E2849FF0C51}" type="presOf" srcId="{22FDE70C-7B2F-48AC-B7A2-022CFDD2E175}" destId="{C7216FA7-4C58-4042-9037-3FC3DFEADD40}" srcOrd="0" destOrd="0" presId="urn:microsoft.com/office/officeart/2005/8/layout/hierarchy3"/>
    <dgm:cxn modelId="{28888610-49CD-45C8-AE38-11AF5A64F13E}" type="presOf" srcId="{0ABD2110-0CAE-40AE-B6C4-CB23538A995A}" destId="{095ABB1F-3DF3-49B2-AFDB-0B3CBA3D357E}" srcOrd="0" destOrd="0" presId="urn:microsoft.com/office/officeart/2005/8/layout/hierarchy3"/>
    <dgm:cxn modelId="{3FE1F811-373D-49FA-9DFF-250255F98161}" type="presOf" srcId="{3E59BE23-324F-4FD0-9858-FFE5490726A8}" destId="{A03C0998-145C-4B5C-823D-9BE66E7042A9}" srcOrd="0" destOrd="0" presId="urn:microsoft.com/office/officeart/2005/8/layout/hierarchy3"/>
    <dgm:cxn modelId="{3CB307BA-58E0-4D28-8A47-7516DAE9FCEA}" srcId="{EB7B1F87-AFEF-42E1-BE91-FF0375AA62F2}" destId="{FC105A92-8118-4188-8AEA-AEBDC776C811}" srcOrd="0" destOrd="0" parTransId="{7504F0D7-A84B-4289-AEA3-71DF10DB46E0}" sibTransId="{E0934E72-476F-4FFF-A1BB-E4F402F015F3}"/>
    <dgm:cxn modelId="{4DF2297C-BBFE-4747-AB64-8D52D2E94520}" type="presOf" srcId="{92D3F14C-30BB-4088-894B-E1EA1CD947C0}" destId="{06FD89B4-BB2A-4060-AC70-29226BFFC9DC}" srcOrd="0" destOrd="0" presId="urn:microsoft.com/office/officeart/2005/8/layout/hierarchy3"/>
    <dgm:cxn modelId="{DEF2A973-07FC-4116-A79B-76B8FBCE9C5A}" srcId="{45E0B071-C44E-425C-B87B-3CC84ED7A266}" destId="{A85DFD4C-BBF9-4AD2-B9AC-76897A15583C}" srcOrd="0" destOrd="0" parTransId="{0AD9606B-3118-4E26-BCC7-7841F41376D1}" sibTransId="{A23C4FEA-D4CD-4E90-9BD2-B3F9807197A6}"/>
    <dgm:cxn modelId="{4B3DB0B0-3955-46F9-9E79-C456EA6F9378}" type="presOf" srcId="{71C72008-C68F-4797-B538-B4ED2A47863B}" destId="{A122140F-6C07-4EF6-8CF8-5CE7A2644351}" srcOrd="0" destOrd="0" presId="urn:microsoft.com/office/officeart/2005/8/layout/hierarchy3"/>
    <dgm:cxn modelId="{9D254C42-0A4A-4031-8FD9-840F198D3C7C}" type="presOf" srcId="{EB7B1F87-AFEF-42E1-BE91-FF0375AA62F2}" destId="{E910793E-C5DB-4638-A4F2-80070E68CA62}" srcOrd="0" destOrd="0" presId="urn:microsoft.com/office/officeart/2005/8/layout/hierarchy3"/>
    <dgm:cxn modelId="{160FA5FF-B3E1-4244-AB49-22653E5C0971}" type="presOf" srcId="{7504F0D7-A84B-4289-AEA3-71DF10DB46E0}" destId="{03D031D4-74F2-44AB-A89A-F37F6489074F}" srcOrd="0" destOrd="0" presId="urn:microsoft.com/office/officeart/2005/8/layout/hierarchy3"/>
    <dgm:cxn modelId="{09B8197A-1A15-4785-85E3-87D14A10FCCC}" srcId="{87F1A925-CBEB-4B5F-A171-F4EA7981053C}" destId="{92D3F14C-30BB-4088-894B-E1EA1CD947C0}" srcOrd="1" destOrd="0" parTransId="{C63FC7B0-BEB2-4719-8175-D7DC9DF34D51}" sibTransId="{BFB64911-19AA-4A6C-BAD9-CFF9BF8F63F1}"/>
    <dgm:cxn modelId="{A61B2577-049A-47DC-ACF2-587A733EFD55}" type="presOf" srcId="{4005C669-1D1A-49A2-B45F-F31336C5F810}" destId="{9D8FD467-FF76-41A1-96EC-72DEDC6C34FC}" srcOrd="0" destOrd="0" presId="urn:microsoft.com/office/officeart/2005/8/layout/hierarchy3"/>
    <dgm:cxn modelId="{60812DCF-AAE2-4281-A427-57E9735A7A5C}" type="presOf" srcId="{641FD7DB-C701-4287-B652-8FB77715808C}" destId="{5260B68A-A628-4FA0-832B-DB647575A797}" srcOrd="0" destOrd="0" presId="urn:microsoft.com/office/officeart/2005/8/layout/hierarchy3"/>
    <dgm:cxn modelId="{2B03DD3D-3A91-4264-ACB2-F20753688AED}" type="presOf" srcId="{A85DFD4C-BBF9-4AD2-B9AC-76897A15583C}" destId="{95320DA7-79F6-424B-BB82-E052AF969CDF}" srcOrd="0" destOrd="0" presId="urn:microsoft.com/office/officeart/2005/8/layout/hierarchy3"/>
    <dgm:cxn modelId="{BC3FF74D-13E2-4D86-8C6A-7020DA5E31EF}" type="presOf" srcId="{65AE3E60-952A-47F1-8699-AEC6A9852830}" destId="{C9D3CDBA-6C8B-4CB8-8F18-0A14CEEF6EBA}" srcOrd="0" destOrd="0" presId="urn:microsoft.com/office/officeart/2005/8/layout/hierarchy3"/>
    <dgm:cxn modelId="{6935BAC2-9AEA-4031-8FBB-FDDD0897DA0C}" type="presOf" srcId="{E3F3862D-33E8-4BC0-8359-933ECBBE0916}" destId="{0D942F4D-2E30-4E27-8F2C-32AB8C699B48}" srcOrd="0" destOrd="0" presId="urn:microsoft.com/office/officeart/2005/8/layout/hierarchy3"/>
    <dgm:cxn modelId="{E688D571-E2DB-4E60-9514-9C0675BA6A74}" type="presOf" srcId="{B829E5CE-F3E6-4723-B4D6-CA9359B35E21}" destId="{1A65B8BC-F08C-422C-8A0E-B05D0B15FE11}" srcOrd="0" destOrd="0" presId="urn:microsoft.com/office/officeart/2005/8/layout/hierarchy3"/>
    <dgm:cxn modelId="{29A81B85-51B7-46C1-BC05-51911232D1AA}" type="presOf" srcId="{CE9A428D-9ED3-4DE1-8E8E-3E7641727C0A}" destId="{103713C7-BEFC-49D4-ACD5-5BE8D2F7239A}" srcOrd="0" destOrd="0" presId="urn:microsoft.com/office/officeart/2005/8/layout/hierarchy3"/>
    <dgm:cxn modelId="{9BCD1104-EC27-4A17-BAA7-976CEE4520CD}" srcId="{F2E48CEB-9BD8-4762-A57F-9C7760AB1095}" destId="{87F1A925-CBEB-4B5F-A171-F4EA7981053C}" srcOrd="4" destOrd="0" parTransId="{0C1D9353-8722-4863-AE24-32808B583F45}" sibTransId="{56021C06-AAFD-4525-8D61-E7D8F1D9D00E}"/>
    <dgm:cxn modelId="{00E098C6-B69E-4058-90A5-29DD4EC3883C}" type="presOf" srcId="{52EB1112-04C3-4B78-99F2-FA2D38778345}" destId="{2CE5EA94-CD98-467A-8C99-395E5952D0C2}" srcOrd="0" destOrd="0" presId="urn:microsoft.com/office/officeart/2005/8/layout/hierarchy3"/>
    <dgm:cxn modelId="{D30C17F7-AC9D-4884-A9A3-1555939AFAD3}" type="presOf" srcId="{45E0B071-C44E-425C-B87B-3CC84ED7A266}" destId="{9E7C1755-53CE-4811-ACCE-898627F97789}" srcOrd="0" destOrd="0" presId="urn:microsoft.com/office/officeart/2005/8/layout/hierarchy3"/>
    <dgm:cxn modelId="{B1FB6E40-3FE7-4BB4-B6A0-DD9F27135F43}" type="presOf" srcId="{180284BF-5AAD-490F-A614-67B36D7D9DAD}" destId="{24C1F951-DFBA-4131-A7C8-E1B6652706C9}" srcOrd="0" destOrd="0" presId="urn:microsoft.com/office/officeart/2005/8/layout/hierarchy3"/>
    <dgm:cxn modelId="{074DE8C2-CA6E-45BD-9B72-8F77B8A1B38E}" type="presOf" srcId="{91F1232E-C288-492E-8324-44949989EDCA}" destId="{390022AB-2A48-45DF-B968-FB93E857C640}" srcOrd="0" destOrd="0" presId="urn:microsoft.com/office/officeart/2005/8/layout/hierarchy3"/>
    <dgm:cxn modelId="{99321915-35B2-430B-8F09-A80772CDB350}" type="presOf" srcId="{9CCD87E1-79EC-4C36-8CAA-315F88A96FB4}" destId="{1F79094D-90B4-4C0A-97F6-425D8F5C3CB7}" srcOrd="1" destOrd="0" presId="urn:microsoft.com/office/officeart/2005/8/layout/hierarchy3"/>
    <dgm:cxn modelId="{6FCC6EC3-892D-478F-A43D-3832FF961ED4}" type="presOf" srcId="{6149673A-4F98-413F-A05E-1AA9D96C0D59}" destId="{90B69056-7D06-432F-A103-A12B039B6AF8}" srcOrd="0" destOrd="0" presId="urn:microsoft.com/office/officeart/2005/8/layout/hierarchy3"/>
    <dgm:cxn modelId="{113AC388-523C-4C30-A8F8-396AF6ACF5A1}" type="presOf" srcId="{39636843-AE85-48B7-84DC-7F623E690EC1}" destId="{BB09A24E-1749-4B4C-8633-ED775E2CED3F}" srcOrd="0" destOrd="0" presId="urn:microsoft.com/office/officeart/2005/8/layout/hierarchy3"/>
    <dgm:cxn modelId="{BA9C74D9-AB73-4652-9073-81AD80AA8A38}" srcId="{87F1A925-CBEB-4B5F-A171-F4EA7981053C}" destId="{11199A3C-4583-4FFE-A89E-403869C132C2}" srcOrd="3" destOrd="0" parTransId="{DBEBA612-EFB4-41C6-BB57-2189236CB68C}" sibTransId="{525617DD-CC20-4CA9-A1D3-222F55F55069}"/>
    <dgm:cxn modelId="{BB150576-6424-4BDC-8B23-3BF2018A5278}" type="presOf" srcId="{A8505634-AB9A-4D57-B03F-965F2E688AE3}" destId="{36A88C23-6901-460E-A3FB-64BA2FB9E88D}" srcOrd="0" destOrd="0" presId="urn:microsoft.com/office/officeart/2005/8/layout/hierarchy3"/>
    <dgm:cxn modelId="{0DA6E4D9-DDB2-471F-A08F-5A2A598367D7}" type="presOf" srcId="{B2068A61-FA1A-4010-8496-EDDA14171042}" destId="{F44D6A6B-CC68-40C7-A90D-69F84BED36A1}" srcOrd="0" destOrd="0" presId="urn:microsoft.com/office/officeart/2005/8/layout/hierarchy3"/>
    <dgm:cxn modelId="{EF806248-A1F0-40B3-B1CD-0E510211EE36}" type="presOf" srcId="{7C93746D-0D12-4485-ABD4-27F2DE6E0C3B}" destId="{90DDD14A-8A80-40AF-ADB9-AD597A6A2A3D}" srcOrd="0" destOrd="0" presId="urn:microsoft.com/office/officeart/2005/8/layout/hierarchy3"/>
    <dgm:cxn modelId="{1129F998-F17C-4EC4-AFE2-E97FBACA95A1}" srcId="{9CCD87E1-79EC-4C36-8CAA-315F88A96FB4}" destId="{7C93746D-0D12-4485-ABD4-27F2DE6E0C3B}" srcOrd="3" destOrd="0" parTransId="{FA386107-6D99-4B56-81E0-F62AE1905BA8}" sibTransId="{1F129951-3858-451B-97E0-48ACB4773347}"/>
    <dgm:cxn modelId="{5BBC962F-5556-42BD-BA35-EBC6636A0E8C}" type="presOf" srcId="{1576DFB5-4BD3-46F6-915B-6F8CC5B21B46}" destId="{615B9A73-CC34-4413-9025-AD9BCB8B04F3}" srcOrd="0" destOrd="0" presId="urn:microsoft.com/office/officeart/2005/8/layout/hierarchy3"/>
    <dgm:cxn modelId="{53DC3118-7F23-4D76-B046-4F52ADD04833}" srcId="{9CCD87E1-79EC-4C36-8CAA-315F88A96FB4}" destId="{115C91F3-F02B-447A-AEB9-4C47E7F76329}" srcOrd="0" destOrd="0" parTransId="{136983FA-B3F5-469B-8D03-D678177F3A60}" sibTransId="{BCF2F1EF-3026-4428-B2EE-933BB484BDAA}"/>
    <dgm:cxn modelId="{D5BC772D-1964-449F-AA48-D74CC90599C4}" srcId="{45E0B071-C44E-425C-B87B-3CC84ED7A266}" destId="{A8505634-AB9A-4D57-B03F-965F2E688AE3}" srcOrd="2" destOrd="0" parTransId="{71C72008-C68F-4797-B538-B4ED2A47863B}" sibTransId="{6B791585-6F0D-4FA9-B371-BA7215C41D5A}"/>
    <dgm:cxn modelId="{4EF28506-2184-4679-A28B-243AF4232DD4}" srcId="{F2E48CEB-9BD8-4762-A57F-9C7760AB1095}" destId="{EB7B1F87-AFEF-42E1-BE91-FF0375AA62F2}" srcOrd="3" destOrd="0" parTransId="{47C21704-268C-4A0E-B5AC-97984FA411D0}" sibTransId="{BB1E4B3B-18D7-4AB3-A944-2541065533C2}"/>
    <dgm:cxn modelId="{7034BC7C-2746-46F7-911E-24627EDF6EF3}" type="presOf" srcId="{B2DAD127-1B1C-4A2B-9D65-E7552A662364}" destId="{3A021A6B-FD6E-45EB-8047-7B87FF80FD61}" srcOrd="0" destOrd="0" presId="urn:microsoft.com/office/officeart/2005/8/layout/hierarchy3"/>
    <dgm:cxn modelId="{F57DF392-8C66-433A-813D-271FFDEE7257}" type="presOf" srcId="{BC46FD2E-533B-42DD-BF33-9DA8E9FADB53}" destId="{3F7D82CC-1D0B-416F-9149-2AADAB865208}" srcOrd="0" destOrd="0" presId="urn:microsoft.com/office/officeart/2005/8/layout/hierarchy3"/>
    <dgm:cxn modelId="{70039ACA-6442-4881-B920-7323C95251E9}" srcId="{F2E48CEB-9BD8-4762-A57F-9C7760AB1095}" destId="{4005C669-1D1A-49A2-B45F-F31336C5F810}" srcOrd="2" destOrd="0" parTransId="{847FD8B0-3381-4E9E-B521-99434B801146}" sibTransId="{3F9993A6-5BE7-4275-BCC2-86428C881A34}"/>
    <dgm:cxn modelId="{6B37218E-059B-482E-AED1-F2CA271FD246}" srcId="{45E0B071-C44E-425C-B87B-3CC84ED7A266}" destId="{B829E5CE-F3E6-4723-B4D6-CA9359B35E21}" srcOrd="1" destOrd="0" parTransId="{DFF8E69A-4CFC-41FD-B093-9C64B6C42255}" sibTransId="{5B94D47A-11A2-48E0-B883-1602101EAA59}"/>
    <dgm:cxn modelId="{B1F4AE27-CD20-4813-ABF6-FB174C586A6E}" type="presOf" srcId="{FA59FF0A-EE76-47AB-B3E6-D7E108AC7ABA}" destId="{ED5D8D12-D769-4BF4-9019-C6F973B3983B}" srcOrd="0" destOrd="0" presId="urn:microsoft.com/office/officeart/2005/8/layout/hierarchy3"/>
    <dgm:cxn modelId="{32CEB88E-397F-4728-8724-D1DC3230ABF8}" type="presOf" srcId="{F81B6BC1-C23D-4AD2-AA82-49D620D149F4}" destId="{B0FAD586-5E46-4081-BC8D-A0E1064B7297}" srcOrd="0" destOrd="0" presId="urn:microsoft.com/office/officeart/2005/8/layout/hierarchy3"/>
    <dgm:cxn modelId="{EC8E9421-AE8D-41BF-AE05-09E50D30819E}" type="presOf" srcId="{115C91F3-F02B-447A-AEB9-4C47E7F76329}" destId="{FB091C17-E545-4781-AB57-AB5287EC2B34}" srcOrd="0" destOrd="0" presId="urn:microsoft.com/office/officeart/2005/8/layout/hierarchy3"/>
    <dgm:cxn modelId="{BB13A4CC-FF99-4F4C-9FFF-BA668572798D}" type="presOf" srcId="{87F1A925-CBEB-4B5F-A171-F4EA7981053C}" destId="{42F940BB-46BC-48E2-AD31-102343C9B634}" srcOrd="0" destOrd="0" presId="urn:microsoft.com/office/officeart/2005/8/layout/hierarchy3"/>
    <dgm:cxn modelId="{94EE49C1-D574-464A-8AB8-619FBB6971C2}" type="presOf" srcId="{422E74CB-5291-47D1-B4DA-BF450F84B838}" destId="{F99D6BC9-681B-4170-93F2-804D69B25648}" srcOrd="0" destOrd="0" presId="urn:microsoft.com/office/officeart/2005/8/layout/hierarchy3"/>
    <dgm:cxn modelId="{47C9996E-C763-417F-931F-EA8D5ADB79F7}" srcId="{87F1A925-CBEB-4B5F-A171-F4EA7981053C}" destId="{B6954C61-565A-4D4E-AB45-B7959B487F2D}" srcOrd="4" destOrd="0" parTransId="{9A019245-493E-4E69-9466-85F0C9212B6C}" sibTransId="{E15BF678-A594-4174-A4CB-1BB77F89CB85}"/>
    <dgm:cxn modelId="{32AB13EB-9021-4785-A86F-7097583AB1C8}" type="presOf" srcId="{87F1A925-CBEB-4B5F-A171-F4EA7981053C}" destId="{E673BAEE-B006-4BC2-BB8C-C1E44A659F81}" srcOrd="1" destOrd="0" presId="urn:microsoft.com/office/officeart/2005/8/layout/hierarchy3"/>
    <dgm:cxn modelId="{5A144CD5-A9FE-4DF6-B020-BA5131B0CFC6}" type="presOf" srcId="{9A019245-493E-4E69-9466-85F0C9212B6C}" destId="{8602D5BD-08B1-426B-ABB7-9D85C78600A0}" srcOrd="0" destOrd="0" presId="urn:microsoft.com/office/officeart/2005/8/layout/hierarchy3"/>
    <dgm:cxn modelId="{D0719422-D26A-471F-85A7-65D28ECFA4BB}" srcId="{F2E48CEB-9BD8-4762-A57F-9C7760AB1095}" destId="{9CCD87E1-79EC-4C36-8CAA-315F88A96FB4}" srcOrd="1" destOrd="0" parTransId="{1AD642A0-E114-4E2A-A3AD-0A027B60F46E}" sibTransId="{E5EEF3C8-2B3A-4548-B47F-A4201852D0B1}"/>
    <dgm:cxn modelId="{5EF86C2F-8C50-49E5-9C9D-E27A696617F9}" type="presOf" srcId="{B7CA1E8B-A857-4524-95F9-275B433E78BE}" destId="{6EA62B73-E6BC-4A17-BE50-6A30DD633581}" srcOrd="0" destOrd="0" presId="urn:microsoft.com/office/officeart/2005/8/layout/hierarchy3"/>
    <dgm:cxn modelId="{246CC49F-D4D7-4C9C-B740-858F576DCE4F}" type="presOf" srcId="{EB7B1F87-AFEF-42E1-BE91-FF0375AA62F2}" destId="{CE8F08E6-D5DE-4B5A-9C11-30AA4757C419}" srcOrd="1" destOrd="0" presId="urn:microsoft.com/office/officeart/2005/8/layout/hierarchy3"/>
    <dgm:cxn modelId="{E0BE5EA7-EECA-4B83-A151-4A9E016FDDCF}" type="presOf" srcId="{627BA6DF-27D0-47A8-AABA-E923F7828B8A}" destId="{37C8BB01-8E03-406E-9F6E-7AA4A16317AF}" srcOrd="0" destOrd="0" presId="urn:microsoft.com/office/officeart/2005/8/layout/hierarchy3"/>
    <dgm:cxn modelId="{0B2105F5-5B32-4DB1-BE45-B7EAE2CC4BD8}" srcId="{EB7B1F87-AFEF-42E1-BE91-FF0375AA62F2}" destId="{22FDE70C-7B2F-48AC-B7A2-022CFDD2E175}" srcOrd="1" destOrd="0" parTransId="{B7CA1E8B-A857-4524-95F9-275B433E78BE}" sibTransId="{ECE71ED8-797D-4FC0-B5C5-B9552A4F3CE1}"/>
    <dgm:cxn modelId="{AEE7493F-1E17-45EB-A64D-B475C41632F5}" srcId="{4005C669-1D1A-49A2-B45F-F31336C5F810}" destId="{0ABD2110-0CAE-40AE-B6C4-CB23538A995A}" srcOrd="4" destOrd="0" parTransId="{B2DAD127-1B1C-4A2B-9D65-E7552A662364}" sibTransId="{F5B2266B-FC46-47D1-AD4E-6B2966F464FA}"/>
    <dgm:cxn modelId="{78B93EAF-7AAE-49F3-9584-09885AAC9DEA}" srcId="{EB7B1F87-AFEF-42E1-BE91-FF0375AA62F2}" destId="{5D2D7E8A-894A-4079-9DF5-7F4637BFC22C}" srcOrd="4" destOrd="0" parTransId="{0668F3EE-44D6-43A8-8D8A-162E3CB70710}" sibTransId="{0FE82411-6E25-49E2-8DBF-FECF13692FDF}"/>
    <dgm:cxn modelId="{E385AEBC-6395-49AA-959C-054F974E60C6}" type="presOf" srcId="{CF296DE3-574A-4C32-8AF0-FE36FE173A65}" destId="{6AFA97CA-FC83-4428-8291-E947DA07E96D}" srcOrd="0" destOrd="0" presId="urn:microsoft.com/office/officeart/2005/8/layout/hierarchy3"/>
    <dgm:cxn modelId="{59A4AE72-0609-4F22-ABDD-49C15F227CD0}" type="presOf" srcId="{FA386107-6D99-4B56-81E0-F62AE1905BA8}" destId="{78C99F5E-7069-45C7-B81C-DA56C7C9E450}" srcOrd="0" destOrd="0" presId="urn:microsoft.com/office/officeart/2005/8/layout/hierarchy3"/>
    <dgm:cxn modelId="{4779B6EC-D3DC-4017-A9ED-C140CB9BE024}" type="presOf" srcId="{136983FA-B3F5-469B-8D03-D678177F3A60}" destId="{7AC0E5F1-D303-4D23-809C-61A77A802063}" srcOrd="0" destOrd="0" presId="urn:microsoft.com/office/officeart/2005/8/layout/hierarchy3"/>
    <dgm:cxn modelId="{D706A6F0-DD02-4E97-862E-02F29C70D6CE}" srcId="{45E0B071-C44E-425C-B87B-3CC84ED7A266}" destId="{FA7D05C8-0C4D-4EBE-A410-AA299D14C4D4}" srcOrd="4" destOrd="0" parTransId="{90A2B001-68E9-4093-9015-73B18EC73B17}" sibTransId="{C89D95D2-ED59-44C9-8636-456C29F91D8F}"/>
    <dgm:cxn modelId="{DBF500CA-1CCF-4F79-9A52-BF7456D2B44D}" srcId="{4005C669-1D1A-49A2-B45F-F31336C5F810}" destId="{65AE3E60-952A-47F1-8699-AEC6A9852830}" srcOrd="2" destOrd="0" parTransId="{180284BF-5AAD-490F-A614-67B36D7D9DAD}" sibTransId="{3E8E8B57-0B3C-442B-B717-FA8E64E42931}"/>
    <dgm:cxn modelId="{0CEFE16C-FB42-4DB5-8537-E1A3239D5C7B}" srcId="{9CCD87E1-79EC-4C36-8CAA-315F88A96FB4}" destId="{91F1232E-C288-492E-8324-44949989EDCA}" srcOrd="4" destOrd="0" parTransId="{627BA6DF-27D0-47A8-AABA-E923F7828B8A}" sibTransId="{1125CDA6-2AB4-4494-84C9-07931388D79A}"/>
    <dgm:cxn modelId="{D6382A60-6BD9-4B14-87E7-356BBB33ED29}" srcId="{EB7B1F87-AFEF-42E1-BE91-FF0375AA62F2}" destId="{B2068A61-FA1A-4010-8496-EDDA14171042}" srcOrd="3" destOrd="0" parTransId="{FA59FF0A-EE76-47AB-B3E6-D7E108AC7ABA}" sibTransId="{9D20ACAC-A31C-4687-8A4B-62D7BC7C400B}"/>
    <dgm:cxn modelId="{DA213AAF-A2E2-45D1-97AF-96C8CF4E5067}" type="presOf" srcId="{9CCD87E1-79EC-4C36-8CAA-315F88A96FB4}" destId="{BD7DA21A-8B02-4DE1-8237-F278F743281F}" srcOrd="0" destOrd="0" presId="urn:microsoft.com/office/officeart/2005/8/layout/hierarchy3"/>
    <dgm:cxn modelId="{626D5417-C0D9-489A-A00C-052FEDB13112}" srcId="{EB7B1F87-AFEF-42E1-BE91-FF0375AA62F2}" destId="{F81B6BC1-C23D-4AD2-AA82-49D620D149F4}" srcOrd="2" destOrd="0" parTransId="{E3F3862D-33E8-4BC0-8359-933ECBBE0916}" sibTransId="{79461BC2-3CAC-45A6-A2CD-B4E91063C56A}"/>
    <dgm:cxn modelId="{82CCF732-5508-4181-8FF1-2D73FDF8F8B4}" srcId="{87F1A925-CBEB-4B5F-A171-F4EA7981053C}" destId="{6149673A-4F98-413F-A05E-1AA9D96C0D59}" srcOrd="2" destOrd="0" parTransId="{52EB1112-04C3-4B78-99F2-FA2D38778345}" sibTransId="{25B63FC7-79A6-4D38-B582-7E553861C834}"/>
    <dgm:cxn modelId="{14313C87-7EF0-4020-930D-5067AA4F7462}" type="presOf" srcId="{8C9DA1D1-1858-4A4B-9164-A0E95D5CE621}" destId="{C2855878-A18C-4058-8472-7248012BE37F}" srcOrd="0" destOrd="0" presId="urn:microsoft.com/office/officeart/2005/8/layout/hierarchy3"/>
    <dgm:cxn modelId="{95EEE953-A86A-45B1-8193-BF2BA97C9B1C}" type="presOf" srcId="{11199A3C-4583-4FFE-A89E-403869C132C2}" destId="{3A011CC0-470B-4E51-9C07-65226DA75841}" srcOrd="0" destOrd="0" presId="urn:microsoft.com/office/officeart/2005/8/layout/hierarchy3"/>
    <dgm:cxn modelId="{44D8AA6D-4903-4978-BB86-DAB54E3D4C7F}" srcId="{87F1A925-CBEB-4B5F-A171-F4EA7981053C}" destId="{CF296DE3-574A-4C32-8AF0-FE36FE173A65}" srcOrd="0" destOrd="0" parTransId="{BC46FD2E-533B-42DD-BF33-9DA8E9FADB53}" sibTransId="{094C3ECD-9838-4CA9-B6FB-C9929671A3DC}"/>
    <dgm:cxn modelId="{7B6394A6-2567-434F-8590-AB2504A6611D}" type="presOf" srcId="{45E0B071-C44E-425C-B87B-3CC84ED7A266}" destId="{9A542CA8-2554-437C-B260-A2CBC752B98E}" srcOrd="1" destOrd="0" presId="urn:microsoft.com/office/officeart/2005/8/layout/hierarchy3"/>
    <dgm:cxn modelId="{B4CFF542-D0D3-4E28-8A85-8B934AD308A6}" srcId="{F2E48CEB-9BD8-4762-A57F-9C7760AB1095}" destId="{45E0B071-C44E-425C-B87B-3CC84ED7A266}" srcOrd="0" destOrd="0" parTransId="{94D85D00-D3F4-4BA3-BA80-7446BADB60EC}" sibTransId="{893BBCCE-1B90-40C9-9135-DF28DAB7A939}"/>
    <dgm:cxn modelId="{AF418F8B-79EF-49F1-B1F0-4223497EB211}" type="presOf" srcId="{F2E48CEB-9BD8-4762-A57F-9C7760AB1095}" destId="{C68B0D24-6F87-482B-A82D-83EBCEF40F75}" srcOrd="0" destOrd="0" presId="urn:microsoft.com/office/officeart/2005/8/layout/hierarchy3"/>
    <dgm:cxn modelId="{5E584667-9B15-41B6-8471-B731E1202412}" srcId="{45E0B071-C44E-425C-B87B-3CC84ED7A266}" destId="{CE9A428D-9ED3-4DE1-8E8E-3E7641727C0A}" srcOrd="3" destOrd="0" parTransId="{B92F1AFA-A387-4C06-AEE3-CE4ADBC0C40E}" sibTransId="{D8B3921A-BE94-445F-B4F9-A070B7E1A7A0}"/>
    <dgm:cxn modelId="{0F46C04F-DE3A-416B-98BF-32747A0E54E5}" type="presOf" srcId="{0AD9606B-3118-4E26-BCC7-7841F41376D1}" destId="{04A40041-15BA-47EA-B4A5-449A3E5D7781}" srcOrd="0" destOrd="0" presId="urn:microsoft.com/office/officeart/2005/8/layout/hierarchy3"/>
    <dgm:cxn modelId="{48BAC10B-8EEA-4044-AB80-EEFF7B2B7880}" type="presOf" srcId="{B92F1AFA-A387-4C06-AEE3-CE4ADBC0C40E}" destId="{61A0A87A-71A0-4AA8-953F-0CD5D1B1B1BB}" srcOrd="0" destOrd="0" presId="urn:microsoft.com/office/officeart/2005/8/layout/hierarchy3"/>
    <dgm:cxn modelId="{760750C8-DD48-42FD-9D4F-72DEB2259E5C}" srcId="{9CCD87E1-79EC-4C36-8CAA-315F88A96FB4}" destId="{4559FCC9-27FA-4ABF-B5B6-2E294273C429}" srcOrd="1" destOrd="0" parTransId="{894360F2-6A5E-470B-A00D-CF0B3841DA26}" sibTransId="{B1AF9869-B08A-483D-B33F-510F2FB267BB}"/>
    <dgm:cxn modelId="{5ED8CC83-5E7D-4304-97F0-133CB2EC2C52}" type="presOf" srcId="{FC105A92-8118-4188-8AEA-AEBDC776C811}" destId="{B5D43079-9BD3-4932-8C07-8DC3E3E7B1BF}" srcOrd="0" destOrd="0" presId="urn:microsoft.com/office/officeart/2005/8/layout/hierarchy3"/>
    <dgm:cxn modelId="{99C32E77-4C88-4F36-BC30-AD3B55CAA109}" type="presOf" srcId="{4005C669-1D1A-49A2-B45F-F31336C5F810}" destId="{9F9D7765-5DAF-4C1F-A8FF-736810D0372F}" srcOrd="1" destOrd="0" presId="urn:microsoft.com/office/officeart/2005/8/layout/hierarchy3"/>
    <dgm:cxn modelId="{339F4119-23E2-4A78-91AB-4B732F974950}" srcId="{9CCD87E1-79EC-4C36-8CAA-315F88A96FB4}" destId="{39636843-AE85-48B7-84DC-7F623E690EC1}" srcOrd="2" destOrd="0" parTransId="{1576DFB5-4BD3-46F6-915B-6F8CC5B21B46}" sibTransId="{285FD8C4-BA4B-4647-A97A-CC388016AE42}"/>
    <dgm:cxn modelId="{9C3C03A6-EFBC-4360-A7E7-06A8A849FBE4}" type="presOf" srcId="{90A2B001-68E9-4093-9015-73B18EC73B17}" destId="{EDF8DC4B-2CCD-42EE-B826-44FAA62DACFF}" srcOrd="0" destOrd="0" presId="urn:microsoft.com/office/officeart/2005/8/layout/hierarchy3"/>
    <dgm:cxn modelId="{4DFC7C3E-9802-4680-8939-3FCB313B2685}" type="presOf" srcId="{0955F4BF-C245-48A6-ABD9-17721FDFE798}" destId="{DA1E1D2A-A804-44F3-B9DF-F315A82D8F65}" srcOrd="0" destOrd="0" presId="urn:microsoft.com/office/officeart/2005/8/layout/hierarchy3"/>
    <dgm:cxn modelId="{16ECFCBF-1325-4D09-85B2-094EC12915B7}" type="presOf" srcId="{0668F3EE-44D6-43A8-8D8A-162E3CB70710}" destId="{F051C2A2-A52B-492E-8710-5B001EB948A5}" srcOrd="0" destOrd="0" presId="urn:microsoft.com/office/officeart/2005/8/layout/hierarchy3"/>
    <dgm:cxn modelId="{24496B28-0869-43A5-89E4-3DD0F8A78215}" type="presOf" srcId="{DFF8E69A-4CFC-41FD-B093-9C64B6C42255}" destId="{65F084D9-D922-4CB8-9D88-0602A9876423}" srcOrd="0" destOrd="0" presId="urn:microsoft.com/office/officeart/2005/8/layout/hierarchy3"/>
    <dgm:cxn modelId="{ED337086-A839-4F72-ABF2-A951072B6541}" type="presParOf" srcId="{C68B0D24-6F87-482B-A82D-83EBCEF40F75}" destId="{0ECAB884-8012-4098-8C78-ED25CF626E53}" srcOrd="0" destOrd="0" presId="urn:microsoft.com/office/officeart/2005/8/layout/hierarchy3"/>
    <dgm:cxn modelId="{DE8737C0-8F2F-440D-8EFD-AA7A7F778D18}" type="presParOf" srcId="{0ECAB884-8012-4098-8C78-ED25CF626E53}" destId="{0C47B367-AAA0-4E78-9ACD-49B9936A9A7C}" srcOrd="0" destOrd="0" presId="urn:microsoft.com/office/officeart/2005/8/layout/hierarchy3"/>
    <dgm:cxn modelId="{3AD70EA0-3F45-40B6-A5E1-822439EC06E0}" type="presParOf" srcId="{0C47B367-AAA0-4E78-9ACD-49B9936A9A7C}" destId="{9E7C1755-53CE-4811-ACCE-898627F97789}" srcOrd="0" destOrd="0" presId="urn:microsoft.com/office/officeart/2005/8/layout/hierarchy3"/>
    <dgm:cxn modelId="{8A98846B-DCE7-4240-BD51-6A873950A265}" type="presParOf" srcId="{0C47B367-AAA0-4E78-9ACD-49B9936A9A7C}" destId="{9A542CA8-2554-437C-B260-A2CBC752B98E}" srcOrd="1" destOrd="0" presId="urn:microsoft.com/office/officeart/2005/8/layout/hierarchy3"/>
    <dgm:cxn modelId="{089B69A0-95B5-4D38-B3C7-BD5A0D7B5E08}" type="presParOf" srcId="{0ECAB884-8012-4098-8C78-ED25CF626E53}" destId="{309C289F-FB4F-4F2E-8684-1E3246B6444E}" srcOrd="1" destOrd="0" presId="urn:microsoft.com/office/officeart/2005/8/layout/hierarchy3"/>
    <dgm:cxn modelId="{0F3D624E-3D81-4258-B510-F48B4B6215A7}" type="presParOf" srcId="{309C289F-FB4F-4F2E-8684-1E3246B6444E}" destId="{04A40041-15BA-47EA-B4A5-449A3E5D7781}" srcOrd="0" destOrd="0" presId="urn:microsoft.com/office/officeart/2005/8/layout/hierarchy3"/>
    <dgm:cxn modelId="{38962539-4ED2-4068-A846-9B45353BD6A9}" type="presParOf" srcId="{309C289F-FB4F-4F2E-8684-1E3246B6444E}" destId="{95320DA7-79F6-424B-BB82-E052AF969CDF}" srcOrd="1" destOrd="0" presId="urn:microsoft.com/office/officeart/2005/8/layout/hierarchy3"/>
    <dgm:cxn modelId="{F8F19D2D-1E96-4B74-929B-C70A6AFC5035}" type="presParOf" srcId="{309C289F-FB4F-4F2E-8684-1E3246B6444E}" destId="{65F084D9-D922-4CB8-9D88-0602A9876423}" srcOrd="2" destOrd="0" presId="urn:microsoft.com/office/officeart/2005/8/layout/hierarchy3"/>
    <dgm:cxn modelId="{79CC82B9-D06B-4592-82D7-A2C037DD9CE7}" type="presParOf" srcId="{309C289F-FB4F-4F2E-8684-1E3246B6444E}" destId="{1A65B8BC-F08C-422C-8A0E-B05D0B15FE11}" srcOrd="3" destOrd="0" presId="urn:microsoft.com/office/officeart/2005/8/layout/hierarchy3"/>
    <dgm:cxn modelId="{5D39FF7B-4B97-4502-AAD9-82EEDAD85504}" type="presParOf" srcId="{309C289F-FB4F-4F2E-8684-1E3246B6444E}" destId="{A122140F-6C07-4EF6-8CF8-5CE7A2644351}" srcOrd="4" destOrd="0" presId="urn:microsoft.com/office/officeart/2005/8/layout/hierarchy3"/>
    <dgm:cxn modelId="{475B28C6-EC42-400B-8D70-7D785BE027A0}" type="presParOf" srcId="{309C289F-FB4F-4F2E-8684-1E3246B6444E}" destId="{36A88C23-6901-460E-A3FB-64BA2FB9E88D}" srcOrd="5" destOrd="0" presId="urn:microsoft.com/office/officeart/2005/8/layout/hierarchy3"/>
    <dgm:cxn modelId="{3DA2603A-FC42-4CE3-91F6-984FC732008A}" type="presParOf" srcId="{309C289F-FB4F-4F2E-8684-1E3246B6444E}" destId="{61A0A87A-71A0-4AA8-953F-0CD5D1B1B1BB}" srcOrd="6" destOrd="0" presId="urn:microsoft.com/office/officeart/2005/8/layout/hierarchy3"/>
    <dgm:cxn modelId="{9D8A78BE-B6E4-44F9-B671-52AA898FA0B9}" type="presParOf" srcId="{309C289F-FB4F-4F2E-8684-1E3246B6444E}" destId="{103713C7-BEFC-49D4-ACD5-5BE8D2F7239A}" srcOrd="7" destOrd="0" presId="urn:microsoft.com/office/officeart/2005/8/layout/hierarchy3"/>
    <dgm:cxn modelId="{D8B0561F-75D8-4977-BEAE-8B754EB066EB}" type="presParOf" srcId="{309C289F-FB4F-4F2E-8684-1E3246B6444E}" destId="{EDF8DC4B-2CCD-42EE-B826-44FAA62DACFF}" srcOrd="8" destOrd="0" presId="urn:microsoft.com/office/officeart/2005/8/layout/hierarchy3"/>
    <dgm:cxn modelId="{9D36F69F-CBA8-4B9D-92C3-81281C0745C7}" type="presParOf" srcId="{309C289F-FB4F-4F2E-8684-1E3246B6444E}" destId="{C837D67B-45DC-49A9-9857-4F00F7D5E383}" srcOrd="9" destOrd="0" presId="urn:microsoft.com/office/officeart/2005/8/layout/hierarchy3"/>
    <dgm:cxn modelId="{3451422A-C46E-483D-AB11-A8B504E4E13F}" type="presParOf" srcId="{C68B0D24-6F87-482B-A82D-83EBCEF40F75}" destId="{E63010CD-BBAB-4E3A-9552-8DC0489142ED}" srcOrd="1" destOrd="0" presId="urn:microsoft.com/office/officeart/2005/8/layout/hierarchy3"/>
    <dgm:cxn modelId="{7C9A424D-332F-47CD-9BAF-840C34DAE20F}" type="presParOf" srcId="{E63010CD-BBAB-4E3A-9552-8DC0489142ED}" destId="{48A92E7F-4C2C-49E6-91CC-6A2FC952F668}" srcOrd="0" destOrd="0" presId="urn:microsoft.com/office/officeart/2005/8/layout/hierarchy3"/>
    <dgm:cxn modelId="{29DF557B-AF43-4D6F-8737-F03E3040CA66}" type="presParOf" srcId="{48A92E7F-4C2C-49E6-91CC-6A2FC952F668}" destId="{BD7DA21A-8B02-4DE1-8237-F278F743281F}" srcOrd="0" destOrd="0" presId="urn:microsoft.com/office/officeart/2005/8/layout/hierarchy3"/>
    <dgm:cxn modelId="{9232D77F-75ED-42D3-A58A-93D273C4743D}" type="presParOf" srcId="{48A92E7F-4C2C-49E6-91CC-6A2FC952F668}" destId="{1F79094D-90B4-4C0A-97F6-425D8F5C3CB7}" srcOrd="1" destOrd="0" presId="urn:microsoft.com/office/officeart/2005/8/layout/hierarchy3"/>
    <dgm:cxn modelId="{2608065E-8D76-48E8-93B5-0D538015C6FE}" type="presParOf" srcId="{E63010CD-BBAB-4E3A-9552-8DC0489142ED}" destId="{E4831746-912A-403A-A377-901F6456B98C}" srcOrd="1" destOrd="0" presId="urn:microsoft.com/office/officeart/2005/8/layout/hierarchy3"/>
    <dgm:cxn modelId="{724811B8-AC51-42E1-A6EA-95DCFF062D9E}" type="presParOf" srcId="{E4831746-912A-403A-A377-901F6456B98C}" destId="{7AC0E5F1-D303-4D23-809C-61A77A802063}" srcOrd="0" destOrd="0" presId="urn:microsoft.com/office/officeart/2005/8/layout/hierarchy3"/>
    <dgm:cxn modelId="{D050B778-E8B5-4449-AF7B-55EDFFFFA057}" type="presParOf" srcId="{E4831746-912A-403A-A377-901F6456B98C}" destId="{FB091C17-E545-4781-AB57-AB5287EC2B34}" srcOrd="1" destOrd="0" presId="urn:microsoft.com/office/officeart/2005/8/layout/hierarchy3"/>
    <dgm:cxn modelId="{1A355E9F-38C5-42B1-A2F8-1ADF4B83F9CE}" type="presParOf" srcId="{E4831746-912A-403A-A377-901F6456B98C}" destId="{B2E4534B-AF03-49F7-A139-626C60E6314C}" srcOrd="2" destOrd="0" presId="urn:microsoft.com/office/officeart/2005/8/layout/hierarchy3"/>
    <dgm:cxn modelId="{4713CA49-829A-4B42-A997-202D3B43E1CA}" type="presParOf" srcId="{E4831746-912A-403A-A377-901F6456B98C}" destId="{6B262A72-B2A9-42CA-BBB5-7B8CA3E8BF0B}" srcOrd="3" destOrd="0" presId="urn:microsoft.com/office/officeart/2005/8/layout/hierarchy3"/>
    <dgm:cxn modelId="{EAA48B0A-5403-4E70-8F9F-C56296E6B610}" type="presParOf" srcId="{E4831746-912A-403A-A377-901F6456B98C}" destId="{615B9A73-CC34-4413-9025-AD9BCB8B04F3}" srcOrd="4" destOrd="0" presId="urn:microsoft.com/office/officeart/2005/8/layout/hierarchy3"/>
    <dgm:cxn modelId="{FE63E4C0-C200-439F-8569-31BA3B7A7A8B}" type="presParOf" srcId="{E4831746-912A-403A-A377-901F6456B98C}" destId="{BB09A24E-1749-4B4C-8633-ED775E2CED3F}" srcOrd="5" destOrd="0" presId="urn:microsoft.com/office/officeart/2005/8/layout/hierarchy3"/>
    <dgm:cxn modelId="{967EEDA6-52CC-4D24-B04A-5AE6C63EEB7D}" type="presParOf" srcId="{E4831746-912A-403A-A377-901F6456B98C}" destId="{78C99F5E-7069-45C7-B81C-DA56C7C9E450}" srcOrd="6" destOrd="0" presId="urn:microsoft.com/office/officeart/2005/8/layout/hierarchy3"/>
    <dgm:cxn modelId="{068D6F04-1F71-4D7B-9E8C-9C9B7CD58A9C}" type="presParOf" srcId="{E4831746-912A-403A-A377-901F6456B98C}" destId="{90DDD14A-8A80-40AF-ADB9-AD597A6A2A3D}" srcOrd="7" destOrd="0" presId="urn:microsoft.com/office/officeart/2005/8/layout/hierarchy3"/>
    <dgm:cxn modelId="{2D8F23BC-FD0F-4B3A-89D8-42A8E937E190}" type="presParOf" srcId="{E4831746-912A-403A-A377-901F6456B98C}" destId="{37C8BB01-8E03-406E-9F6E-7AA4A16317AF}" srcOrd="8" destOrd="0" presId="urn:microsoft.com/office/officeart/2005/8/layout/hierarchy3"/>
    <dgm:cxn modelId="{7B899E50-A9ED-4D5E-812B-BE8891A163E8}" type="presParOf" srcId="{E4831746-912A-403A-A377-901F6456B98C}" destId="{390022AB-2A48-45DF-B968-FB93E857C640}" srcOrd="9" destOrd="0" presId="urn:microsoft.com/office/officeart/2005/8/layout/hierarchy3"/>
    <dgm:cxn modelId="{210A14C5-786C-49A8-BEF5-0CE25F0C0235}" type="presParOf" srcId="{C68B0D24-6F87-482B-A82D-83EBCEF40F75}" destId="{45ACA3AC-F62B-4B96-858D-AB28E3936C25}" srcOrd="2" destOrd="0" presId="urn:microsoft.com/office/officeart/2005/8/layout/hierarchy3"/>
    <dgm:cxn modelId="{00395164-236B-4F3F-A9C8-96B3BFAC4F35}" type="presParOf" srcId="{45ACA3AC-F62B-4B96-858D-AB28E3936C25}" destId="{1D1A0E8B-459D-4830-ADEB-1E47E5F9AFF7}" srcOrd="0" destOrd="0" presId="urn:microsoft.com/office/officeart/2005/8/layout/hierarchy3"/>
    <dgm:cxn modelId="{5B1A3587-6E4F-4FC8-B152-3C565FB4D93C}" type="presParOf" srcId="{1D1A0E8B-459D-4830-ADEB-1E47E5F9AFF7}" destId="{9D8FD467-FF76-41A1-96EC-72DEDC6C34FC}" srcOrd="0" destOrd="0" presId="urn:microsoft.com/office/officeart/2005/8/layout/hierarchy3"/>
    <dgm:cxn modelId="{F47302D3-0308-44AE-953C-ABE333FA2203}" type="presParOf" srcId="{1D1A0E8B-459D-4830-ADEB-1E47E5F9AFF7}" destId="{9F9D7765-5DAF-4C1F-A8FF-736810D0372F}" srcOrd="1" destOrd="0" presId="urn:microsoft.com/office/officeart/2005/8/layout/hierarchy3"/>
    <dgm:cxn modelId="{97CE8F08-4AF8-4978-9B46-9A4832E43BFC}" type="presParOf" srcId="{45ACA3AC-F62B-4B96-858D-AB28E3936C25}" destId="{E338AD19-ABA7-44B8-84EB-59680AAF8B8D}" srcOrd="1" destOrd="0" presId="urn:microsoft.com/office/officeart/2005/8/layout/hierarchy3"/>
    <dgm:cxn modelId="{42563C07-E392-4C4A-9C57-7FA70D8B3938}" type="presParOf" srcId="{E338AD19-ABA7-44B8-84EB-59680AAF8B8D}" destId="{E587977E-471F-4D01-85B0-929A98DE1CB4}" srcOrd="0" destOrd="0" presId="urn:microsoft.com/office/officeart/2005/8/layout/hierarchy3"/>
    <dgm:cxn modelId="{30C05CA9-2927-4224-8A0C-F04119975FEE}" type="presParOf" srcId="{E338AD19-ABA7-44B8-84EB-59680AAF8B8D}" destId="{C2855878-A18C-4058-8472-7248012BE37F}" srcOrd="1" destOrd="0" presId="urn:microsoft.com/office/officeart/2005/8/layout/hierarchy3"/>
    <dgm:cxn modelId="{F7B9ECE9-F769-41FB-B86A-BF09290E2E2A}" type="presParOf" srcId="{E338AD19-ABA7-44B8-84EB-59680AAF8B8D}" destId="{A03C0998-145C-4B5C-823D-9BE66E7042A9}" srcOrd="2" destOrd="0" presId="urn:microsoft.com/office/officeart/2005/8/layout/hierarchy3"/>
    <dgm:cxn modelId="{6B672A59-8DB3-4AEA-8EA7-F647112C9A10}" type="presParOf" srcId="{E338AD19-ABA7-44B8-84EB-59680AAF8B8D}" destId="{5260B68A-A628-4FA0-832B-DB647575A797}" srcOrd="3" destOrd="0" presId="urn:microsoft.com/office/officeart/2005/8/layout/hierarchy3"/>
    <dgm:cxn modelId="{4692E811-7D7D-40E6-AF58-ABD551FF803C}" type="presParOf" srcId="{E338AD19-ABA7-44B8-84EB-59680AAF8B8D}" destId="{24C1F951-DFBA-4131-A7C8-E1B6652706C9}" srcOrd="4" destOrd="0" presId="urn:microsoft.com/office/officeart/2005/8/layout/hierarchy3"/>
    <dgm:cxn modelId="{54BDE974-33BC-49E4-BAA0-77260E31F6E4}" type="presParOf" srcId="{E338AD19-ABA7-44B8-84EB-59680AAF8B8D}" destId="{C9D3CDBA-6C8B-4CB8-8F18-0A14CEEF6EBA}" srcOrd="5" destOrd="0" presId="urn:microsoft.com/office/officeart/2005/8/layout/hierarchy3"/>
    <dgm:cxn modelId="{636C4BD1-04E5-45F0-86D0-A9BEAA4776BE}" type="presParOf" srcId="{E338AD19-ABA7-44B8-84EB-59680AAF8B8D}" destId="{DA1E1D2A-A804-44F3-B9DF-F315A82D8F65}" srcOrd="6" destOrd="0" presId="urn:microsoft.com/office/officeart/2005/8/layout/hierarchy3"/>
    <dgm:cxn modelId="{988420A4-C990-47A7-99B9-D9B511FB15D0}" type="presParOf" srcId="{E338AD19-ABA7-44B8-84EB-59680AAF8B8D}" destId="{F99D6BC9-681B-4170-93F2-804D69B25648}" srcOrd="7" destOrd="0" presId="urn:microsoft.com/office/officeart/2005/8/layout/hierarchy3"/>
    <dgm:cxn modelId="{54196F1D-2D44-410E-B8A5-87623488B41F}" type="presParOf" srcId="{E338AD19-ABA7-44B8-84EB-59680AAF8B8D}" destId="{3A021A6B-FD6E-45EB-8047-7B87FF80FD61}" srcOrd="8" destOrd="0" presId="urn:microsoft.com/office/officeart/2005/8/layout/hierarchy3"/>
    <dgm:cxn modelId="{6086B31A-A04C-49D5-B512-EE03C9DA25D9}" type="presParOf" srcId="{E338AD19-ABA7-44B8-84EB-59680AAF8B8D}" destId="{095ABB1F-3DF3-49B2-AFDB-0B3CBA3D357E}" srcOrd="9" destOrd="0" presId="urn:microsoft.com/office/officeart/2005/8/layout/hierarchy3"/>
    <dgm:cxn modelId="{8547F5B3-7764-4339-8C70-651FF7F9EBF3}" type="presParOf" srcId="{C68B0D24-6F87-482B-A82D-83EBCEF40F75}" destId="{85017B2D-33A4-4668-9411-19DC01B3973D}" srcOrd="3" destOrd="0" presId="urn:microsoft.com/office/officeart/2005/8/layout/hierarchy3"/>
    <dgm:cxn modelId="{FCE0EC40-6ACD-49B0-8E68-9E6CA62853BC}" type="presParOf" srcId="{85017B2D-33A4-4668-9411-19DC01B3973D}" destId="{C54BBBB2-509A-4D8F-98B7-7103E563285D}" srcOrd="0" destOrd="0" presId="urn:microsoft.com/office/officeart/2005/8/layout/hierarchy3"/>
    <dgm:cxn modelId="{A92E772D-F8ED-4AB0-8D69-9BDB10A2F219}" type="presParOf" srcId="{C54BBBB2-509A-4D8F-98B7-7103E563285D}" destId="{E910793E-C5DB-4638-A4F2-80070E68CA62}" srcOrd="0" destOrd="0" presId="urn:microsoft.com/office/officeart/2005/8/layout/hierarchy3"/>
    <dgm:cxn modelId="{0CDDDAFF-15AE-41F2-8C04-156A7BDFDB02}" type="presParOf" srcId="{C54BBBB2-509A-4D8F-98B7-7103E563285D}" destId="{CE8F08E6-D5DE-4B5A-9C11-30AA4757C419}" srcOrd="1" destOrd="0" presId="urn:microsoft.com/office/officeart/2005/8/layout/hierarchy3"/>
    <dgm:cxn modelId="{DACCF667-E5DE-41E8-88A9-E30EF47DECFF}" type="presParOf" srcId="{85017B2D-33A4-4668-9411-19DC01B3973D}" destId="{907F6C81-053E-4645-9996-073F85097CC9}" srcOrd="1" destOrd="0" presId="urn:microsoft.com/office/officeart/2005/8/layout/hierarchy3"/>
    <dgm:cxn modelId="{EE3DFC13-17D6-4326-BD8F-A328874ED01D}" type="presParOf" srcId="{907F6C81-053E-4645-9996-073F85097CC9}" destId="{03D031D4-74F2-44AB-A89A-F37F6489074F}" srcOrd="0" destOrd="0" presId="urn:microsoft.com/office/officeart/2005/8/layout/hierarchy3"/>
    <dgm:cxn modelId="{2483DDB4-47C3-406D-9FA1-A905BD6ADD19}" type="presParOf" srcId="{907F6C81-053E-4645-9996-073F85097CC9}" destId="{B5D43079-9BD3-4932-8C07-8DC3E3E7B1BF}" srcOrd="1" destOrd="0" presId="urn:microsoft.com/office/officeart/2005/8/layout/hierarchy3"/>
    <dgm:cxn modelId="{5C3518A0-4DB9-474D-B286-440071FF95E4}" type="presParOf" srcId="{907F6C81-053E-4645-9996-073F85097CC9}" destId="{6EA62B73-E6BC-4A17-BE50-6A30DD633581}" srcOrd="2" destOrd="0" presId="urn:microsoft.com/office/officeart/2005/8/layout/hierarchy3"/>
    <dgm:cxn modelId="{7731B105-F090-4B99-B944-3F46FA26476C}" type="presParOf" srcId="{907F6C81-053E-4645-9996-073F85097CC9}" destId="{C7216FA7-4C58-4042-9037-3FC3DFEADD40}" srcOrd="3" destOrd="0" presId="urn:microsoft.com/office/officeart/2005/8/layout/hierarchy3"/>
    <dgm:cxn modelId="{A2DC15F5-FC52-4FF3-817C-8451E6CA940F}" type="presParOf" srcId="{907F6C81-053E-4645-9996-073F85097CC9}" destId="{0D942F4D-2E30-4E27-8F2C-32AB8C699B48}" srcOrd="4" destOrd="0" presId="urn:microsoft.com/office/officeart/2005/8/layout/hierarchy3"/>
    <dgm:cxn modelId="{1E0FE953-7599-4FCC-8951-1FAE99393B6D}" type="presParOf" srcId="{907F6C81-053E-4645-9996-073F85097CC9}" destId="{B0FAD586-5E46-4081-BC8D-A0E1064B7297}" srcOrd="5" destOrd="0" presId="urn:microsoft.com/office/officeart/2005/8/layout/hierarchy3"/>
    <dgm:cxn modelId="{B111AAC6-EA3F-4091-B0CE-AEC2F1D5ACD1}" type="presParOf" srcId="{907F6C81-053E-4645-9996-073F85097CC9}" destId="{ED5D8D12-D769-4BF4-9019-C6F973B3983B}" srcOrd="6" destOrd="0" presId="urn:microsoft.com/office/officeart/2005/8/layout/hierarchy3"/>
    <dgm:cxn modelId="{491F1114-AD40-4D58-8F8C-83073FDC5041}" type="presParOf" srcId="{907F6C81-053E-4645-9996-073F85097CC9}" destId="{F44D6A6B-CC68-40C7-A90D-69F84BED36A1}" srcOrd="7" destOrd="0" presId="urn:microsoft.com/office/officeart/2005/8/layout/hierarchy3"/>
    <dgm:cxn modelId="{95A7291E-3330-4DC3-9754-929621B157ED}" type="presParOf" srcId="{907F6C81-053E-4645-9996-073F85097CC9}" destId="{F051C2A2-A52B-492E-8710-5B001EB948A5}" srcOrd="8" destOrd="0" presId="urn:microsoft.com/office/officeart/2005/8/layout/hierarchy3"/>
    <dgm:cxn modelId="{35310494-EDE2-4F9B-8FE6-B99FF61375E2}" type="presParOf" srcId="{907F6C81-053E-4645-9996-073F85097CC9}" destId="{E83DD010-44A7-4736-B29D-6E2B87DA421F}" srcOrd="9" destOrd="0" presId="urn:microsoft.com/office/officeart/2005/8/layout/hierarchy3"/>
    <dgm:cxn modelId="{F4BE5265-0CBD-4D10-B9B8-1046016246E3}" type="presParOf" srcId="{C68B0D24-6F87-482B-A82D-83EBCEF40F75}" destId="{598F0F1B-05A3-4064-A2DA-846875F7EE8E}" srcOrd="4" destOrd="0" presId="urn:microsoft.com/office/officeart/2005/8/layout/hierarchy3"/>
    <dgm:cxn modelId="{94A54EE9-156C-42B7-B0EE-4AB93356E7A0}" type="presParOf" srcId="{598F0F1B-05A3-4064-A2DA-846875F7EE8E}" destId="{CA8AB79F-763F-4770-8587-34438DDF5CE8}" srcOrd="0" destOrd="0" presId="urn:microsoft.com/office/officeart/2005/8/layout/hierarchy3"/>
    <dgm:cxn modelId="{2352C364-C9F9-42DC-8884-A557B51CEF60}" type="presParOf" srcId="{CA8AB79F-763F-4770-8587-34438DDF5CE8}" destId="{42F940BB-46BC-48E2-AD31-102343C9B634}" srcOrd="0" destOrd="0" presId="urn:microsoft.com/office/officeart/2005/8/layout/hierarchy3"/>
    <dgm:cxn modelId="{6F90854B-E3F4-4D2C-AD0F-BF9A0C692D0A}" type="presParOf" srcId="{CA8AB79F-763F-4770-8587-34438DDF5CE8}" destId="{E673BAEE-B006-4BC2-BB8C-C1E44A659F81}" srcOrd="1" destOrd="0" presId="urn:microsoft.com/office/officeart/2005/8/layout/hierarchy3"/>
    <dgm:cxn modelId="{9D23A786-CF92-4B90-8499-0430BDCA6D6F}" type="presParOf" srcId="{598F0F1B-05A3-4064-A2DA-846875F7EE8E}" destId="{2CD00DF1-2904-4556-A37C-535AC0C9680D}" srcOrd="1" destOrd="0" presId="urn:microsoft.com/office/officeart/2005/8/layout/hierarchy3"/>
    <dgm:cxn modelId="{B95A25ED-B370-4520-A6A5-B23C06C8A509}" type="presParOf" srcId="{2CD00DF1-2904-4556-A37C-535AC0C9680D}" destId="{3F7D82CC-1D0B-416F-9149-2AADAB865208}" srcOrd="0" destOrd="0" presId="urn:microsoft.com/office/officeart/2005/8/layout/hierarchy3"/>
    <dgm:cxn modelId="{56575E22-7FF4-48DE-9935-DC1F14959211}" type="presParOf" srcId="{2CD00DF1-2904-4556-A37C-535AC0C9680D}" destId="{6AFA97CA-FC83-4428-8291-E947DA07E96D}" srcOrd="1" destOrd="0" presId="urn:microsoft.com/office/officeart/2005/8/layout/hierarchy3"/>
    <dgm:cxn modelId="{2F0B6561-D8A8-4896-8FCD-53468F5FDB36}" type="presParOf" srcId="{2CD00DF1-2904-4556-A37C-535AC0C9680D}" destId="{2049D86E-4220-43BD-A96F-343DF2157EFA}" srcOrd="2" destOrd="0" presId="urn:microsoft.com/office/officeart/2005/8/layout/hierarchy3"/>
    <dgm:cxn modelId="{470BCB49-1972-4D5B-85D1-D2E736D31EE9}" type="presParOf" srcId="{2CD00DF1-2904-4556-A37C-535AC0C9680D}" destId="{06FD89B4-BB2A-4060-AC70-29226BFFC9DC}" srcOrd="3" destOrd="0" presId="urn:microsoft.com/office/officeart/2005/8/layout/hierarchy3"/>
    <dgm:cxn modelId="{C7437D12-84D1-46BE-B243-068565A6CA75}" type="presParOf" srcId="{2CD00DF1-2904-4556-A37C-535AC0C9680D}" destId="{2CE5EA94-CD98-467A-8C99-395E5952D0C2}" srcOrd="4" destOrd="0" presId="urn:microsoft.com/office/officeart/2005/8/layout/hierarchy3"/>
    <dgm:cxn modelId="{B9DD9C51-A2D0-4030-B00D-2A84FBC66911}" type="presParOf" srcId="{2CD00DF1-2904-4556-A37C-535AC0C9680D}" destId="{90B69056-7D06-432F-A103-A12B039B6AF8}" srcOrd="5" destOrd="0" presId="urn:microsoft.com/office/officeart/2005/8/layout/hierarchy3"/>
    <dgm:cxn modelId="{5BFA4952-7B8A-42D5-9074-3959ADD37661}" type="presParOf" srcId="{2CD00DF1-2904-4556-A37C-535AC0C9680D}" destId="{5A959705-E6A2-46A9-A161-BE52EE74050F}" srcOrd="6" destOrd="0" presId="urn:microsoft.com/office/officeart/2005/8/layout/hierarchy3"/>
    <dgm:cxn modelId="{9C084579-A74F-47A1-B655-A7FBE58E890A}" type="presParOf" srcId="{2CD00DF1-2904-4556-A37C-535AC0C9680D}" destId="{3A011CC0-470B-4E51-9C07-65226DA75841}" srcOrd="7" destOrd="0" presId="urn:microsoft.com/office/officeart/2005/8/layout/hierarchy3"/>
    <dgm:cxn modelId="{A1372CAF-A49B-4CD3-B5D6-AE38FF526E59}" type="presParOf" srcId="{2CD00DF1-2904-4556-A37C-535AC0C9680D}" destId="{8602D5BD-08B1-426B-ABB7-9D85C78600A0}" srcOrd="8" destOrd="0" presId="urn:microsoft.com/office/officeart/2005/8/layout/hierarchy3"/>
    <dgm:cxn modelId="{363B143C-CA1B-4BED-9BF6-6F2D097CFFE3}" type="presParOf" srcId="{2CD00DF1-2904-4556-A37C-535AC0C9680D}" destId="{F7A3A7B1-E868-4412-AE43-CB6C84F2F2F1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80800B4-1FBF-40B5-ADFC-7EA2C7FBB8A3}" type="doc">
      <dgm:prSet loTypeId="urn:microsoft.com/office/officeart/2005/8/layout/lProcess2" loCatId="list" qsTypeId="urn:microsoft.com/office/officeart/2005/8/quickstyle/3d3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B47AABE2-E506-47B1-9FDC-5350F096957E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olidFill>
          <a:schemeClr val="accent2">
            <a:lumMod val="20000"/>
            <a:lumOff val="80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Налоговые льготы в 2022 году</a:t>
          </a:r>
          <a:endParaRPr lang="ru-RU" sz="2800" b="1" dirty="0">
            <a:latin typeface="Times New Roman" pitchFamily="18" charset="0"/>
            <a:cs typeface="Times New Roman" pitchFamily="18" charset="0"/>
          </a:endParaRPr>
        </a:p>
      </dgm:t>
    </dgm:pt>
    <dgm:pt modelId="{7797A275-30DB-46CF-A4CA-C401EF7EEEAB}" type="parTrans" cxnId="{BBE16854-AD03-45EC-AAAC-83B9723A6FA2}">
      <dgm:prSet/>
      <dgm:spPr/>
      <dgm:t>
        <a:bodyPr/>
        <a:lstStyle/>
        <a:p>
          <a:endParaRPr lang="ru-RU"/>
        </a:p>
      </dgm:t>
    </dgm:pt>
    <dgm:pt modelId="{8662599B-CEF9-4173-962B-9FC23F510BD3}" type="sibTrans" cxnId="{BBE16854-AD03-45EC-AAAC-83B9723A6FA2}">
      <dgm:prSet/>
      <dgm:spPr/>
      <dgm:t>
        <a:bodyPr/>
        <a:lstStyle/>
        <a:p>
          <a:endParaRPr lang="ru-RU"/>
        </a:p>
      </dgm:t>
    </dgm:pt>
    <dgm:pt modelId="{C27BA36C-6C52-4E76-BCB0-0800A35A5B75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Земельный налог</a:t>
          </a:r>
        </a:p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11 692,0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AFD1E97F-4295-4F27-A09E-2407A5DD6121}" type="parTrans" cxnId="{20F15BAB-C580-470A-A059-43B496AD3ECD}">
      <dgm:prSet/>
      <dgm:spPr/>
      <dgm:t>
        <a:bodyPr/>
        <a:lstStyle/>
        <a:p>
          <a:endParaRPr lang="ru-RU"/>
        </a:p>
      </dgm:t>
    </dgm:pt>
    <dgm:pt modelId="{E696BE0D-DA1A-4203-A967-12E6218DAF2B}" type="sibTrans" cxnId="{20F15BAB-C580-470A-A059-43B496AD3ECD}">
      <dgm:prSet/>
      <dgm:spPr/>
      <dgm:t>
        <a:bodyPr/>
        <a:lstStyle/>
        <a:p>
          <a:endParaRPr lang="ru-RU"/>
        </a:p>
      </dgm:t>
    </dgm:pt>
    <dgm:pt modelId="{5EFA18A8-9488-4FC8-B82B-F8516982031C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Налог на имущество физических лиц</a:t>
          </a:r>
        </a:p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3 419,0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445DC7E2-3065-4BD8-9882-E301F9C2869D}" type="parTrans" cxnId="{550136E8-3D87-49C2-9D99-AD8F75DBBBFD}">
      <dgm:prSet/>
      <dgm:spPr/>
      <dgm:t>
        <a:bodyPr/>
        <a:lstStyle/>
        <a:p>
          <a:endParaRPr lang="ru-RU"/>
        </a:p>
      </dgm:t>
    </dgm:pt>
    <dgm:pt modelId="{E00C4835-4FC5-4228-9C1F-F3732483A264}" type="sibTrans" cxnId="{550136E8-3D87-49C2-9D99-AD8F75DBBBFD}">
      <dgm:prSet/>
      <dgm:spPr/>
      <dgm:t>
        <a:bodyPr/>
        <a:lstStyle/>
        <a:p>
          <a:endParaRPr lang="ru-RU"/>
        </a:p>
      </dgm:t>
    </dgm:pt>
    <dgm:pt modelId="{F4879898-4025-4FB5-B81F-91DEAECC91D6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chemeClr val="accent2">
            <a:lumMod val="20000"/>
            <a:lumOff val="80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Налоговые льготы в 2023 году</a:t>
          </a:r>
          <a:endParaRPr lang="ru-RU" sz="2800" b="1" dirty="0">
            <a:latin typeface="Times New Roman" pitchFamily="18" charset="0"/>
            <a:cs typeface="Times New Roman" pitchFamily="18" charset="0"/>
          </a:endParaRPr>
        </a:p>
      </dgm:t>
    </dgm:pt>
    <dgm:pt modelId="{17FA33BC-8808-42A4-BA87-125C43BC3A68}" type="parTrans" cxnId="{C36DF622-7B73-4B36-BEFA-3614AC3A00D0}">
      <dgm:prSet/>
      <dgm:spPr/>
      <dgm:t>
        <a:bodyPr/>
        <a:lstStyle/>
        <a:p>
          <a:endParaRPr lang="ru-RU"/>
        </a:p>
      </dgm:t>
    </dgm:pt>
    <dgm:pt modelId="{E23CA0EE-AC7B-4148-87E3-9F0DB64218E1}" type="sibTrans" cxnId="{C36DF622-7B73-4B36-BEFA-3614AC3A00D0}">
      <dgm:prSet/>
      <dgm:spPr/>
      <dgm:t>
        <a:bodyPr/>
        <a:lstStyle/>
        <a:p>
          <a:endParaRPr lang="ru-RU"/>
        </a:p>
      </dgm:t>
    </dgm:pt>
    <dgm:pt modelId="{14AD630D-73B4-4C15-8182-FE51D6F68C53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Земельный налог</a:t>
          </a:r>
        </a:p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  11 692,0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92640E9A-E0AC-46B0-A8DA-E8D35DE678D6}" type="parTrans" cxnId="{4DA39EB6-D768-4AC3-83BD-F87671CA6E47}">
      <dgm:prSet/>
      <dgm:spPr/>
      <dgm:t>
        <a:bodyPr/>
        <a:lstStyle/>
        <a:p>
          <a:endParaRPr lang="ru-RU"/>
        </a:p>
      </dgm:t>
    </dgm:pt>
    <dgm:pt modelId="{67BE9E22-4721-4864-AE2C-7C2A0F92FD4B}" type="sibTrans" cxnId="{4DA39EB6-D768-4AC3-83BD-F87671CA6E47}">
      <dgm:prSet/>
      <dgm:spPr/>
      <dgm:t>
        <a:bodyPr/>
        <a:lstStyle/>
        <a:p>
          <a:endParaRPr lang="ru-RU"/>
        </a:p>
      </dgm:t>
    </dgm:pt>
    <dgm:pt modelId="{F3520524-D572-4447-ADE5-045F47B2F793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Налог на имущество физических лиц</a:t>
          </a:r>
        </a:p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3 419,0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07E9955C-0DF4-4D2A-882D-6A2A81A14FF6}" type="parTrans" cxnId="{1C622DF0-CE0E-4C60-8686-653FE816B337}">
      <dgm:prSet/>
      <dgm:spPr/>
      <dgm:t>
        <a:bodyPr/>
        <a:lstStyle/>
        <a:p>
          <a:endParaRPr lang="ru-RU"/>
        </a:p>
      </dgm:t>
    </dgm:pt>
    <dgm:pt modelId="{1A59DFBE-CC0D-4C5E-A0B5-9FFFC4E93949}" type="sibTrans" cxnId="{1C622DF0-CE0E-4C60-8686-653FE816B337}">
      <dgm:prSet/>
      <dgm:spPr/>
      <dgm:t>
        <a:bodyPr/>
        <a:lstStyle/>
        <a:p>
          <a:endParaRPr lang="ru-RU"/>
        </a:p>
      </dgm:t>
    </dgm:pt>
    <dgm:pt modelId="{28253210-6F73-4BA3-A525-D32F5C305982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chemeClr val="accent2">
            <a:lumMod val="20000"/>
            <a:lumOff val="80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Налоговые льготы в 2024 году</a:t>
          </a:r>
          <a:endParaRPr lang="ru-RU" sz="2800" b="1" dirty="0">
            <a:latin typeface="Times New Roman" pitchFamily="18" charset="0"/>
            <a:cs typeface="Times New Roman" pitchFamily="18" charset="0"/>
          </a:endParaRPr>
        </a:p>
      </dgm:t>
    </dgm:pt>
    <dgm:pt modelId="{3EB2CCD7-ADE3-4CE8-BC8E-1BFD320E7567}" type="parTrans" cxnId="{6EA2F34A-A672-4462-9747-50D2AADA86D3}">
      <dgm:prSet/>
      <dgm:spPr/>
      <dgm:t>
        <a:bodyPr/>
        <a:lstStyle/>
        <a:p>
          <a:endParaRPr lang="ru-RU"/>
        </a:p>
      </dgm:t>
    </dgm:pt>
    <dgm:pt modelId="{15FD3E3D-AFF8-4A71-9116-D346DAC80E2A}" type="sibTrans" cxnId="{6EA2F34A-A672-4462-9747-50D2AADA86D3}">
      <dgm:prSet/>
      <dgm:spPr/>
      <dgm:t>
        <a:bodyPr/>
        <a:lstStyle/>
        <a:p>
          <a:endParaRPr lang="ru-RU"/>
        </a:p>
      </dgm:t>
    </dgm:pt>
    <dgm:pt modelId="{90E9C48D-18B2-41DE-8E3E-D486CF493E78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Земельный налог</a:t>
          </a:r>
        </a:p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11 692,0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12309973-F18E-43C6-81EB-5DDEFE5470D6}" type="parTrans" cxnId="{25D01BC7-94E5-4478-8715-4477AC7C28B2}">
      <dgm:prSet/>
      <dgm:spPr/>
      <dgm:t>
        <a:bodyPr/>
        <a:lstStyle/>
        <a:p>
          <a:endParaRPr lang="ru-RU"/>
        </a:p>
      </dgm:t>
    </dgm:pt>
    <dgm:pt modelId="{4524D9B8-71F3-4067-A6A1-2F315B8FED8A}" type="sibTrans" cxnId="{25D01BC7-94E5-4478-8715-4477AC7C28B2}">
      <dgm:prSet/>
      <dgm:spPr/>
      <dgm:t>
        <a:bodyPr/>
        <a:lstStyle/>
        <a:p>
          <a:endParaRPr lang="ru-RU"/>
        </a:p>
      </dgm:t>
    </dgm:pt>
    <dgm:pt modelId="{AA898DA4-7D83-446A-AC3B-C2A8139FA7A3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Налог на имущество физических лиц</a:t>
          </a:r>
        </a:p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3 419,0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DA6B2BE1-70A4-4359-BA4F-7E2D96868046}" type="parTrans" cxnId="{F8BFE07C-3300-4CE4-A6F5-68AA84A211BF}">
      <dgm:prSet/>
      <dgm:spPr/>
      <dgm:t>
        <a:bodyPr/>
        <a:lstStyle/>
        <a:p>
          <a:endParaRPr lang="ru-RU"/>
        </a:p>
      </dgm:t>
    </dgm:pt>
    <dgm:pt modelId="{F6AA74E6-FE39-4985-A46B-CDDE10FA41F8}" type="sibTrans" cxnId="{F8BFE07C-3300-4CE4-A6F5-68AA84A211BF}">
      <dgm:prSet/>
      <dgm:spPr/>
      <dgm:t>
        <a:bodyPr/>
        <a:lstStyle/>
        <a:p>
          <a:endParaRPr lang="ru-RU"/>
        </a:p>
      </dgm:t>
    </dgm:pt>
    <dgm:pt modelId="{4DD1942F-324A-4518-93A8-31F6DC158192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Всего: 15 111,0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DD8BFF24-794C-458F-B826-DC05221EB1BF}" type="parTrans" cxnId="{F7C90EB3-533E-4E14-8E6D-52B74CB876A0}">
      <dgm:prSet/>
      <dgm:spPr/>
      <dgm:t>
        <a:bodyPr/>
        <a:lstStyle/>
        <a:p>
          <a:endParaRPr lang="ru-RU"/>
        </a:p>
      </dgm:t>
    </dgm:pt>
    <dgm:pt modelId="{6EC782C2-8302-4500-A715-3374044A3F42}" type="sibTrans" cxnId="{F7C90EB3-533E-4E14-8E6D-52B74CB876A0}">
      <dgm:prSet/>
      <dgm:spPr/>
      <dgm:t>
        <a:bodyPr/>
        <a:lstStyle/>
        <a:p>
          <a:endParaRPr lang="ru-RU"/>
        </a:p>
      </dgm:t>
    </dgm:pt>
    <dgm:pt modelId="{7E36BE9C-362B-4D35-B8AB-47314AD4DCE1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Всего:  15 111,0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441862BB-9178-4CFA-A2BB-BE9349122F45}" type="parTrans" cxnId="{E659F769-A4B9-46D4-B632-A31F71D63A28}">
      <dgm:prSet/>
      <dgm:spPr/>
      <dgm:t>
        <a:bodyPr/>
        <a:lstStyle/>
        <a:p>
          <a:endParaRPr lang="ru-RU"/>
        </a:p>
      </dgm:t>
    </dgm:pt>
    <dgm:pt modelId="{7764AC40-664B-4666-8657-882416E82807}" type="sibTrans" cxnId="{E659F769-A4B9-46D4-B632-A31F71D63A28}">
      <dgm:prSet/>
      <dgm:spPr/>
      <dgm:t>
        <a:bodyPr/>
        <a:lstStyle/>
        <a:p>
          <a:endParaRPr lang="ru-RU"/>
        </a:p>
      </dgm:t>
    </dgm:pt>
    <dgm:pt modelId="{089F9D5D-CF50-4816-B7CF-245B73F6E99C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Всего: 15 111,0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034FB8BE-7D95-417C-A456-C61D8D83E44A}" type="parTrans" cxnId="{629A1403-25D4-4A2D-876F-D685B9458821}">
      <dgm:prSet/>
      <dgm:spPr/>
      <dgm:t>
        <a:bodyPr/>
        <a:lstStyle/>
        <a:p>
          <a:endParaRPr lang="ru-RU"/>
        </a:p>
      </dgm:t>
    </dgm:pt>
    <dgm:pt modelId="{08F74E78-C381-48DB-8ECF-A3FFE300A440}" type="sibTrans" cxnId="{629A1403-25D4-4A2D-876F-D685B9458821}">
      <dgm:prSet/>
      <dgm:spPr/>
      <dgm:t>
        <a:bodyPr/>
        <a:lstStyle/>
        <a:p>
          <a:endParaRPr lang="ru-RU"/>
        </a:p>
      </dgm:t>
    </dgm:pt>
    <dgm:pt modelId="{6E24F00B-17C1-4F70-8623-7A361DEB11B9}" type="pres">
      <dgm:prSet presAssocID="{680800B4-1FBF-40B5-ADFC-7EA2C7FBB8A3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3B329A9-C964-4287-B946-A9D4E20E0D97}" type="pres">
      <dgm:prSet presAssocID="{B47AABE2-E506-47B1-9FDC-5350F096957E}" presName="compNode" presStyleCnt="0"/>
      <dgm:spPr/>
      <dgm:t>
        <a:bodyPr/>
        <a:lstStyle/>
        <a:p>
          <a:endParaRPr lang="ru-RU"/>
        </a:p>
      </dgm:t>
    </dgm:pt>
    <dgm:pt modelId="{9D88B2A6-0DF2-40FD-A249-E3FD819A6FB2}" type="pres">
      <dgm:prSet presAssocID="{B47AABE2-E506-47B1-9FDC-5350F096957E}" presName="aNode" presStyleLbl="bgShp" presStyleIdx="0" presStyleCnt="3"/>
      <dgm:spPr/>
      <dgm:t>
        <a:bodyPr/>
        <a:lstStyle/>
        <a:p>
          <a:endParaRPr lang="ru-RU"/>
        </a:p>
      </dgm:t>
    </dgm:pt>
    <dgm:pt modelId="{1684E311-87C3-4394-BB3E-29F767C22CA8}" type="pres">
      <dgm:prSet presAssocID="{B47AABE2-E506-47B1-9FDC-5350F096957E}" presName="textNode" presStyleLbl="bgShp" presStyleIdx="0" presStyleCnt="3"/>
      <dgm:spPr/>
      <dgm:t>
        <a:bodyPr/>
        <a:lstStyle/>
        <a:p>
          <a:endParaRPr lang="ru-RU"/>
        </a:p>
      </dgm:t>
    </dgm:pt>
    <dgm:pt modelId="{81CD5AE2-D8DA-4657-9715-41519A53B837}" type="pres">
      <dgm:prSet presAssocID="{B47AABE2-E506-47B1-9FDC-5350F096957E}" presName="compChildNode" presStyleCnt="0"/>
      <dgm:spPr/>
      <dgm:t>
        <a:bodyPr/>
        <a:lstStyle/>
        <a:p>
          <a:endParaRPr lang="ru-RU"/>
        </a:p>
      </dgm:t>
    </dgm:pt>
    <dgm:pt modelId="{B16E284B-33CB-42A0-9227-1688329439FE}" type="pres">
      <dgm:prSet presAssocID="{B47AABE2-E506-47B1-9FDC-5350F096957E}" presName="theInnerList" presStyleCnt="0"/>
      <dgm:spPr/>
      <dgm:t>
        <a:bodyPr/>
        <a:lstStyle/>
        <a:p>
          <a:endParaRPr lang="ru-RU"/>
        </a:p>
      </dgm:t>
    </dgm:pt>
    <dgm:pt modelId="{AFA30E97-0192-4CB5-9ECF-13FE14D804B6}" type="pres">
      <dgm:prSet presAssocID="{C27BA36C-6C52-4E76-BCB0-0800A35A5B75}" presName="child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E077B6-0CF0-49A7-9D45-0C25DF969D3F}" type="pres">
      <dgm:prSet presAssocID="{C27BA36C-6C52-4E76-BCB0-0800A35A5B75}" presName="aSpace2" presStyleCnt="0"/>
      <dgm:spPr/>
      <dgm:t>
        <a:bodyPr/>
        <a:lstStyle/>
        <a:p>
          <a:endParaRPr lang="ru-RU"/>
        </a:p>
      </dgm:t>
    </dgm:pt>
    <dgm:pt modelId="{5EB61C7D-5709-407A-A5A9-9616E1A84DB9}" type="pres">
      <dgm:prSet presAssocID="{5EFA18A8-9488-4FC8-B82B-F8516982031C}" presName="child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A85ECF-B290-4419-8020-E97A2F7A0A8A}" type="pres">
      <dgm:prSet presAssocID="{5EFA18A8-9488-4FC8-B82B-F8516982031C}" presName="aSpace2" presStyleCnt="0"/>
      <dgm:spPr/>
      <dgm:t>
        <a:bodyPr/>
        <a:lstStyle/>
        <a:p>
          <a:endParaRPr lang="ru-RU"/>
        </a:p>
      </dgm:t>
    </dgm:pt>
    <dgm:pt modelId="{B5DE29FF-578E-4BF9-8006-487E364D5403}" type="pres">
      <dgm:prSet presAssocID="{7E36BE9C-362B-4D35-B8AB-47314AD4DCE1}" presName="child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9D7EF0-BE5A-497C-A7BB-A04B2DAE8A4D}" type="pres">
      <dgm:prSet presAssocID="{B47AABE2-E506-47B1-9FDC-5350F096957E}" presName="aSpace" presStyleCnt="0"/>
      <dgm:spPr/>
      <dgm:t>
        <a:bodyPr/>
        <a:lstStyle/>
        <a:p>
          <a:endParaRPr lang="ru-RU"/>
        </a:p>
      </dgm:t>
    </dgm:pt>
    <dgm:pt modelId="{7AEAF0C0-089D-4468-B135-6F269DAF242F}" type="pres">
      <dgm:prSet presAssocID="{F4879898-4025-4FB5-B81F-91DEAECC91D6}" presName="compNode" presStyleCnt="0"/>
      <dgm:spPr/>
      <dgm:t>
        <a:bodyPr/>
        <a:lstStyle/>
        <a:p>
          <a:endParaRPr lang="ru-RU"/>
        </a:p>
      </dgm:t>
    </dgm:pt>
    <dgm:pt modelId="{17FCC316-48EA-43B7-B473-E58CCE0037BA}" type="pres">
      <dgm:prSet presAssocID="{F4879898-4025-4FB5-B81F-91DEAECC91D6}" presName="aNode" presStyleLbl="bgShp" presStyleIdx="1" presStyleCnt="3" custLinFactNeighborX="163" custLinFactNeighborY="2347"/>
      <dgm:spPr/>
      <dgm:t>
        <a:bodyPr/>
        <a:lstStyle/>
        <a:p>
          <a:endParaRPr lang="ru-RU"/>
        </a:p>
      </dgm:t>
    </dgm:pt>
    <dgm:pt modelId="{B57CCE39-8EDE-44B7-9E67-D506949891CF}" type="pres">
      <dgm:prSet presAssocID="{F4879898-4025-4FB5-B81F-91DEAECC91D6}" presName="textNode" presStyleLbl="bgShp" presStyleIdx="1" presStyleCnt="3"/>
      <dgm:spPr/>
      <dgm:t>
        <a:bodyPr/>
        <a:lstStyle/>
        <a:p>
          <a:endParaRPr lang="ru-RU"/>
        </a:p>
      </dgm:t>
    </dgm:pt>
    <dgm:pt modelId="{89A9A36F-8822-48A7-8589-5C00607732F8}" type="pres">
      <dgm:prSet presAssocID="{F4879898-4025-4FB5-B81F-91DEAECC91D6}" presName="compChildNode" presStyleCnt="0"/>
      <dgm:spPr/>
      <dgm:t>
        <a:bodyPr/>
        <a:lstStyle/>
        <a:p>
          <a:endParaRPr lang="ru-RU"/>
        </a:p>
      </dgm:t>
    </dgm:pt>
    <dgm:pt modelId="{14F38D48-0418-47CD-867B-D4A72EECA367}" type="pres">
      <dgm:prSet presAssocID="{F4879898-4025-4FB5-B81F-91DEAECC91D6}" presName="theInnerList" presStyleCnt="0"/>
      <dgm:spPr/>
      <dgm:t>
        <a:bodyPr/>
        <a:lstStyle/>
        <a:p>
          <a:endParaRPr lang="ru-RU"/>
        </a:p>
      </dgm:t>
    </dgm:pt>
    <dgm:pt modelId="{632DD45F-40EA-4F1C-917A-D7DB16111640}" type="pres">
      <dgm:prSet presAssocID="{14AD630D-73B4-4C15-8182-FE51D6F68C53}" presName="child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9FC326-959A-42DF-BC44-0BFC5633D60A}" type="pres">
      <dgm:prSet presAssocID="{14AD630D-73B4-4C15-8182-FE51D6F68C53}" presName="aSpace2" presStyleCnt="0"/>
      <dgm:spPr/>
      <dgm:t>
        <a:bodyPr/>
        <a:lstStyle/>
        <a:p>
          <a:endParaRPr lang="ru-RU"/>
        </a:p>
      </dgm:t>
    </dgm:pt>
    <dgm:pt modelId="{2B2F4382-79EB-4F3F-A373-B565AE3774A1}" type="pres">
      <dgm:prSet presAssocID="{F3520524-D572-4447-ADE5-045F47B2F793}" presName="child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3C3BA4-19BD-4A83-84AD-E2104B6B8D9C}" type="pres">
      <dgm:prSet presAssocID="{F3520524-D572-4447-ADE5-045F47B2F793}" presName="aSpace2" presStyleCnt="0"/>
      <dgm:spPr/>
      <dgm:t>
        <a:bodyPr/>
        <a:lstStyle/>
        <a:p>
          <a:endParaRPr lang="ru-RU"/>
        </a:p>
      </dgm:t>
    </dgm:pt>
    <dgm:pt modelId="{AEDF4E1C-1D68-49B3-9C78-7987318DC38C}" type="pres">
      <dgm:prSet presAssocID="{4DD1942F-324A-4518-93A8-31F6DC158192}" presName="child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81832A-E5D2-43C6-8D62-242703F94603}" type="pres">
      <dgm:prSet presAssocID="{F4879898-4025-4FB5-B81F-91DEAECC91D6}" presName="aSpace" presStyleCnt="0"/>
      <dgm:spPr/>
      <dgm:t>
        <a:bodyPr/>
        <a:lstStyle/>
        <a:p>
          <a:endParaRPr lang="ru-RU"/>
        </a:p>
      </dgm:t>
    </dgm:pt>
    <dgm:pt modelId="{D8873BD4-DEAE-4AE0-AF92-C7F7B045770A}" type="pres">
      <dgm:prSet presAssocID="{28253210-6F73-4BA3-A525-D32F5C305982}" presName="compNode" presStyleCnt="0"/>
      <dgm:spPr/>
      <dgm:t>
        <a:bodyPr/>
        <a:lstStyle/>
        <a:p>
          <a:endParaRPr lang="ru-RU"/>
        </a:p>
      </dgm:t>
    </dgm:pt>
    <dgm:pt modelId="{DE5415D5-ACD4-4B89-8D92-55F652C895A3}" type="pres">
      <dgm:prSet presAssocID="{28253210-6F73-4BA3-A525-D32F5C305982}" presName="aNode" presStyleLbl="bgShp" presStyleIdx="2" presStyleCnt="3"/>
      <dgm:spPr/>
      <dgm:t>
        <a:bodyPr/>
        <a:lstStyle/>
        <a:p>
          <a:endParaRPr lang="ru-RU"/>
        </a:p>
      </dgm:t>
    </dgm:pt>
    <dgm:pt modelId="{498DE290-8BA2-436D-98F2-F4E42CF67AC9}" type="pres">
      <dgm:prSet presAssocID="{28253210-6F73-4BA3-A525-D32F5C305982}" presName="textNode" presStyleLbl="bgShp" presStyleIdx="2" presStyleCnt="3"/>
      <dgm:spPr/>
      <dgm:t>
        <a:bodyPr/>
        <a:lstStyle/>
        <a:p>
          <a:endParaRPr lang="ru-RU"/>
        </a:p>
      </dgm:t>
    </dgm:pt>
    <dgm:pt modelId="{591D50CE-465E-40A9-A52E-64DA7FBC7D34}" type="pres">
      <dgm:prSet presAssocID="{28253210-6F73-4BA3-A525-D32F5C305982}" presName="compChildNode" presStyleCnt="0"/>
      <dgm:spPr/>
      <dgm:t>
        <a:bodyPr/>
        <a:lstStyle/>
        <a:p>
          <a:endParaRPr lang="ru-RU"/>
        </a:p>
      </dgm:t>
    </dgm:pt>
    <dgm:pt modelId="{8C4AC22B-595D-4D9A-8385-EEB5033F7879}" type="pres">
      <dgm:prSet presAssocID="{28253210-6F73-4BA3-A525-D32F5C305982}" presName="theInnerList" presStyleCnt="0"/>
      <dgm:spPr/>
      <dgm:t>
        <a:bodyPr/>
        <a:lstStyle/>
        <a:p>
          <a:endParaRPr lang="ru-RU"/>
        </a:p>
      </dgm:t>
    </dgm:pt>
    <dgm:pt modelId="{4D0ECF85-ADAA-4EB0-BEBF-0760907662EA}" type="pres">
      <dgm:prSet presAssocID="{90E9C48D-18B2-41DE-8E3E-D486CF493E78}" presName="child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797BB4-3F29-496B-8D53-37FF515AB4AC}" type="pres">
      <dgm:prSet presAssocID="{90E9C48D-18B2-41DE-8E3E-D486CF493E78}" presName="aSpace2" presStyleCnt="0"/>
      <dgm:spPr/>
      <dgm:t>
        <a:bodyPr/>
        <a:lstStyle/>
        <a:p>
          <a:endParaRPr lang="ru-RU"/>
        </a:p>
      </dgm:t>
    </dgm:pt>
    <dgm:pt modelId="{1A44C726-9EB0-4980-B6EF-ECE0381C6BE0}" type="pres">
      <dgm:prSet presAssocID="{AA898DA4-7D83-446A-AC3B-C2A8139FA7A3}" presName="child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66E42F-A96A-4B04-B880-25475E35FBEA}" type="pres">
      <dgm:prSet presAssocID="{AA898DA4-7D83-446A-AC3B-C2A8139FA7A3}" presName="aSpace2" presStyleCnt="0"/>
      <dgm:spPr/>
      <dgm:t>
        <a:bodyPr/>
        <a:lstStyle/>
        <a:p>
          <a:endParaRPr lang="ru-RU"/>
        </a:p>
      </dgm:t>
    </dgm:pt>
    <dgm:pt modelId="{66F55A1F-0527-49E3-87BB-B283E03968BC}" type="pres">
      <dgm:prSet presAssocID="{089F9D5D-CF50-4816-B7CF-245B73F6E99C}" presName="child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BC4BEA1-F9F5-4365-9F23-FF935A02271B}" type="presOf" srcId="{AA898DA4-7D83-446A-AC3B-C2A8139FA7A3}" destId="{1A44C726-9EB0-4980-B6EF-ECE0381C6BE0}" srcOrd="0" destOrd="0" presId="urn:microsoft.com/office/officeart/2005/8/layout/lProcess2"/>
    <dgm:cxn modelId="{CE4EFCC9-E343-43B5-8932-5808D6459B39}" type="presOf" srcId="{4DD1942F-324A-4518-93A8-31F6DC158192}" destId="{AEDF4E1C-1D68-49B3-9C78-7987318DC38C}" srcOrd="0" destOrd="0" presId="urn:microsoft.com/office/officeart/2005/8/layout/lProcess2"/>
    <dgm:cxn modelId="{4DA39EB6-D768-4AC3-83BD-F87671CA6E47}" srcId="{F4879898-4025-4FB5-B81F-91DEAECC91D6}" destId="{14AD630D-73B4-4C15-8182-FE51D6F68C53}" srcOrd="0" destOrd="0" parTransId="{92640E9A-E0AC-46B0-A8DA-E8D35DE678D6}" sibTransId="{67BE9E22-4721-4864-AE2C-7C2A0F92FD4B}"/>
    <dgm:cxn modelId="{F8BFE07C-3300-4CE4-A6F5-68AA84A211BF}" srcId="{28253210-6F73-4BA3-A525-D32F5C305982}" destId="{AA898DA4-7D83-446A-AC3B-C2A8139FA7A3}" srcOrd="1" destOrd="0" parTransId="{DA6B2BE1-70A4-4359-BA4F-7E2D96868046}" sibTransId="{F6AA74E6-FE39-4985-A46B-CDDE10FA41F8}"/>
    <dgm:cxn modelId="{E826829E-FFD5-4884-BD55-73DF325EC0C8}" type="presOf" srcId="{28253210-6F73-4BA3-A525-D32F5C305982}" destId="{DE5415D5-ACD4-4B89-8D92-55F652C895A3}" srcOrd="0" destOrd="0" presId="urn:microsoft.com/office/officeart/2005/8/layout/lProcess2"/>
    <dgm:cxn modelId="{7CF10BD2-FEB1-4484-BBD3-360A84068674}" type="presOf" srcId="{7E36BE9C-362B-4D35-B8AB-47314AD4DCE1}" destId="{B5DE29FF-578E-4BF9-8006-487E364D5403}" srcOrd="0" destOrd="0" presId="urn:microsoft.com/office/officeart/2005/8/layout/lProcess2"/>
    <dgm:cxn modelId="{25D01BC7-94E5-4478-8715-4477AC7C28B2}" srcId="{28253210-6F73-4BA3-A525-D32F5C305982}" destId="{90E9C48D-18B2-41DE-8E3E-D486CF493E78}" srcOrd="0" destOrd="0" parTransId="{12309973-F18E-43C6-81EB-5DDEFE5470D6}" sibTransId="{4524D9B8-71F3-4067-A6A1-2F315B8FED8A}"/>
    <dgm:cxn modelId="{50B4F4AF-452D-4214-BE8C-2850C0DC9FC1}" type="presOf" srcId="{B47AABE2-E506-47B1-9FDC-5350F096957E}" destId="{9D88B2A6-0DF2-40FD-A249-E3FD819A6FB2}" srcOrd="0" destOrd="0" presId="urn:microsoft.com/office/officeart/2005/8/layout/lProcess2"/>
    <dgm:cxn modelId="{7F51EA60-6F0C-4AB0-837C-E137EC37881E}" type="presOf" srcId="{089F9D5D-CF50-4816-B7CF-245B73F6E99C}" destId="{66F55A1F-0527-49E3-87BB-B283E03968BC}" srcOrd="0" destOrd="0" presId="urn:microsoft.com/office/officeart/2005/8/layout/lProcess2"/>
    <dgm:cxn modelId="{F7C90EB3-533E-4E14-8E6D-52B74CB876A0}" srcId="{F4879898-4025-4FB5-B81F-91DEAECC91D6}" destId="{4DD1942F-324A-4518-93A8-31F6DC158192}" srcOrd="2" destOrd="0" parTransId="{DD8BFF24-794C-458F-B826-DC05221EB1BF}" sibTransId="{6EC782C2-8302-4500-A715-3374044A3F42}"/>
    <dgm:cxn modelId="{CA299F5B-B31D-4337-B3C5-06E6BD4DF3DA}" type="presOf" srcId="{680800B4-1FBF-40B5-ADFC-7EA2C7FBB8A3}" destId="{6E24F00B-17C1-4F70-8623-7A361DEB11B9}" srcOrd="0" destOrd="0" presId="urn:microsoft.com/office/officeart/2005/8/layout/lProcess2"/>
    <dgm:cxn modelId="{C36DF622-7B73-4B36-BEFA-3614AC3A00D0}" srcId="{680800B4-1FBF-40B5-ADFC-7EA2C7FBB8A3}" destId="{F4879898-4025-4FB5-B81F-91DEAECC91D6}" srcOrd="1" destOrd="0" parTransId="{17FA33BC-8808-42A4-BA87-125C43BC3A68}" sibTransId="{E23CA0EE-AC7B-4148-87E3-9F0DB64218E1}"/>
    <dgm:cxn modelId="{8E01A710-0FDD-43B3-A780-2C50E854C48C}" type="presOf" srcId="{C27BA36C-6C52-4E76-BCB0-0800A35A5B75}" destId="{AFA30E97-0192-4CB5-9ECF-13FE14D804B6}" srcOrd="0" destOrd="0" presId="urn:microsoft.com/office/officeart/2005/8/layout/lProcess2"/>
    <dgm:cxn modelId="{BBE16854-AD03-45EC-AAAC-83B9723A6FA2}" srcId="{680800B4-1FBF-40B5-ADFC-7EA2C7FBB8A3}" destId="{B47AABE2-E506-47B1-9FDC-5350F096957E}" srcOrd="0" destOrd="0" parTransId="{7797A275-30DB-46CF-A4CA-C401EF7EEEAB}" sibTransId="{8662599B-CEF9-4173-962B-9FC23F510BD3}"/>
    <dgm:cxn modelId="{550136E8-3D87-49C2-9D99-AD8F75DBBBFD}" srcId="{B47AABE2-E506-47B1-9FDC-5350F096957E}" destId="{5EFA18A8-9488-4FC8-B82B-F8516982031C}" srcOrd="1" destOrd="0" parTransId="{445DC7E2-3065-4BD8-9882-E301F9C2869D}" sibTransId="{E00C4835-4FC5-4228-9C1F-F3732483A264}"/>
    <dgm:cxn modelId="{8A865F27-D45D-4815-9F7E-976C0D8C9CF7}" type="presOf" srcId="{28253210-6F73-4BA3-A525-D32F5C305982}" destId="{498DE290-8BA2-436D-98F2-F4E42CF67AC9}" srcOrd="1" destOrd="0" presId="urn:microsoft.com/office/officeart/2005/8/layout/lProcess2"/>
    <dgm:cxn modelId="{1C622DF0-CE0E-4C60-8686-653FE816B337}" srcId="{F4879898-4025-4FB5-B81F-91DEAECC91D6}" destId="{F3520524-D572-4447-ADE5-045F47B2F793}" srcOrd="1" destOrd="0" parTransId="{07E9955C-0DF4-4D2A-882D-6A2A81A14FF6}" sibTransId="{1A59DFBE-CC0D-4C5E-A0B5-9FFFC4E93949}"/>
    <dgm:cxn modelId="{3BCAD3DF-BB24-44E8-85BD-9750375720FA}" type="presOf" srcId="{14AD630D-73B4-4C15-8182-FE51D6F68C53}" destId="{632DD45F-40EA-4F1C-917A-D7DB16111640}" srcOrd="0" destOrd="0" presId="urn:microsoft.com/office/officeart/2005/8/layout/lProcess2"/>
    <dgm:cxn modelId="{492DE376-F02F-4864-B32C-265E40834F00}" type="presOf" srcId="{F4879898-4025-4FB5-B81F-91DEAECC91D6}" destId="{17FCC316-48EA-43B7-B473-E58CCE0037BA}" srcOrd="0" destOrd="0" presId="urn:microsoft.com/office/officeart/2005/8/layout/lProcess2"/>
    <dgm:cxn modelId="{4CDE99B6-7163-4FDF-9F51-AE05018C32FB}" type="presOf" srcId="{F4879898-4025-4FB5-B81F-91DEAECC91D6}" destId="{B57CCE39-8EDE-44B7-9E67-D506949891CF}" srcOrd="1" destOrd="0" presId="urn:microsoft.com/office/officeart/2005/8/layout/lProcess2"/>
    <dgm:cxn modelId="{629A1403-25D4-4A2D-876F-D685B9458821}" srcId="{28253210-6F73-4BA3-A525-D32F5C305982}" destId="{089F9D5D-CF50-4816-B7CF-245B73F6E99C}" srcOrd="2" destOrd="0" parTransId="{034FB8BE-7D95-417C-A456-C61D8D83E44A}" sibTransId="{08F74E78-C381-48DB-8ECF-A3FFE300A440}"/>
    <dgm:cxn modelId="{E659F769-A4B9-46D4-B632-A31F71D63A28}" srcId="{B47AABE2-E506-47B1-9FDC-5350F096957E}" destId="{7E36BE9C-362B-4D35-B8AB-47314AD4DCE1}" srcOrd="2" destOrd="0" parTransId="{441862BB-9178-4CFA-A2BB-BE9349122F45}" sibTransId="{7764AC40-664B-4666-8657-882416E82807}"/>
    <dgm:cxn modelId="{741827A7-EF16-4B0F-8AE4-D1D1FFEF5007}" type="presOf" srcId="{B47AABE2-E506-47B1-9FDC-5350F096957E}" destId="{1684E311-87C3-4394-BB3E-29F767C22CA8}" srcOrd="1" destOrd="0" presId="urn:microsoft.com/office/officeart/2005/8/layout/lProcess2"/>
    <dgm:cxn modelId="{5E469C28-05E6-49B2-86CA-5AF7EAC36A0B}" type="presOf" srcId="{5EFA18A8-9488-4FC8-B82B-F8516982031C}" destId="{5EB61C7D-5709-407A-A5A9-9616E1A84DB9}" srcOrd="0" destOrd="0" presId="urn:microsoft.com/office/officeart/2005/8/layout/lProcess2"/>
    <dgm:cxn modelId="{20F15BAB-C580-470A-A059-43B496AD3ECD}" srcId="{B47AABE2-E506-47B1-9FDC-5350F096957E}" destId="{C27BA36C-6C52-4E76-BCB0-0800A35A5B75}" srcOrd="0" destOrd="0" parTransId="{AFD1E97F-4295-4F27-A09E-2407A5DD6121}" sibTransId="{E696BE0D-DA1A-4203-A967-12E6218DAF2B}"/>
    <dgm:cxn modelId="{C72F96B1-4130-4531-96F1-C20FF50F380C}" type="presOf" srcId="{F3520524-D572-4447-ADE5-045F47B2F793}" destId="{2B2F4382-79EB-4F3F-A373-B565AE3774A1}" srcOrd="0" destOrd="0" presId="urn:microsoft.com/office/officeart/2005/8/layout/lProcess2"/>
    <dgm:cxn modelId="{6EA2F34A-A672-4462-9747-50D2AADA86D3}" srcId="{680800B4-1FBF-40B5-ADFC-7EA2C7FBB8A3}" destId="{28253210-6F73-4BA3-A525-D32F5C305982}" srcOrd="2" destOrd="0" parTransId="{3EB2CCD7-ADE3-4CE8-BC8E-1BFD320E7567}" sibTransId="{15FD3E3D-AFF8-4A71-9116-D346DAC80E2A}"/>
    <dgm:cxn modelId="{ACE2FF1E-7605-4BA7-89E1-26A9677C4713}" type="presOf" srcId="{90E9C48D-18B2-41DE-8E3E-D486CF493E78}" destId="{4D0ECF85-ADAA-4EB0-BEBF-0760907662EA}" srcOrd="0" destOrd="0" presId="urn:microsoft.com/office/officeart/2005/8/layout/lProcess2"/>
    <dgm:cxn modelId="{96990794-40C0-41C2-AE5A-8601CAA04665}" type="presParOf" srcId="{6E24F00B-17C1-4F70-8623-7A361DEB11B9}" destId="{83B329A9-C964-4287-B946-A9D4E20E0D97}" srcOrd="0" destOrd="0" presId="urn:microsoft.com/office/officeart/2005/8/layout/lProcess2"/>
    <dgm:cxn modelId="{9536D4AC-9050-4D73-B859-56627443123B}" type="presParOf" srcId="{83B329A9-C964-4287-B946-A9D4E20E0D97}" destId="{9D88B2A6-0DF2-40FD-A249-E3FD819A6FB2}" srcOrd="0" destOrd="0" presId="urn:microsoft.com/office/officeart/2005/8/layout/lProcess2"/>
    <dgm:cxn modelId="{A735C16C-8C65-4FDC-8DA9-2523CDF8971D}" type="presParOf" srcId="{83B329A9-C964-4287-B946-A9D4E20E0D97}" destId="{1684E311-87C3-4394-BB3E-29F767C22CA8}" srcOrd="1" destOrd="0" presId="urn:microsoft.com/office/officeart/2005/8/layout/lProcess2"/>
    <dgm:cxn modelId="{EF19AB40-EB7B-48EE-9D64-60E2E342A37D}" type="presParOf" srcId="{83B329A9-C964-4287-B946-A9D4E20E0D97}" destId="{81CD5AE2-D8DA-4657-9715-41519A53B837}" srcOrd="2" destOrd="0" presId="urn:microsoft.com/office/officeart/2005/8/layout/lProcess2"/>
    <dgm:cxn modelId="{A5C046FC-4A5B-4FB3-A3D5-BDB38A9762DD}" type="presParOf" srcId="{81CD5AE2-D8DA-4657-9715-41519A53B837}" destId="{B16E284B-33CB-42A0-9227-1688329439FE}" srcOrd="0" destOrd="0" presId="urn:microsoft.com/office/officeart/2005/8/layout/lProcess2"/>
    <dgm:cxn modelId="{5A4F43EF-CDAE-4C6D-915B-DA0288F291E0}" type="presParOf" srcId="{B16E284B-33CB-42A0-9227-1688329439FE}" destId="{AFA30E97-0192-4CB5-9ECF-13FE14D804B6}" srcOrd="0" destOrd="0" presId="urn:microsoft.com/office/officeart/2005/8/layout/lProcess2"/>
    <dgm:cxn modelId="{80339B63-587D-4A3F-B5DB-47F01BD3156B}" type="presParOf" srcId="{B16E284B-33CB-42A0-9227-1688329439FE}" destId="{39E077B6-0CF0-49A7-9D45-0C25DF969D3F}" srcOrd="1" destOrd="0" presId="urn:microsoft.com/office/officeart/2005/8/layout/lProcess2"/>
    <dgm:cxn modelId="{D6D88EC1-0F9B-416A-AB46-44EFCB7B7993}" type="presParOf" srcId="{B16E284B-33CB-42A0-9227-1688329439FE}" destId="{5EB61C7D-5709-407A-A5A9-9616E1A84DB9}" srcOrd="2" destOrd="0" presId="urn:microsoft.com/office/officeart/2005/8/layout/lProcess2"/>
    <dgm:cxn modelId="{BC2E2AA8-CAA5-4A6E-86CE-4FC9F0D12FEC}" type="presParOf" srcId="{B16E284B-33CB-42A0-9227-1688329439FE}" destId="{84A85ECF-B290-4419-8020-E97A2F7A0A8A}" srcOrd="3" destOrd="0" presId="urn:microsoft.com/office/officeart/2005/8/layout/lProcess2"/>
    <dgm:cxn modelId="{8A5BBB11-AD6B-4779-8B41-249C050A57D9}" type="presParOf" srcId="{B16E284B-33CB-42A0-9227-1688329439FE}" destId="{B5DE29FF-578E-4BF9-8006-487E364D5403}" srcOrd="4" destOrd="0" presId="urn:microsoft.com/office/officeart/2005/8/layout/lProcess2"/>
    <dgm:cxn modelId="{49F63C74-FE59-4CB3-9EB0-7CFE8100F0F3}" type="presParOf" srcId="{6E24F00B-17C1-4F70-8623-7A361DEB11B9}" destId="{089D7EF0-BE5A-497C-A7BB-A04B2DAE8A4D}" srcOrd="1" destOrd="0" presId="urn:microsoft.com/office/officeart/2005/8/layout/lProcess2"/>
    <dgm:cxn modelId="{A133AB01-264D-4333-BBCA-2AA313A0CC54}" type="presParOf" srcId="{6E24F00B-17C1-4F70-8623-7A361DEB11B9}" destId="{7AEAF0C0-089D-4468-B135-6F269DAF242F}" srcOrd="2" destOrd="0" presId="urn:microsoft.com/office/officeart/2005/8/layout/lProcess2"/>
    <dgm:cxn modelId="{B47F63DB-BBC2-422F-B9B3-7EE76D458C28}" type="presParOf" srcId="{7AEAF0C0-089D-4468-B135-6F269DAF242F}" destId="{17FCC316-48EA-43B7-B473-E58CCE0037BA}" srcOrd="0" destOrd="0" presId="urn:microsoft.com/office/officeart/2005/8/layout/lProcess2"/>
    <dgm:cxn modelId="{877E8084-D650-4252-BBA0-AC2F86EAD7F7}" type="presParOf" srcId="{7AEAF0C0-089D-4468-B135-6F269DAF242F}" destId="{B57CCE39-8EDE-44B7-9E67-D506949891CF}" srcOrd="1" destOrd="0" presId="urn:microsoft.com/office/officeart/2005/8/layout/lProcess2"/>
    <dgm:cxn modelId="{819A6002-32BA-45EF-9E1D-9EA244F51E94}" type="presParOf" srcId="{7AEAF0C0-089D-4468-B135-6F269DAF242F}" destId="{89A9A36F-8822-48A7-8589-5C00607732F8}" srcOrd="2" destOrd="0" presId="urn:microsoft.com/office/officeart/2005/8/layout/lProcess2"/>
    <dgm:cxn modelId="{498514B9-6ED0-4519-B255-811D99A89D1D}" type="presParOf" srcId="{89A9A36F-8822-48A7-8589-5C00607732F8}" destId="{14F38D48-0418-47CD-867B-D4A72EECA367}" srcOrd="0" destOrd="0" presId="urn:microsoft.com/office/officeart/2005/8/layout/lProcess2"/>
    <dgm:cxn modelId="{DDCD15BE-3073-4227-B329-5E70CC22DA6C}" type="presParOf" srcId="{14F38D48-0418-47CD-867B-D4A72EECA367}" destId="{632DD45F-40EA-4F1C-917A-D7DB16111640}" srcOrd="0" destOrd="0" presId="urn:microsoft.com/office/officeart/2005/8/layout/lProcess2"/>
    <dgm:cxn modelId="{A2AB8CDC-68FC-49C9-9655-7C7A5F0C4F78}" type="presParOf" srcId="{14F38D48-0418-47CD-867B-D4A72EECA367}" destId="{079FC326-959A-42DF-BC44-0BFC5633D60A}" srcOrd="1" destOrd="0" presId="urn:microsoft.com/office/officeart/2005/8/layout/lProcess2"/>
    <dgm:cxn modelId="{9C9A7B1F-F3AA-472E-A9B5-EFA3C3FB373F}" type="presParOf" srcId="{14F38D48-0418-47CD-867B-D4A72EECA367}" destId="{2B2F4382-79EB-4F3F-A373-B565AE3774A1}" srcOrd="2" destOrd="0" presId="urn:microsoft.com/office/officeart/2005/8/layout/lProcess2"/>
    <dgm:cxn modelId="{FC419CB2-8905-4E8F-888E-635D32AC559A}" type="presParOf" srcId="{14F38D48-0418-47CD-867B-D4A72EECA367}" destId="{993C3BA4-19BD-4A83-84AD-E2104B6B8D9C}" srcOrd="3" destOrd="0" presId="urn:microsoft.com/office/officeart/2005/8/layout/lProcess2"/>
    <dgm:cxn modelId="{71CC9D0C-69EB-4F48-854F-4EA7CC853AD0}" type="presParOf" srcId="{14F38D48-0418-47CD-867B-D4A72EECA367}" destId="{AEDF4E1C-1D68-49B3-9C78-7987318DC38C}" srcOrd="4" destOrd="0" presId="urn:microsoft.com/office/officeart/2005/8/layout/lProcess2"/>
    <dgm:cxn modelId="{0A73C0B2-B695-4113-9A38-E0551AA158EF}" type="presParOf" srcId="{6E24F00B-17C1-4F70-8623-7A361DEB11B9}" destId="{C181832A-E5D2-43C6-8D62-242703F94603}" srcOrd="3" destOrd="0" presId="urn:microsoft.com/office/officeart/2005/8/layout/lProcess2"/>
    <dgm:cxn modelId="{82086FBB-A2B7-4490-8C69-ABC86426F843}" type="presParOf" srcId="{6E24F00B-17C1-4F70-8623-7A361DEB11B9}" destId="{D8873BD4-DEAE-4AE0-AF92-C7F7B045770A}" srcOrd="4" destOrd="0" presId="urn:microsoft.com/office/officeart/2005/8/layout/lProcess2"/>
    <dgm:cxn modelId="{8B17CFCE-80F2-4EE2-8512-BADB88F16B34}" type="presParOf" srcId="{D8873BD4-DEAE-4AE0-AF92-C7F7B045770A}" destId="{DE5415D5-ACD4-4B89-8D92-55F652C895A3}" srcOrd="0" destOrd="0" presId="urn:microsoft.com/office/officeart/2005/8/layout/lProcess2"/>
    <dgm:cxn modelId="{EA0769D7-2664-4931-9936-4CD5DE54CD13}" type="presParOf" srcId="{D8873BD4-DEAE-4AE0-AF92-C7F7B045770A}" destId="{498DE290-8BA2-436D-98F2-F4E42CF67AC9}" srcOrd="1" destOrd="0" presId="urn:microsoft.com/office/officeart/2005/8/layout/lProcess2"/>
    <dgm:cxn modelId="{EED6D2C7-D816-4EEA-98A8-E3AA53A499A5}" type="presParOf" srcId="{D8873BD4-DEAE-4AE0-AF92-C7F7B045770A}" destId="{591D50CE-465E-40A9-A52E-64DA7FBC7D34}" srcOrd="2" destOrd="0" presId="urn:microsoft.com/office/officeart/2005/8/layout/lProcess2"/>
    <dgm:cxn modelId="{1E3949A5-D418-4144-BB36-4DE68C7FD551}" type="presParOf" srcId="{591D50CE-465E-40A9-A52E-64DA7FBC7D34}" destId="{8C4AC22B-595D-4D9A-8385-EEB5033F7879}" srcOrd="0" destOrd="0" presId="urn:microsoft.com/office/officeart/2005/8/layout/lProcess2"/>
    <dgm:cxn modelId="{4BBF7256-3FE7-46C2-BBEB-52701B6CE9E2}" type="presParOf" srcId="{8C4AC22B-595D-4D9A-8385-EEB5033F7879}" destId="{4D0ECF85-ADAA-4EB0-BEBF-0760907662EA}" srcOrd="0" destOrd="0" presId="urn:microsoft.com/office/officeart/2005/8/layout/lProcess2"/>
    <dgm:cxn modelId="{87328C68-FC5D-4E3F-AA0B-394130BA82BB}" type="presParOf" srcId="{8C4AC22B-595D-4D9A-8385-EEB5033F7879}" destId="{0F797BB4-3F29-496B-8D53-37FF515AB4AC}" srcOrd="1" destOrd="0" presId="urn:microsoft.com/office/officeart/2005/8/layout/lProcess2"/>
    <dgm:cxn modelId="{2E88C377-4080-4663-AB0D-1CADE363D0B6}" type="presParOf" srcId="{8C4AC22B-595D-4D9A-8385-EEB5033F7879}" destId="{1A44C726-9EB0-4980-B6EF-ECE0381C6BE0}" srcOrd="2" destOrd="0" presId="urn:microsoft.com/office/officeart/2005/8/layout/lProcess2"/>
    <dgm:cxn modelId="{8603BFDB-A3E7-4903-A1C9-68B976E485B2}" type="presParOf" srcId="{8C4AC22B-595D-4D9A-8385-EEB5033F7879}" destId="{EC66E42F-A96A-4B04-B880-25475E35FBEA}" srcOrd="3" destOrd="0" presId="urn:microsoft.com/office/officeart/2005/8/layout/lProcess2"/>
    <dgm:cxn modelId="{BC553F57-B543-4A60-84A6-6C9E0AB547B4}" type="presParOf" srcId="{8C4AC22B-595D-4D9A-8385-EEB5033F7879}" destId="{66F55A1F-0527-49E3-87BB-B283E03968BC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7C4D0F5-B64B-45D4-91A4-22764E15EB54}" type="doc">
      <dgm:prSet loTypeId="urn:microsoft.com/office/officeart/2005/8/layout/list1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5DFB57A-DE1F-45F5-B809-64DDC3EA2FEA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pPr algn="ctr"/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Решение Думы города Покачи от 30.05.2018 № 33 «О предоставлении льготы по земельному налогу»</a:t>
          </a:r>
        </a:p>
        <a:p>
          <a:pPr algn="ctr"/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Решение Думы города Покачи 21.11.2014 №101 «Об установлении налога на имущество физических лиц не территории города Покачи и определении налоговой базы объектов налогообложения»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CEDAD40A-8050-4C14-A6D3-0AE4F55A43A4}" type="parTrans" cxnId="{5DBD194F-C278-45CC-9A10-2131413254F4}">
      <dgm:prSet/>
      <dgm:spPr/>
      <dgm:t>
        <a:bodyPr/>
        <a:lstStyle/>
        <a:p>
          <a:endParaRPr lang="ru-RU"/>
        </a:p>
      </dgm:t>
    </dgm:pt>
    <dgm:pt modelId="{04672ABE-9937-4DCF-B1C9-A1A848E17267}" type="sibTrans" cxnId="{5DBD194F-C278-45CC-9A10-2131413254F4}">
      <dgm:prSet/>
      <dgm:spPr/>
      <dgm:t>
        <a:bodyPr/>
        <a:lstStyle/>
        <a:p>
          <a:endParaRPr lang="ru-RU"/>
        </a:p>
      </dgm:t>
    </dgm:pt>
    <dgm:pt modelId="{CBE2CE89-98AC-4734-A985-8CFCD544BBF2}" type="pres">
      <dgm:prSet presAssocID="{27C4D0F5-B64B-45D4-91A4-22764E15EB5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A550A9-3BE3-424E-9D0E-5AE892094FF2}" type="pres">
      <dgm:prSet presAssocID="{55DFB57A-DE1F-45F5-B809-64DDC3EA2FEA}" presName="parentLin" presStyleCnt="0"/>
      <dgm:spPr/>
      <dgm:t>
        <a:bodyPr/>
        <a:lstStyle/>
        <a:p>
          <a:endParaRPr lang="ru-RU"/>
        </a:p>
      </dgm:t>
    </dgm:pt>
    <dgm:pt modelId="{C4D74332-0A4E-4EDB-B3E4-A089D365129E}" type="pres">
      <dgm:prSet presAssocID="{55DFB57A-DE1F-45F5-B809-64DDC3EA2FEA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5B669522-E819-42DB-A704-9C02DA7CB57E}" type="pres">
      <dgm:prSet presAssocID="{55DFB57A-DE1F-45F5-B809-64DDC3EA2FEA}" presName="parentText" presStyleLbl="node1" presStyleIdx="0" presStyleCnt="1" custScaleX="206036" custScaleY="410956" custLinFactY="-36762" custLinFactNeighborX="-34992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43BD6B-4558-4B12-A61A-CAB4BF9C98D7}" type="pres">
      <dgm:prSet presAssocID="{55DFB57A-DE1F-45F5-B809-64DDC3EA2FEA}" presName="negativeSpace" presStyleCnt="0"/>
      <dgm:spPr/>
      <dgm:t>
        <a:bodyPr/>
        <a:lstStyle/>
        <a:p>
          <a:endParaRPr lang="ru-RU"/>
        </a:p>
      </dgm:t>
    </dgm:pt>
    <dgm:pt modelId="{7483C368-19E5-42B0-9CA7-1EEE179FAC83}" type="pres">
      <dgm:prSet presAssocID="{55DFB57A-DE1F-45F5-B809-64DDC3EA2FEA}" presName="childText" presStyleLbl="conFgAcc1" presStyleIdx="0" presStyleCnt="1" custAng="261234" custFlipHor="1" custScaleX="3050" custLinFactY="-154523" custLinFactNeighborX="47490" custLinFactNeighborY="-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719A405-3453-4366-ADA1-54A4274B3630}" type="presOf" srcId="{27C4D0F5-B64B-45D4-91A4-22764E15EB54}" destId="{CBE2CE89-98AC-4734-A985-8CFCD544BBF2}" srcOrd="0" destOrd="0" presId="urn:microsoft.com/office/officeart/2005/8/layout/list1"/>
    <dgm:cxn modelId="{01D40817-0C24-4D88-80B2-99976B22D980}" type="presOf" srcId="{55DFB57A-DE1F-45F5-B809-64DDC3EA2FEA}" destId="{5B669522-E819-42DB-A704-9C02DA7CB57E}" srcOrd="1" destOrd="0" presId="urn:microsoft.com/office/officeart/2005/8/layout/list1"/>
    <dgm:cxn modelId="{BB5EB31B-DC6A-42B9-90AD-48F4457D7519}" type="presOf" srcId="{55DFB57A-DE1F-45F5-B809-64DDC3EA2FEA}" destId="{C4D74332-0A4E-4EDB-B3E4-A089D365129E}" srcOrd="0" destOrd="0" presId="urn:microsoft.com/office/officeart/2005/8/layout/list1"/>
    <dgm:cxn modelId="{5DBD194F-C278-45CC-9A10-2131413254F4}" srcId="{27C4D0F5-B64B-45D4-91A4-22764E15EB54}" destId="{55DFB57A-DE1F-45F5-B809-64DDC3EA2FEA}" srcOrd="0" destOrd="0" parTransId="{CEDAD40A-8050-4C14-A6D3-0AE4F55A43A4}" sibTransId="{04672ABE-9937-4DCF-B1C9-A1A848E17267}"/>
    <dgm:cxn modelId="{85E9C241-1B22-4949-A805-144AFC5ECADE}" type="presParOf" srcId="{CBE2CE89-98AC-4734-A985-8CFCD544BBF2}" destId="{A5A550A9-3BE3-424E-9D0E-5AE892094FF2}" srcOrd="0" destOrd="0" presId="urn:microsoft.com/office/officeart/2005/8/layout/list1"/>
    <dgm:cxn modelId="{208EB57E-8E46-43A6-A908-10E82610CABE}" type="presParOf" srcId="{A5A550A9-3BE3-424E-9D0E-5AE892094FF2}" destId="{C4D74332-0A4E-4EDB-B3E4-A089D365129E}" srcOrd="0" destOrd="0" presId="urn:microsoft.com/office/officeart/2005/8/layout/list1"/>
    <dgm:cxn modelId="{9E8DBA38-882A-483A-AAF6-A75DEE555E86}" type="presParOf" srcId="{A5A550A9-3BE3-424E-9D0E-5AE892094FF2}" destId="{5B669522-E819-42DB-A704-9C02DA7CB57E}" srcOrd="1" destOrd="0" presId="urn:microsoft.com/office/officeart/2005/8/layout/list1"/>
    <dgm:cxn modelId="{02D86F19-9586-41F6-9FA0-DDAC70E5F9E0}" type="presParOf" srcId="{CBE2CE89-98AC-4734-A985-8CFCD544BBF2}" destId="{E343BD6B-4558-4B12-A61A-CAB4BF9C98D7}" srcOrd="1" destOrd="0" presId="urn:microsoft.com/office/officeart/2005/8/layout/list1"/>
    <dgm:cxn modelId="{3F0DE887-7D4E-478B-ABA9-565A2FDC98A2}" type="presParOf" srcId="{CBE2CE89-98AC-4734-A985-8CFCD544BBF2}" destId="{7483C368-19E5-42B0-9CA7-1EEE179FAC83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787FC2-9A7A-4408-85B9-EAB16F3C3170}">
      <dsp:nvSpPr>
        <dsp:cNvPr id="0" name=""/>
        <dsp:cNvSpPr/>
      </dsp:nvSpPr>
      <dsp:spPr>
        <a:xfrm>
          <a:off x="2619675" y="785022"/>
          <a:ext cx="5687050" cy="5687050"/>
        </a:xfrm>
        <a:prstGeom prst="blockArc">
          <a:avLst>
            <a:gd name="adj1" fmla="val 13369635"/>
            <a:gd name="adj2" fmla="val 17076214"/>
            <a:gd name="adj3" fmla="val 3910"/>
          </a:avLst>
        </a:prstGeom>
        <a:gradFill rotWithShape="0">
          <a:gsLst>
            <a:gs pos="0">
              <a:schemeClr val="accent4">
                <a:hueOff val="10412348"/>
                <a:satOff val="-59202"/>
                <a:lumOff val="19020"/>
                <a:alphaOff val="0"/>
              </a:schemeClr>
            </a:gs>
            <a:gs pos="100000">
              <a:schemeClr val="accent4">
                <a:hueOff val="10412348"/>
                <a:satOff val="-59202"/>
                <a:lumOff val="1902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4">
                <a:hueOff val="10412348"/>
                <a:satOff val="-59202"/>
                <a:lumOff val="1902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46005FF-FD1E-4761-9EBD-520030201D25}">
      <dsp:nvSpPr>
        <dsp:cNvPr id="0" name=""/>
        <dsp:cNvSpPr/>
      </dsp:nvSpPr>
      <dsp:spPr>
        <a:xfrm>
          <a:off x="2758600" y="623134"/>
          <a:ext cx="5687050" cy="5687050"/>
        </a:xfrm>
        <a:prstGeom prst="blockArc">
          <a:avLst>
            <a:gd name="adj1" fmla="val 10514302"/>
            <a:gd name="adj2" fmla="val 13106522"/>
            <a:gd name="adj3" fmla="val 3910"/>
          </a:avLst>
        </a:prstGeom>
        <a:gradFill rotWithShape="0">
          <a:gsLst>
            <a:gs pos="0">
              <a:schemeClr val="accent4">
                <a:hueOff val="8676957"/>
                <a:satOff val="-49335"/>
                <a:lumOff val="15850"/>
                <a:alphaOff val="0"/>
              </a:schemeClr>
            </a:gs>
            <a:gs pos="100000">
              <a:schemeClr val="accent4">
                <a:hueOff val="8676957"/>
                <a:satOff val="-49335"/>
                <a:lumOff val="1585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4">
                <a:hueOff val="8676957"/>
                <a:satOff val="-49335"/>
                <a:lumOff val="1585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9FCD6FA-ED7E-41E1-8E1C-08AEDD57B061}">
      <dsp:nvSpPr>
        <dsp:cNvPr id="0" name=""/>
        <dsp:cNvSpPr/>
      </dsp:nvSpPr>
      <dsp:spPr>
        <a:xfrm>
          <a:off x="2753395" y="567414"/>
          <a:ext cx="5687050" cy="5687050"/>
        </a:xfrm>
        <a:prstGeom prst="blockArc">
          <a:avLst>
            <a:gd name="adj1" fmla="val 7205277"/>
            <a:gd name="adj2" fmla="val 10445294"/>
            <a:gd name="adj3" fmla="val 3910"/>
          </a:avLst>
        </a:prstGeom>
        <a:gradFill rotWithShape="0">
          <a:gsLst>
            <a:gs pos="0">
              <a:schemeClr val="accent4">
                <a:hueOff val="6941566"/>
                <a:satOff val="-39468"/>
                <a:lumOff val="12680"/>
                <a:alphaOff val="0"/>
              </a:schemeClr>
            </a:gs>
            <a:gs pos="100000">
              <a:schemeClr val="accent4">
                <a:hueOff val="6941566"/>
                <a:satOff val="-39468"/>
                <a:lumOff val="1268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4">
                <a:hueOff val="6941566"/>
                <a:satOff val="-39468"/>
                <a:lumOff val="1268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E5EE045-0361-4752-B31B-18152C257553}">
      <dsp:nvSpPr>
        <dsp:cNvPr id="0" name=""/>
        <dsp:cNvSpPr/>
      </dsp:nvSpPr>
      <dsp:spPr>
        <a:xfrm>
          <a:off x="3364282" y="1046233"/>
          <a:ext cx="5687050" cy="5687050"/>
        </a:xfrm>
        <a:prstGeom prst="blockArc">
          <a:avLst>
            <a:gd name="adj1" fmla="val 2504081"/>
            <a:gd name="adj2" fmla="val 8165484"/>
            <a:gd name="adj3" fmla="val 3910"/>
          </a:avLst>
        </a:prstGeom>
        <a:gradFill rotWithShape="0">
          <a:gsLst>
            <a:gs pos="0">
              <a:schemeClr val="accent4">
                <a:hueOff val="5206174"/>
                <a:satOff val="-29601"/>
                <a:lumOff val="9510"/>
                <a:alphaOff val="0"/>
              </a:schemeClr>
            </a:gs>
            <a:gs pos="100000">
              <a:schemeClr val="accent4">
                <a:hueOff val="5206174"/>
                <a:satOff val="-29601"/>
                <a:lumOff val="951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4">
                <a:hueOff val="5206174"/>
                <a:satOff val="-29601"/>
                <a:lumOff val="951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4461E0B-2118-48F1-B645-801BF1A840AA}">
      <dsp:nvSpPr>
        <dsp:cNvPr id="0" name=""/>
        <dsp:cNvSpPr/>
      </dsp:nvSpPr>
      <dsp:spPr>
        <a:xfrm>
          <a:off x="3943809" y="552688"/>
          <a:ext cx="5687050" cy="5687050"/>
        </a:xfrm>
        <a:prstGeom prst="blockArc">
          <a:avLst>
            <a:gd name="adj1" fmla="val 323958"/>
            <a:gd name="adj2" fmla="val 3445653"/>
            <a:gd name="adj3" fmla="val 3910"/>
          </a:avLst>
        </a:prstGeom>
        <a:gradFill rotWithShape="0">
          <a:gsLst>
            <a:gs pos="0">
              <a:schemeClr val="accent4">
                <a:hueOff val="3470783"/>
                <a:satOff val="-19734"/>
                <a:lumOff val="6340"/>
                <a:alphaOff val="0"/>
              </a:schemeClr>
            </a:gs>
            <a:gs pos="100000">
              <a:schemeClr val="accent4">
                <a:hueOff val="3470783"/>
                <a:satOff val="-19734"/>
                <a:lumOff val="634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4">
                <a:hueOff val="3470783"/>
                <a:satOff val="-19734"/>
                <a:lumOff val="634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6CAC1B1-4B14-4EE9-BF60-E9546E0B610A}">
      <dsp:nvSpPr>
        <dsp:cNvPr id="0" name=""/>
        <dsp:cNvSpPr/>
      </dsp:nvSpPr>
      <dsp:spPr>
        <a:xfrm>
          <a:off x="3934943" y="675286"/>
          <a:ext cx="5687050" cy="5687050"/>
        </a:xfrm>
        <a:prstGeom prst="blockArc">
          <a:avLst>
            <a:gd name="adj1" fmla="val 19048060"/>
            <a:gd name="adj2" fmla="val 172378"/>
            <a:gd name="adj3" fmla="val 3910"/>
          </a:avLst>
        </a:prstGeom>
        <a:gradFill rotWithShape="0">
          <a:gsLst>
            <a:gs pos="0">
              <a:schemeClr val="accent4">
                <a:hueOff val="1735391"/>
                <a:satOff val="-9867"/>
                <a:lumOff val="3170"/>
                <a:alphaOff val="0"/>
              </a:schemeClr>
            </a:gs>
            <a:gs pos="100000">
              <a:schemeClr val="accent4">
                <a:hueOff val="1735391"/>
                <a:satOff val="-9867"/>
                <a:lumOff val="317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4">
                <a:hueOff val="1735391"/>
                <a:satOff val="-9867"/>
                <a:lumOff val="317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3F8DE3E-9D42-40EF-85D0-B1D3291A7397}">
      <dsp:nvSpPr>
        <dsp:cNvPr id="0" name=""/>
        <dsp:cNvSpPr/>
      </dsp:nvSpPr>
      <dsp:spPr>
        <a:xfrm>
          <a:off x="4037953" y="781751"/>
          <a:ext cx="5687050" cy="5687050"/>
        </a:xfrm>
        <a:prstGeom prst="blockArc">
          <a:avLst>
            <a:gd name="adj1" fmla="val 15307928"/>
            <a:gd name="adj2" fmla="val 18865369"/>
            <a:gd name="adj3" fmla="val 391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8FB11FD-9123-4E21-996F-FA8D6F55B7E8}">
      <dsp:nvSpPr>
        <dsp:cNvPr id="0" name=""/>
        <dsp:cNvSpPr/>
      </dsp:nvSpPr>
      <dsp:spPr>
        <a:xfrm>
          <a:off x="4693981" y="2405487"/>
          <a:ext cx="2735168" cy="2284017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Основные направления налоговой, бюджетной и долговой политики на 2022 год и на плановый период 2023 и 2024 годов</a:t>
          </a:r>
          <a:endParaRPr lang="ru-RU" sz="1500" b="1" kern="1200" dirty="0">
            <a:solidFill>
              <a:schemeClr val="tx1"/>
            </a:solidFill>
          </a:endParaRPr>
        </a:p>
      </dsp:txBody>
      <dsp:txXfrm>
        <a:off x="5094537" y="2739974"/>
        <a:ext cx="1934056" cy="1615043"/>
      </dsp:txXfrm>
    </dsp:sp>
    <dsp:sp modelId="{D37751A8-61A7-477F-9388-2529FF63DEDD}">
      <dsp:nvSpPr>
        <dsp:cNvPr id="0" name=""/>
        <dsp:cNvSpPr/>
      </dsp:nvSpPr>
      <dsp:spPr>
        <a:xfrm>
          <a:off x="4771270" y="158543"/>
          <a:ext cx="2789701" cy="1544283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dirty="0" smtClean="0">
              <a:solidFill>
                <a:schemeClr val="tx1"/>
              </a:solidFill>
              <a:latin typeface="Times New Roman" pitchFamily="18" charset="0"/>
              <a:cs typeface="Times New Roman" panose="02020603050405020304" pitchFamily="18" charset="0"/>
            </a:rPr>
            <a:t> </a:t>
          </a:r>
          <a:r>
            <a:rPr lang="ru-RU" sz="1100" b="1" kern="1200" dirty="0" smtClean="0">
              <a:solidFill>
                <a:schemeClr val="tx1"/>
              </a:solidFill>
              <a:latin typeface="Times New Roman" pitchFamily="18" charset="0"/>
              <a:cs typeface="Times New Roman" panose="02020603050405020304" pitchFamily="18" charset="0"/>
            </a:rPr>
            <a:t>Послания Президента Российской Федерации Федеральному Собранию Российской Федерации от 15 января 2020 года</a:t>
          </a:r>
          <a:endParaRPr lang="ru-RU" sz="1100" b="1" kern="1200" dirty="0">
            <a:solidFill>
              <a:schemeClr val="tx1"/>
            </a:solidFill>
            <a:latin typeface="Times New Roman" pitchFamily="18" charset="0"/>
            <a:cs typeface="Times New Roman" panose="02020603050405020304" pitchFamily="18" charset="0"/>
          </a:endParaRPr>
        </a:p>
      </dsp:txBody>
      <dsp:txXfrm>
        <a:off x="5179812" y="384698"/>
        <a:ext cx="1972617" cy="1091973"/>
      </dsp:txXfrm>
    </dsp:sp>
    <dsp:sp modelId="{0CE2994A-8D09-4C34-BC41-1368DD823852}">
      <dsp:nvSpPr>
        <dsp:cNvPr id="0" name=""/>
        <dsp:cNvSpPr/>
      </dsp:nvSpPr>
      <dsp:spPr>
        <a:xfrm>
          <a:off x="7508498" y="834361"/>
          <a:ext cx="2648770" cy="1599584"/>
        </a:xfrm>
        <a:prstGeom prst="ellipse">
          <a:avLst/>
        </a:prstGeom>
        <a:gradFill rotWithShape="0">
          <a:gsLst>
            <a:gs pos="0">
              <a:schemeClr val="accent4">
                <a:hueOff val="1735391"/>
                <a:satOff val="-9867"/>
                <a:lumOff val="3170"/>
                <a:alphaOff val="0"/>
              </a:schemeClr>
            </a:gs>
            <a:gs pos="100000">
              <a:schemeClr val="accent4">
                <a:hueOff val="1735391"/>
                <a:satOff val="-9867"/>
                <a:lumOff val="317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4">
                <a:hueOff val="1735391"/>
                <a:satOff val="-9867"/>
                <a:lumOff val="317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tx1"/>
              </a:solidFill>
              <a:latin typeface="Times New Roman" pitchFamily="18" charset="0"/>
              <a:cs typeface="Times New Roman" panose="02020603050405020304" pitchFamily="18" charset="0"/>
            </a:rPr>
            <a:t>Основные положения Указа Президента Российской Федерации от 21 июля 2020 года № 474 «О национальных целях развития Российской Федерации на период до 2030 года»</a:t>
          </a:r>
          <a:endParaRPr lang="ru-RU" sz="1100" b="1" kern="1200" dirty="0">
            <a:solidFill>
              <a:schemeClr val="tx1"/>
            </a:solidFill>
            <a:latin typeface="Times New Roman" pitchFamily="18" charset="0"/>
            <a:cs typeface="Times New Roman" panose="02020603050405020304" pitchFamily="18" charset="0"/>
          </a:endParaRPr>
        </a:p>
      </dsp:txBody>
      <dsp:txXfrm>
        <a:off x="7896401" y="1068615"/>
        <a:ext cx="1872964" cy="1131076"/>
      </dsp:txXfrm>
    </dsp:sp>
    <dsp:sp modelId="{1D758831-7603-43A2-93F9-C51D51D7E78A}">
      <dsp:nvSpPr>
        <dsp:cNvPr id="0" name=""/>
        <dsp:cNvSpPr/>
      </dsp:nvSpPr>
      <dsp:spPr>
        <a:xfrm>
          <a:off x="8298081" y="2856901"/>
          <a:ext cx="2529628" cy="1603290"/>
        </a:xfrm>
        <a:prstGeom prst="ellipse">
          <a:avLst/>
        </a:prstGeom>
        <a:gradFill rotWithShape="0">
          <a:gsLst>
            <a:gs pos="0">
              <a:schemeClr val="accent4">
                <a:hueOff val="3470783"/>
                <a:satOff val="-19734"/>
                <a:lumOff val="6340"/>
                <a:alphaOff val="0"/>
              </a:schemeClr>
            </a:gs>
            <a:gs pos="100000">
              <a:schemeClr val="accent4">
                <a:hueOff val="3470783"/>
                <a:satOff val="-19734"/>
                <a:lumOff val="634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4">
                <a:hueOff val="3470783"/>
                <a:satOff val="-19734"/>
                <a:lumOff val="634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tx1"/>
              </a:solidFill>
              <a:latin typeface="Times New Roman" pitchFamily="18" charset="0"/>
              <a:cs typeface="Times New Roman" panose="02020603050405020304" pitchFamily="18" charset="0"/>
            </a:rPr>
            <a:t>Основные направления налоговой, бюджетной и долговой политики Ханты – Мансийского автономного округа – Югры на 2022 год и на плановый период 2023 и 2024 годов</a:t>
          </a:r>
          <a:endParaRPr lang="ru-RU" sz="1100" b="1" kern="1200" dirty="0">
            <a:solidFill>
              <a:schemeClr val="tx1"/>
            </a:solidFill>
          </a:endParaRPr>
        </a:p>
      </dsp:txBody>
      <dsp:txXfrm>
        <a:off x="8668536" y="3091697"/>
        <a:ext cx="1788718" cy="1133698"/>
      </dsp:txXfrm>
    </dsp:sp>
    <dsp:sp modelId="{E6B8AC3D-EEFB-4BAB-9142-82EEC50E4AC3}">
      <dsp:nvSpPr>
        <dsp:cNvPr id="0" name=""/>
        <dsp:cNvSpPr/>
      </dsp:nvSpPr>
      <dsp:spPr>
        <a:xfrm>
          <a:off x="6946479" y="4943626"/>
          <a:ext cx="2683563" cy="1604016"/>
        </a:xfrm>
        <a:prstGeom prst="ellipse">
          <a:avLst/>
        </a:prstGeom>
        <a:gradFill rotWithShape="0">
          <a:gsLst>
            <a:gs pos="0">
              <a:schemeClr val="accent4">
                <a:hueOff val="5206174"/>
                <a:satOff val="-29601"/>
                <a:lumOff val="9510"/>
                <a:alphaOff val="0"/>
              </a:schemeClr>
            </a:gs>
            <a:gs pos="100000">
              <a:schemeClr val="accent4">
                <a:hueOff val="5206174"/>
                <a:satOff val="-29601"/>
                <a:lumOff val="951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4">
                <a:hueOff val="5206174"/>
                <a:satOff val="-29601"/>
                <a:lumOff val="951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tx1"/>
              </a:solidFill>
              <a:latin typeface="Times New Roman" pitchFamily="18" charset="0"/>
              <a:cs typeface="Times New Roman" panose="02020603050405020304" pitchFamily="18" charset="0"/>
            </a:rPr>
            <a:t>Стратегические цели развития города Покачи, определенных в Стратегии социально - экономического развития  города Покачи до 2030 года</a:t>
          </a:r>
          <a:endParaRPr lang="ru-RU" sz="1100" b="1" kern="1200" dirty="0">
            <a:solidFill>
              <a:schemeClr val="tx1"/>
            </a:solidFill>
          </a:endParaRPr>
        </a:p>
      </dsp:txBody>
      <dsp:txXfrm>
        <a:off x="7339478" y="5178529"/>
        <a:ext cx="1897565" cy="1134210"/>
      </dsp:txXfrm>
    </dsp:sp>
    <dsp:sp modelId="{CE6A3CC3-1660-4A0C-B86C-30157FFCE498}">
      <dsp:nvSpPr>
        <dsp:cNvPr id="0" name=""/>
        <dsp:cNvSpPr/>
      </dsp:nvSpPr>
      <dsp:spPr>
        <a:xfrm>
          <a:off x="2821155" y="5065961"/>
          <a:ext cx="2756190" cy="1514509"/>
        </a:xfrm>
        <a:prstGeom prst="ellipse">
          <a:avLst/>
        </a:prstGeom>
        <a:gradFill rotWithShape="0">
          <a:gsLst>
            <a:gs pos="0">
              <a:schemeClr val="accent4">
                <a:hueOff val="6941566"/>
                <a:satOff val="-39468"/>
                <a:lumOff val="12680"/>
                <a:alphaOff val="0"/>
              </a:schemeClr>
            </a:gs>
            <a:gs pos="100000">
              <a:schemeClr val="accent4">
                <a:hueOff val="6941566"/>
                <a:satOff val="-39468"/>
                <a:lumOff val="1268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4">
                <a:hueOff val="6941566"/>
                <a:satOff val="-39468"/>
                <a:lumOff val="1268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Times New Roman" pitchFamily="18" charset="0"/>
              <a:cs typeface="Times New Roman" panose="02020603050405020304" pitchFamily="18" charset="0"/>
            </a:rPr>
            <a:t>Концепция повышения эффективности бюджетных расходов в 2019-2024 годах в муниципальном образовании город Покачи</a:t>
          </a:r>
          <a:endParaRPr lang="ru-RU" sz="1200" b="1" kern="1200" dirty="0">
            <a:solidFill>
              <a:schemeClr val="tx1"/>
            </a:solidFill>
            <a:latin typeface="Times New Roman" pitchFamily="18" charset="0"/>
            <a:cs typeface="Times New Roman" panose="02020603050405020304" pitchFamily="18" charset="0"/>
          </a:endParaRPr>
        </a:p>
      </dsp:txBody>
      <dsp:txXfrm>
        <a:off x="3224790" y="5287756"/>
        <a:ext cx="1948920" cy="1070919"/>
      </dsp:txXfrm>
    </dsp:sp>
    <dsp:sp modelId="{29C59B4D-B981-4F30-B38C-02966AE0EF7C}">
      <dsp:nvSpPr>
        <dsp:cNvPr id="0" name=""/>
        <dsp:cNvSpPr/>
      </dsp:nvSpPr>
      <dsp:spPr>
        <a:xfrm>
          <a:off x="1532610" y="2896442"/>
          <a:ext cx="2582412" cy="1603290"/>
        </a:xfrm>
        <a:prstGeom prst="ellipse">
          <a:avLst/>
        </a:prstGeom>
        <a:gradFill rotWithShape="0">
          <a:gsLst>
            <a:gs pos="0">
              <a:schemeClr val="accent4">
                <a:hueOff val="8676957"/>
                <a:satOff val="-49335"/>
                <a:lumOff val="15850"/>
                <a:alphaOff val="0"/>
              </a:schemeClr>
            </a:gs>
            <a:gs pos="100000">
              <a:schemeClr val="accent4">
                <a:hueOff val="8676957"/>
                <a:satOff val="-49335"/>
                <a:lumOff val="1585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4">
                <a:hueOff val="8676957"/>
                <a:satOff val="-49335"/>
                <a:lumOff val="1585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tx1"/>
              </a:solidFill>
              <a:latin typeface="Times New Roman" pitchFamily="18" charset="0"/>
              <a:cs typeface="Times New Roman" panose="02020603050405020304" pitchFamily="18" charset="0"/>
            </a:rPr>
            <a:t>Прогноз социально-экономического развития муниципального образования город Покачи на 2022 год и на плановый период до 2024 года</a:t>
          </a:r>
          <a:endParaRPr lang="ru-RU" sz="1100" b="1" kern="1200" dirty="0">
            <a:solidFill>
              <a:schemeClr val="tx1"/>
            </a:solidFill>
            <a:latin typeface="Times New Roman" pitchFamily="18" charset="0"/>
            <a:cs typeface="Times New Roman" panose="02020603050405020304" pitchFamily="18" charset="0"/>
          </a:endParaRPr>
        </a:p>
      </dsp:txBody>
      <dsp:txXfrm>
        <a:off x="1910795" y="3131238"/>
        <a:ext cx="1826042" cy="1133698"/>
      </dsp:txXfrm>
    </dsp:sp>
    <dsp:sp modelId="{25F07EA3-4D3B-4901-9E7A-0780AE4A53A3}">
      <dsp:nvSpPr>
        <dsp:cNvPr id="0" name=""/>
        <dsp:cNvSpPr/>
      </dsp:nvSpPr>
      <dsp:spPr>
        <a:xfrm>
          <a:off x="2108783" y="933547"/>
          <a:ext cx="2619459" cy="1599584"/>
        </a:xfrm>
        <a:prstGeom prst="ellipse">
          <a:avLst/>
        </a:prstGeom>
        <a:solidFill>
          <a:schemeClr val="accent2"/>
        </a:solidFill>
        <a:ln w="28575" cap="flat" cmpd="sng" algn="ctr">
          <a:solidFill>
            <a:schemeClr val="lt1"/>
          </a:solidFill>
          <a:prstDash val="solid"/>
        </a:ln>
        <a:effectLst>
          <a:outerShdw blurRad="63500" dist="12700" dir="5400000" sx="102000" sy="102000" rotWithShape="0">
            <a:srgbClr val="000000">
              <a:alpha val="32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Times New Roman" pitchFamily="18" charset="0"/>
              <a:cs typeface="Times New Roman" panose="02020603050405020304" pitchFamily="18" charset="0"/>
            </a:rPr>
            <a:t>Основные положения Указов Президента Российской Федерации от 2012 года</a:t>
          </a:r>
          <a:endParaRPr lang="ru-RU" sz="1200" b="1" kern="1200" dirty="0">
            <a:solidFill>
              <a:schemeClr val="tx1"/>
            </a:solidFill>
          </a:endParaRPr>
        </a:p>
      </dsp:txBody>
      <dsp:txXfrm>
        <a:off x="2492394" y="1167801"/>
        <a:ext cx="1852237" cy="113107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91EF81-4143-44E7-98AE-66CD7CEB34A6}">
      <dsp:nvSpPr>
        <dsp:cNvPr id="0" name=""/>
        <dsp:cNvSpPr/>
      </dsp:nvSpPr>
      <dsp:spPr>
        <a:xfrm>
          <a:off x="-6055359" y="-927973"/>
          <a:ext cx="7208406" cy="7208406"/>
        </a:xfrm>
        <a:prstGeom prst="blockArc">
          <a:avLst>
            <a:gd name="adj1" fmla="val 18900000"/>
            <a:gd name="adj2" fmla="val 2700000"/>
            <a:gd name="adj3" fmla="val 300"/>
          </a:avLst>
        </a:prstGeom>
        <a:noFill/>
        <a:ln w="1905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B61A48-AEA7-4D90-A833-5C87914AE99C}">
      <dsp:nvSpPr>
        <dsp:cNvPr id="0" name=""/>
        <dsp:cNvSpPr/>
      </dsp:nvSpPr>
      <dsp:spPr>
        <a:xfrm>
          <a:off x="429428" y="280562"/>
          <a:ext cx="11311942" cy="56381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114300" dist="114300" dir="5400000" rotWithShape="0">
            <a:srgbClr val="000000">
              <a:alpha val="7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47526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сохранение установленных соотношений по уровню оплаты труда отдельных категорий работников муниципальных учреждений, попадающих под указы Президента Российской Федерации от 2012 года </a:t>
          </a:r>
          <a:endParaRPr lang="ru-RU" sz="1800" kern="1200" dirty="0"/>
        </a:p>
      </dsp:txBody>
      <dsp:txXfrm>
        <a:off x="429428" y="280562"/>
        <a:ext cx="11311942" cy="563812"/>
      </dsp:txXfrm>
    </dsp:sp>
    <dsp:sp modelId="{7520187D-3E73-47B7-B853-362AA5C4AF6B}">
      <dsp:nvSpPr>
        <dsp:cNvPr id="0" name=""/>
        <dsp:cNvSpPr/>
      </dsp:nvSpPr>
      <dsp:spPr>
        <a:xfrm>
          <a:off x="77045" y="210085"/>
          <a:ext cx="704765" cy="70476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3810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F19FBE0-A68C-41E6-A868-399109528AE7}">
      <dsp:nvSpPr>
        <dsp:cNvPr id="0" name=""/>
        <dsp:cNvSpPr/>
      </dsp:nvSpPr>
      <dsp:spPr>
        <a:xfrm>
          <a:off x="893202" y="1126174"/>
          <a:ext cx="10848168" cy="56381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114300" dist="114300" dir="5400000" rotWithShape="0">
            <a:srgbClr val="000000">
              <a:alpha val="7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47526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обеспечение роста МРОТ с 01.01.2022 и индексации ФОТ на 4% с 01.10.2022 категорий работников, не попадающих под указы Президента Российской Федерации от 2012 года 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893202" y="1126174"/>
        <a:ext cx="10848168" cy="563812"/>
      </dsp:txXfrm>
    </dsp:sp>
    <dsp:sp modelId="{64117266-D6F3-4276-841E-38D272111842}">
      <dsp:nvSpPr>
        <dsp:cNvPr id="0" name=""/>
        <dsp:cNvSpPr/>
      </dsp:nvSpPr>
      <dsp:spPr>
        <a:xfrm>
          <a:off x="540819" y="1055697"/>
          <a:ext cx="704765" cy="70476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3810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6279C9A-1E45-4CEC-AF95-50B8FB853665}">
      <dsp:nvSpPr>
        <dsp:cNvPr id="0" name=""/>
        <dsp:cNvSpPr/>
      </dsp:nvSpPr>
      <dsp:spPr>
        <a:xfrm>
          <a:off x="1105275" y="1971785"/>
          <a:ext cx="10636095" cy="56381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114300" dist="114300" dir="5400000" rotWithShape="0">
            <a:srgbClr val="000000">
              <a:alpha val="7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47526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обеспечение расходов на оплату труда исходя из среднего показателя фактически занятых ставок за 9 месяцев 2021 года; «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Указники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» - исходя из среднесписочной численности 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105275" y="1971785"/>
        <a:ext cx="10636095" cy="563812"/>
      </dsp:txXfrm>
    </dsp:sp>
    <dsp:sp modelId="{3DF5F377-35B1-4A8E-958E-826F6FA19E18}">
      <dsp:nvSpPr>
        <dsp:cNvPr id="0" name=""/>
        <dsp:cNvSpPr/>
      </dsp:nvSpPr>
      <dsp:spPr>
        <a:xfrm>
          <a:off x="752892" y="1901309"/>
          <a:ext cx="704765" cy="70476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3810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A7DB504-C489-4EE3-AF7C-DADDF8B7D9B3}">
      <dsp:nvSpPr>
        <dsp:cNvPr id="0" name=""/>
        <dsp:cNvSpPr/>
      </dsp:nvSpPr>
      <dsp:spPr>
        <a:xfrm>
          <a:off x="1105275" y="2816861"/>
          <a:ext cx="10636095" cy="56381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114300" dist="114300" dir="5400000" rotWithShape="0">
            <a:srgbClr val="000000">
              <a:alpha val="7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47526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поддержка доступа негосударственных организаций (некоммерческих, коммерческих) к предоставлению услуг в социальной сфере в городе Покачи</a:t>
          </a:r>
          <a:endParaRPr lang="ru-RU" sz="1800" kern="1200" dirty="0"/>
        </a:p>
      </dsp:txBody>
      <dsp:txXfrm>
        <a:off x="1105275" y="2816861"/>
        <a:ext cx="10636095" cy="563812"/>
      </dsp:txXfrm>
    </dsp:sp>
    <dsp:sp modelId="{EF016EFB-C5D1-4EB7-AC07-244A3EC251EC}">
      <dsp:nvSpPr>
        <dsp:cNvPr id="0" name=""/>
        <dsp:cNvSpPr/>
      </dsp:nvSpPr>
      <dsp:spPr>
        <a:xfrm>
          <a:off x="752892" y="2746385"/>
          <a:ext cx="704765" cy="70476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3810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9D4CA28-E139-4A5D-9771-63A7E9B6D2F7}">
      <dsp:nvSpPr>
        <dsp:cNvPr id="0" name=""/>
        <dsp:cNvSpPr/>
      </dsp:nvSpPr>
      <dsp:spPr>
        <a:xfrm>
          <a:off x="893202" y="3662473"/>
          <a:ext cx="10848168" cy="56381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114300" dist="114300" dir="5400000" rotWithShape="0">
            <a:srgbClr val="000000">
              <a:alpha val="7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47526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реализации основных положений Указа Президента Российской Федерации от 07.05.2018 года №204 «О национальных целях и стратегических задачах развития Российской Федерации на период до 2024 года»</a:t>
          </a:r>
          <a:endParaRPr lang="ru-RU" sz="1800" kern="1200" dirty="0"/>
        </a:p>
      </dsp:txBody>
      <dsp:txXfrm>
        <a:off x="893202" y="3662473"/>
        <a:ext cx="10848168" cy="563812"/>
      </dsp:txXfrm>
    </dsp:sp>
    <dsp:sp modelId="{FFD50D26-EB54-49DE-B2CC-84988D2CB4E0}">
      <dsp:nvSpPr>
        <dsp:cNvPr id="0" name=""/>
        <dsp:cNvSpPr/>
      </dsp:nvSpPr>
      <dsp:spPr>
        <a:xfrm>
          <a:off x="540819" y="3591996"/>
          <a:ext cx="704765" cy="70476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3810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BC2000F-9D96-448E-87BB-639E4FE07001}">
      <dsp:nvSpPr>
        <dsp:cNvPr id="0" name=""/>
        <dsp:cNvSpPr/>
      </dsp:nvSpPr>
      <dsp:spPr>
        <a:xfrm>
          <a:off x="429428" y="4338112"/>
          <a:ext cx="11311942" cy="90375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114300" dist="114300" dir="5400000" rotWithShape="0">
            <a:srgbClr val="000000">
              <a:alpha val="7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47526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обеспечение коммунальными услугами по теплоснабжению, водоснабжению, водоотведению, электроэнергией объектов муниципальной собственности и обращению с ТКО, с учетом роста тарифов в 2022 году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29428" y="4338112"/>
        <a:ext cx="11311942" cy="903757"/>
      </dsp:txXfrm>
    </dsp:sp>
    <dsp:sp modelId="{D756D587-05BC-49D6-A05E-16680C1F7995}">
      <dsp:nvSpPr>
        <dsp:cNvPr id="0" name=""/>
        <dsp:cNvSpPr/>
      </dsp:nvSpPr>
      <dsp:spPr>
        <a:xfrm>
          <a:off x="77045" y="4437608"/>
          <a:ext cx="704765" cy="70476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3810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0C79E7-F4F5-4E26-8268-CD2F3EDF4014}">
      <dsp:nvSpPr>
        <dsp:cNvPr id="0" name=""/>
        <dsp:cNvSpPr/>
      </dsp:nvSpPr>
      <dsp:spPr>
        <a:xfrm>
          <a:off x="0" y="168837"/>
          <a:ext cx="11620733" cy="10489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01898" tIns="187452" rIns="901898" bIns="128016" numCol="1" spcCol="1270" anchor="t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необходимости сохранения и наращивания налогового потенциала в целях обеспечения роста доходной части бюджета города Покачи, в том числе за счет изыскания дополнительных доходных резервов и снижения налоговой задолженности перед бюджетом</a:t>
          </a:r>
          <a:endParaRPr lang="ru-RU" sz="1800" kern="1200" dirty="0">
            <a:latin typeface="Times New Roman" pitchFamily="18" charset="0"/>
            <a:cs typeface="Times New Roman" panose="02020603050405020304" pitchFamily="18" charset="0"/>
          </a:endParaRPr>
        </a:p>
      </dsp:txBody>
      <dsp:txXfrm>
        <a:off x="0" y="168837"/>
        <a:ext cx="11620733" cy="1048950"/>
      </dsp:txXfrm>
    </dsp:sp>
    <dsp:sp modelId="{7DF31B73-ED26-4424-AC7E-35CF20B3CEBE}">
      <dsp:nvSpPr>
        <dsp:cNvPr id="0" name=""/>
        <dsp:cNvSpPr/>
      </dsp:nvSpPr>
      <dsp:spPr>
        <a:xfrm>
          <a:off x="511416" y="0"/>
          <a:ext cx="8134513" cy="296812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7465" tIns="0" rIns="307465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u="none" kern="1200" dirty="0" smtClean="0">
              <a:latin typeface="Times New Roman" pitchFamily="18" charset="0"/>
              <a:cs typeface="Times New Roman" panose="02020603050405020304" pitchFamily="18" charset="0"/>
            </a:rPr>
            <a:t>Основное направление</a:t>
          </a:r>
          <a:endParaRPr lang="ru-RU" sz="2200" u="none" kern="1200" dirty="0"/>
        </a:p>
      </dsp:txBody>
      <dsp:txXfrm>
        <a:off x="525905" y="14489"/>
        <a:ext cx="8105535" cy="267834"/>
      </dsp:txXfrm>
    </dsp:sp>
    <dsp:sp modelId="{721D6EC1-9962-45CE-A9B2-246FC01C5804}">
      <dsp:nvSpPr>
        <dsp:cNvPr id="0" name=""/>
        <dsp:cNvSpPr/>
      </dsp:nvSpPr>
      <dsp:spPr>
        <a:xfrm>
          <a:off x="0" y="1404726"/>
          <a:ext cx="11620733" cy="404066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01898" tIns="187452" rIns="901898" bIns="113792" numCol="1" spcCol="1270" anchor="t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itchFamily="18" charset="0"/>
              <a:cs typeface="Times New Roman" panose="02020603050405020304" pitchFamily="18" charset="0"/>
            </a:rPr>
            <a:t>совершенствование налогового законодательства муниципального уровня с учетом изменений в налоговом законодательстве Ханты – Мансийского автономного округа-Югры и Российской Федерации;</a:t>
          </a:r>
          <a:endParaRPr lang="ru-RU" sz="1600" kern="1200" dirty="0">
            <a:latin typeface="Times New Roman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установление (сохранение/изменение) налоговых льгот и (или) сниженных налоговых ставок, иных налоговых преференций по местным налогам с учетом оценки налоговых расходов;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создание оптимальных условий для возможности развития предпринимательской и инвестиционной деятельности хозяйствующих субъектов с целью приумножения в дальнейшем доходов местного бюджета;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взаимодействие с налогоплательщиками, направленное на соблюдение налоговой дисциплины и предупреждение уклонения от уплаты налоговых платежей в бюджеты всех уровней;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продолжение работы по межведомственному взаимодействию, целями которого является повышение уровня собираемости налогов и сборов, поступающих в бюджет города Покачи, а также снижение налоговой недоимки;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расширение спектра получения и использования информации, размещаемой в федеральных информационных системах: при планировании доходов бюджета и анализе исполнения плановых и прогнозных показателей использовать сведения Федерального казначейства о перечисленных юридическими лицами платежах и открытые данные электронного сервиса Федеральной налоговой службы «Аналитическое приложение «Анализ имущественных налогов».</a:t>
          </a:r>
        </a:p>
      </dsp:txBody>
      <dsp:txXfrm>
        <a:off x="0" y="1404726"/>
        <a:ext cx="11620733" cy="4040668"/>
      </dsp:txXfrm>
    </dsp:sp>
    <dsp:sp modelId="{C44A2CA1-F302-4330-AD20-FC30F709C3E1}">
      <dsp:nvSpPr>
        <dsp:cNvPr id="0" name=""/>
        <dsp:cNvSpPr/>
      </dsp:nvSpPr>
      <dsp:spPr>
        <a:xfrm>
          <a:off x="547377" y="1252227"/>
          <a:ext cx="8134513" cy="365323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7465" tIns="0" rIns="307465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u="none" kern="1200" dirty="0" smtClean="0">
              <a:latin typeface="Times New Roman" pitchFamily="18" charset="0"/>
              <a:cs typeface="Times New Roman" panose="02020603050405020304" pitchFamily="18" charset="0"/>
            </a:rPr>
            <a:t>Основные задачи</a:t>
          </a:r>
          <a:endParaRPr lang="ru-RU" sz="2200" u="none" kern="1200" dirty="0"/>
        </a:p>
      </dsp:txBody>
      <dsp:txXfrm>
        <a:off x="565211" y="1270061"/>
        <a:ext cx="8098845" cy="32965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0C79E7-F4F5-4E26-8268-CD2F3EDF4014}">
      <dsp:nvSpPr>
        <dsp:cNvPr id="0" name=""/>
        <dsp:cNvSpPr/>
      </dsp:nvSpPr>
      <dsp:spPr>
        <a:xfrm>
          <a:off x="0" y="138998"/>
          <a:ext cx="11620733" cy="1071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01898" tIns="208280" rIns="901898" bIns="128016" numCol="1" spcCol="1270" anchor="t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обеспечения сбалансированности и устойчивости бюджета города Покачи, повышения эффективности бюджетных расходов, выявление внутренних резервов и перераспределение их в пользу приоритетных направлений расходов</a:t>
          </a:r>
          <a:endParaRPr lang="ru-RU" sz="1800" kern="1200" dirty="0">
            <a:latin typeface="Times New Roman" pitchFamily="18" charset="0"/>
            <a:cs typeface="Times New Roman" panose="02020603050405020304" pitchFamily="18" charset="0"/>
          </a:endParaRPr>
        </a:p>
      </dsp:txBody>
      <dsp:txXfrm>
        <a:off x="0" y="138998"/>
        <a:ext cx="11620733" cy="1071000"/>
      </dsp:txXfrm>
    </dsp:sp>
    <dsp:sp modelId="{7DF31B73-ED26-4424-AC7E-35CF20B3CEBE}">
      <dsp:nvSpPr>
        <dsp:cNvPr id="0" name=""/>
        <dsp:cNvSpPr/>
      </dsp:nvSpPr>
      <dsp:spPr>
        <a:xfrm>
          <a:off x="553751" y="0"/>
          <a:ext cx="8134513" cy="295752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7465" tIns="0" rIns="307465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u="none" kern="1200" smtClean="0">
              <a:latin typeface="Times New Roman" pitchFamily="18" charset="0"/>
              <a:cs typeface="Times New Roman" panose="02020603050405020304" pitchFamily="18" charset="0"/>
            </a:rPr>
            <a:t>Основное направление</a:t>
          </a:r>
          <a:endParaRPr lang="ru-RU" sz="2200" u="none" kern="1200" dirty="0"/>
        </a:p>
      </dsp:txBody>
      <dsp:txXfrm>
        <a:off x="568188" y="14437"/>
        <a:ext cx="8105639" cy="266878"/>
      </dsp:txXfrm>
    </dsp:sp>
    <dsp:sp modelId="{721D6EC1-9962-45CE-A9B2-246FC01C5804}">
      <dsp:nvSpPr>
        <dsp:cNvPr id="0" name=""/>
        <dsp:cNvSpPr/>
      </dsp:nvSpPr>
      <dsp:spPr>
        <a:xfrm>
          <a:off x="0" y="1426009"/>
          <a:ext cx="11620733" cy="4179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01898" tIns="208280" rIns="901898" bIns="128016" numCol="1" spcCol="1270" anchor="t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itchFamily="18" charset="0"/>
              <a:cs typeface="Times New Roman" panose="02020603050405020304" pitchFamily="18" charset="0"/>
            </a:rPr>
            <a:t>повышение эффективность администрирования неналоговых платежей, исключив практику занижения их объемов на этапе прогнозирования,  минимизировав тем самым занижение доходной базы для реализации реальных бюджетных обязательств;</a:t>
          </a:r>
          <a:endParaRPr lang="ru-RU" sz="1800" kern="1200" dirty="0"/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itchFamily="18" charset="0"/>
              <a:cs typeface="Times New Roman" panose="02020603050405020304" pitchFamily="18" charset="0"/>
            </a:rPr>
            <a:t>расширение доходной базы, в том числе за счет собираемости доходов, сокращению задолженности по платежам в бюджет, усилению </a:t>
          </a:r>
          <a:r>
            <a:rPr lang="ru-RU" sz="1800" kern="1200" dirty="0" err="1" smtClean="0">
              <a:latin typeface="Times New Roman" pitchFamily="18" charset="0"/>
              <a:cs typeface="Times New Roman" panose="02020603050405020304" pitchFamily="18" charset="0"/>
            </a:rPr>
            <a:t>претензионно</a:t>
          </a:r>
          <a:r>
            <a:rPr lang="ru-RU" sz="1800" kern="1200" dirty="0" smtClean="0">
              <a:latin typeface="Times New Roman" pitchFamily="18" charset="0"/>
              <a:cs typeface="Times New Roman" panose="02020603050405020304" pitchFamily="18" charset="0"/>
            </a:rPr>
            <a:t> – исковой работы с должниками; </a:t>
          </a:r>
          <a:endParaRPr lang="ru-RU" sz="1800" kern="1200" dirty="0">
            <a:latin typeface="Times New Roman" pitchFamily="18" charset="0"/>
            <a:cs typeface="Times New Roman" panose="02020603050405020304" pitchFamily="18" charset="0"/>
          </a:endParaRP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совершенствовать управление имеющимися муниципальными финансами через повышение качества и эффективности реализуемых механизмов программно-целевого исполнения принятых обязательств с ориентацией на достижение стратегической цели развития - повышение качества жизни населения в городе Покачи;</a:t>
          </a: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совершенствование системы обзора расходов бюджета муниципального образования в целях выявления неэффективно используемых ресурсов и своевременного перенаправления их на решение приоритетных задач;</a:t>
          </a:r>
          <a:endParaRPr lang="ru-RU" sz="1800" kern="1200" dirty="0">
            <a:latin typeface="Times New Roman" pitchFamily="18" charset="0"/>
            <a:cs typeface="Times New Roman" panose="02020603050405020304" pitchFamily="18" charset="0"/>
          </a:endParaRP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itchFamily="18" charset="0"/>
              <a:cs typeface="Times New Roman" panose="02020603050405020304" pitchFamily="18" charset="0"/>
            </a:rPr>
            <a:t>реализации Концепции повышения эффективности бюджетных расходов в 2019-2024 годах в муниципальном образовании город Покачи.</a:t>
          </a:r>
          <a:endParaRPr lang="ru-RU" sz="1800" kern="1200" dirty="0">
            <a:latin typeface="Times New Roman" pitchFamily="18" charset="0"/>
            <a:cs typeface="Times New Roman" panose="02020603050405020304" pitchFamily="18" charset="0"/>
          </a:endParaRPr>
        </a:p>
      </dsp:txBody>
      <dsp:txXfrm>
        <a:off x="0" y="1426009"/>
        <a:ext cx="11620733" cy="4179300"/>
      </dsp:txXfrm>
    </dsp:sp>
    <dsp:sp modelId="{C44A2CA1-F302-4330-AD20-FC30F709C3E1}">
      <dsp:nvSpPr>
        <dsp:cNvPr id="0" name=""/>
        <dsp:cNvSpPr/>
      </dsp:nvSpPr>
      <dsp:spPr>
        <a:xfrm>
          <a:off x="566423" y="1254614"/>
          <a:ext cx="8257751" cy="35776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7465" tIns="0" rIns="307465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u="none" kern="1200" dirty="0" smtClean="0">
              <a:latin typeface="Times New Roman" pitchFamily="18" charset="0"/>
              <a:cs typeface="Times New Roman" panose="02020603050405020304" pitchFamily="18" charset="0"/>
            </a:rPr>
            <a:t>Основные задачи</a:t>
          </a:r>
          <a:endParaRPr lang="ru-RU" sz="2200" u="none" kern="1200" dirty="0"/>
        </a:p>
      </dsp:txBody>
      <dsp:txXfrm>
        <a:off x="583888" y="1272079"/>
        <a:ext cx="8222821" cy="32283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0C79E7-F4F5-4E26-8268-CD2F3EDF4014}">
      <dsp:nvSpPr>
        <dsp:cNvPr id="0" name=""/>
        <dsp:cNvSpPr/>
      </dsp:nvSpPr>
      <dsp:spPr>
        <a:xfrm>
          <a:off x="0" y="77398"/>
          <a:ext cx="11315700" cy="1102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8224" tIns="416560" rIns="878224" bIns="142240" numCol="1" spcCol="1270" anchor="t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Times New Roman" pitchFamily="18" charset="0"/>
              <a:cs typeface="Times New Roman" panose="02020603050405020304" pitchFamily="18" charset="0"/>
            </a:rPr>
            <a:t>поддержание долговой нагрузки на бюджет города </a:t>
          </a:r>
          <a:r>
            <a:rPr lang="ru-RU" sz="2000" kern="1200" dirty="0" err="1" smtClean="0">
              <a:latin typeface="Times New Roman" pitchFamily="18" charset="0"/>
              <a:cs typeface="Times New Roman" panose="02020603050405020304" pitchFamily="18" charset="0"/>
            </a:rPr>
            <a:t>Покачи</a:t>
          </a:r>
          <a:r>
            <a:rPr lang="ru-RU" sz="2000" kern="1200" dirty="0" smtClean="0">
              <a:latin typeface="Times New Roman" pitchFamily="18" charset="0"/>
              <a:cs typeface="Times New Roman" panose="02020603050405020304" pitchFamily="18" charset="0"/>
            </a:rPr>
            <a:t> на уровне с высокой долговой устойчивостью</a:t>
          </a:r>
          <a:endParaRPr lang="ru-RU" sz="2000" kern="1200" dirty="0"/>
        </a:p>
      </dsp:txBody>
      <dsp:txXfrm>
        <a:off x="0" y="77398"/>
        <a:ext cx="11315700" cy="1102500"/>
      </dsp:txXfrm>
    </dsp:sp>
    <dsp:sp modelId="{7DF31B73-ED26-4424-AC7E-35CF20B3CEBE}">
      <dsp:nvSpPr>
        <dsp:cNvPr id="0" name=""/>
        <dsp:cNvSpPr/>
      </dsp:nvSpPr>
      <dsp:spPr>
        <a:xfrm>
          <a:off x="497992" y="0"/>
          <a:ext cx="7920990" cy="44108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9395" tIns="0" rIns="299395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u="none" kern="1200" dirty="0" smtClean="0">
              <a:latin typeface="Times New Roman" pitchFamily="18" charset="0"/>
              <a:cs typeface="Times New Roman" panose="02020603050405020304" pitchFamily="18" charset="0"/>
            </a:rPr>
            <a:t>Основное направление</a:t>
          </a:r>
          <a:endParaRPr lang="ru-RU" sz="2200" u="none" kern="1200" dirty="0"/>
        </a:p>
      </dsp:txBody>
      <dsp:txXfrm>
        <a:off x="519524" y="21532"/>
        <a:ext cx="7877926" cy="398023"/>
      </dsp:txXfrm>
    </dsp:sp>
    <dsp:sp modelId="{721D6EC1-9962-45CE-A9B2-246FC01C5804}">
      <dsp:nvSpPr>
        <dsp:cNvPr id="0" name=""/>
        <dsp:cNvSpPr/>
      </dsp:nvSpPr>
      <dsp:spPr>
        <a:xfrm>
          <a:off x="0" y="1432107"/>
          <a:ext cx="11315700" cy="362264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8224" tIns="416560" rIns="878224" bIns="142240" numCol="1" spcCol="1270" anchor="t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Times New Roman" pitchFamily="18" charset="0"/>
              <a:cs typeface="Times New Roman" panose="02020603050405020304" pitchFamily="18" charset="0"/>
            </a:rPr>
            <a:t>привлечение заемных средств с учетом поддержания объема муниципального долга на экономически безопасном уровне и на наиболее приемлемых для города условиях;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Times New Roman" pitchFamily="18" charset="0"/>
              <a:cs typeface="Times New Roman" panose="02020603050405020304" pitchFamily="18" charset="0"/>
            </a:rPr>
            <a:t>минимизация стоимости обслуживания муниципального долга, путем привлечения коммерческого кредита посредством открытия возобновляемой кредитной линии;</a:t>
          </a:r>
          <a:endParaRPr lang="ru-RU" sz="2000" kern="1200" dirty="0">
            <a:latin typeface="Times New Roman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Times New Roman" pitchFamily="18" charset="0"/>
              <a:cs typeface="Times New Roman" panose="02020603050405020304" pitchFamily="18" charset="0"/>
            </a:rPr>
            <a:t>оптимизация и минимизация обслуживания долговых обязательств за счет привлечения кредитов с наименьшими процентными ставками;</a:t>
          </a:r>
          <a:endParaRPr lang="ru-RU" sz="2000" kern="1200" dirty="0">
            <a:latin typeface="Times New Roman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Times New Roman" pitchFamily="18" charset="0"/>
              <a:cs typeface="Times New Roman" panose="02020603050405020304" pitchFamily="18" charset="0"/>
            </a:rPr>
            <a:t>прозрачность управления муниципальным долгом и доступность информации о муниципальном долге</a:t>
          </a:r>
          <a:endParaRPr lang="ru-RU" sz="2000" kern="1200" dirty="0"/>
        </a:p>
      </dsp:txBody>
      <dsp:txXfrm>
        <a:off x="0" y="1432107"/>
        <a:ext cx="11315700" cy="3622648"/>
      </dsp:txXfrm>
    </dsp:sp>
    <dsp:sp modelId="{C44A2CA1-F302-4330-AD20-FC30F709C3E1}">
      <dsp:nvSpPr>
        <dsp:cNvPr id="0" name=""/>
        <dsp:cNvSpPr/>
      </dsp:nvSpPr>
      <dsp:spPr>
        <a:xfrm>
          <a:off x="597932" y="1256431"/>
          <a:ext cx="7920990" cy="53571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9395" tIns="0" rIns="299395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u="none" kern="1200" dirty="0" smtClean="0">
              <a:latin typeface="Times New Roman" pitchFamily="18" charset="0"/>
              <a:cs typeface="Times New Roman" panose="02020603050405020304" pitchFamily="18" charset="0"/>
            </a:rPr>
            <a:t>Основные задачи</a:t>
          </a:r>
          <a:endParaRPr lang="ru-RU" sz="2200" u="none" kern="1200" dirty="0"/>
        </a:p>
      </dsp:txBody>
      <dsp:txXfrm>
        <a:off x="624084" y="1282583"/>
        <a:ext cx="7868686" cy="48341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02220C-269C-4A0F-982C-0EAB34D4C940}">
      <dsp:nvSpPr>
        <dsp:cNvPr id="0" name=""/>
        <dsp:cNvSpPr/>
      </dsp:nvSpPr>
      <dsp:spPr>
        <a:xfrm>
          <a:off x="3579237" y="306156"/>
          <a:ext cx="7866191" cy="1858419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изменение федерального и регионального бюджетного законодательства, затрагивающего основные доходные источники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снижение доходной базы бюджета за счет уменьшения количества налоговых агентов и налогоплательщиков  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повышения процентных ставок на стоимость обслуживания муниципального долга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579237" y="538458"/>
        <a:ext cx="7169284" cy="1393815"/>
      </dsp:txXfrm>
    </dsp:sp>
    <dsp:sp modelId="{9A68C18F-D5A8-4071-A305-8D5544A11316}">
      <dsp:nvSpPr>
        <dsp:cNvPr id="0" name=""/>
        <dsp:cNvSpPr/>
      </dsp:nvSpPr>
      <dsp:spPr>
        <a:xfrm>
          <a:off x="0" y="0"/>
          <a:ext cx="3559586" cy="246854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latin typeface="Times New Roman" pitchFamily="18" charset="0"/>
              <a:cs typeface="Times New Roman" pitchFamily="18" charset="0"/>
            </a:rPr>
            <a:t>РИСКИ</a:t>
          </a:r>
          <a:endParaRPr lang="ru-RU" sz="3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20504" y="120504"/>
        <a:ext cx="3318578" cy="2227536"/>
      </dsp:txXfrm>
    </dsp:sp>
    <dsp:sp modelId="{AD4B0DF9-051F-4CAC-9E32-A7CDDB287DC4}">
      <dsp:nvSpPr>
        <dsp:cNvPr id="0" name=""/>
        <dsp:cNvSpPr/>
      </dsp:nvSpPr>
      <dsp:spPr>
        <a:xfrm>
          <a:off x="0" y="2290718"/>
          <a:ext cx="7524651" cy="3174696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повышение качества администрированию доходов бюджета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расширение доходной базы, в том числе через сокращение задолженности по платежам в бюджет и усиление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претензионно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-исковой работы с должниками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повышение эффективности бюджетных расходов, в том числе через обзор бюджетных расходов, повышение эффективности планирования, выявление внутренних резервов и перераспределение их в пользу приоритетных расходов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поддержка объема муниципального долга на «безопасном уровне»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2687555"/>
        <a:ext cx="6334140" cy="2381022"/>
      </dsp:txXfrm>
    </dsp:sp>
    <dsp:sp modelId="{89E27D47-6A01-4190-A179-53F96ADBF476}">
      <dsp:nvSpPr>
        <dsp:cNvPr id="0" name=""/>
        <dsp:cNvSpPr/>
      </dsp:nvSpPr>
      <dsp:spPr>
        <a:xfrm>
          <a:off x="7535472" y="2569219"/>
          <a:ext cx="3929598" cy="25418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latin typeface="Times New Roman" pitchFamily="18" charset="0"/>
              <a:cs typeface="Times New Roman" pitchFamily="18" charset="0"/>
            </a:rPr>
            <a:t>ПРИНИМАЕМЫЕ МЕРЫ ПО МИНИМИЗАЦИИ РИСКОВ</a:t>
          </a:r>
          <a:endParaRPr lang="ru-RU" sz="3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7659555" y="2693302"/>
        <a:ext cx="3681432" cy="229369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9907AC-DA98-4C77-9D7D-168829CDC6D2}">
      <dsp:nvSpPr>
        <dsp:cNvPr id="0" name=""/>
        <dsp:cNvSpPr/>
      </dsp:nvSpPr>
      <dsp:spPr>
        <a:xfrm>
          <a:off x="0" y="0"/>
          <a:ext cx="3572620" cy="394733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38100" h="381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286 202,3 тыс. руб. 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0"/>
        <a:ext cx="3572620" cy="1184200"/>
      </dsp:txXfrm>
    </dsp:sp>
    <dsp:sp modelId="{545CE22E-9464-4A70-8556-C2079BC1BF0E}">
      <dsp:nvSpPr>
        <dsp:cNvPr id="0" name=""/>
        <dsp:cNvSpPr/>
      </dsp:nvSpPr>
      <dsp:spPr>
        <a:xfrm>
          <a:off x="358636" y="734939"/>
          <a:ext cx="2858096" cy="11901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381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 основному нормативу 35,5%- 224 907,2 тыс.руб.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3495" y="769798"/>
        <a:ext cx="2788378" cy="1120457"/>
      </dsp:txXfrm>
    </dsp:sp>
    <dsp:sp modelId="{F116BD40-999A-4D62-BD8C-3F46F21B7658}">
      <dsp:nvSpPr>
        <dsp:cNvPr id="0" name=""/>
        <dsp:cNvSpPr/>
      </dsp:nvSpPr>
      <dsp:spPr>
        <a:xfrm>
          <a:off x="377699" y="2135510"/>
          <a:ext cx="2858096" cy="11901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381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 доп. нормативу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9,67% - 61 295,1 тыс.руб.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2558" y="2170369"/>
        <a:ext cx="2788378" cy="1120457"/>
      </dsp:txXfrm>
    </dsp:sp>
    <dsp:sp modelId="{54237295-6676-4686-908C-5BCE1972ABF1}">
      <dsp:nvSpPr>
        <dsp:cNvPr id="0" name=""/>
        <dsp:cNvSpPr/>
      </dsp:nvSpPr>
      <dsp:spPr>
        <a:xfrm>
          <a:off x="3841941" y="0"/>
          <a:ext cx="3572620" cy="394733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38100" h="381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280 438,9 тыс.руб.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41941" y="0"/>
        <a:ext cx="3572620" cy="1184200"/>
      </dsp:txXfrm>
    </dsp:sp>
    <dsp:sp modelId="{3F7E4A8E-AE2E-4BE8-9A01-077FBEB6C8DD}">
      <dsp:nvSpPr>
        <dsp:cNvPr id="0" name=""/>
        <dsp:cNvSpPr/>
      </dsp:nvSpPr>
      <dsp:spPr>
        <a:xfrm>
          <a:off x="4170622" y="748579"/>
          <a:ext cx="2858096" cy="11901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381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 основному нормативу 35,5% - 229 405,3 тыс.руб.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05481" y="783438"/>
        <a:ext cx="2788378" cy="1120457"/>
      </dsp:txXfrm>
    </dsp:sp>
    <dsp:sp modelId="{592960D9-580B-4CFA-B00E-BB25C250086A}">
      <dsp:nvSpPr>
        <dsp:cNvPr id="0" name=""/>
        <dsp:cNvSpPr/>
      </dsp:nvSpPr>
      <dsp:spPr>
        <a:xfrm>
          <a:off x="4208721" y="2162812"/>
          <a:ext cx="2858096" cy="11901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381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 доп. нормативу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7,90% - 51 033,6 тыс.руб.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43580" y="2197671"/>
        <a:ext cx="2788378" cy="1120457"/>
      </dsp:txXfrm>
    </dsp:sp>
    <dsp:sp modelId="{67500791-FBE1-4B39-B29B-968BCB65F551}">
      <dsp:nvSpPr>
        <dsp:cNvPr id="0" name=""/>
        <dsp:cNvSpPr/>
      </dsp:nvSpPr>
      <dsp:spPr>
        <a:xfrm>
          <a:off x="7683883" y="0"/>
          <a:ext cx="3572620" cy="394733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38100" h="381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289 952,6 тыс.руб.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683883" y="0"/>
        <a:ext cx="3572620" cy="1184200"/>
      </dsp:txXfrm>
    </dsp:sp>
    <dsp:sp modelId="{AF011572-8BDD-49BB-B319-AB35530A4FE7}">
      <dsp:nvSpPr>
        <dsp:cNvPr id="0" name=""/>
        <dsp:cNvSpPr/>
      </dsp:nvSpPr>
      <dsp:spPr>
        <a:xfrm>
          <a:off x="8039771" y="789533"/>
          <a:ext cx="2858096" cy="11901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381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 основному нормативу 35,5%- 233 993,4 тыс.руб.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074630" y="824392"/>
        <a:ext cx="2788378" cy="1120457"/>
      </dsp:txXfrm>
    </dsp:sp>
    <dsp:sp modelId="{2D67BB7F-FE30-4072-A5F6-BDC0E7D7305C}">
      <dsp:nvSpPr>
        <dsp:cNvPr id="0" name=""/>
        <dsp:cNvSpPr/>
      </dsp:nvSpPr>
      <dsp:spPr>
        <a:xfrm>
          <a:off x="8039771" y="2162812"/>
          <a:ext cx="2858096" cy="11901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381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 доп. нормативу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8,49% - 55 959,2 тыс.руб.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074630" y="2197671"/>
        <a:ext cx="2788378" cy="112045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7C1755-53CE-4811-ACCE-898627F97789}">
      <dsp:nvSpPr>
        <dsp:cNvPr id="0" name=""/>
        <dsp:cNvSpPr/>
      </dsp:nvSpPr>
      <dsp:spPr>
        <a:xfrm>
          <a:off x="757532" y="5080"/>
          <a:ext cx="1669951" cy="8349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latin typeface="Times New Roman" pitchFamily="18" charset="0"/>
              <a:cs typeface="Times New Roman" pitchFamily="18" charset="0"/>
            </a:rPr>
            <a:t>НДФЛ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latin typeface="Times New Roman" pitchFamily="18" charset="0"/>
              <a:cs typeface="Times New Roman" pitchFamily="18" charset="0"/>
            </a:rPr>
            <a:t>+дотация на ВБО</a:t>
          </a:r>
          <a:endParaRPr lang="ru-RU" sz="15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781988" y="29536"/>
        <a:ext cx="1621039" cy="786063"/>
      </dsp:txXfrm>
    </dsp:sp>
    <dsp:sp modelId="{04A40041-15BA-47EA-B4A5-449A3E5D7781}">
      <dsp:nvSpPr>
        <dsp:cNvPr id="0" name=""/>
        <dsp:cNvSpPr/>
      </dsp:nvSpPr>
      <dsp:spPr>
        <a:xfrm>
          <a:off x="924527" y="840055"/>
          <a:ext cx="166995" cy="6262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6231"/>
              </a:lnTo>
              <a:lnTo>
                <a:pt x="166995" y="626231"/>
              </a:lnTo>
            </a:path>
          </a:pathLst>
        </a:custGeom>
        <a:noFill/>
        <a:ln w="1905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320DA7-79F6-424B-BB82-E052AF969CDF}">
      <dsp:nvSpPr>
        <dsp:cNvPr id="0" name=""/>
        <dsp:cNvSpPr/>
      </dsp:nvSpPr>
      <dsp:spPr>
        <a:xfrm>
          <a:off x="1091523" y="1048799"/>
          <a:ext cx="1335961" cy="8349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2020 год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604 966,8 тыс. руб</a:t>
          </a:r>
          <a:r>
            <a:rPr lang="ru-RU" sz="1000" kern="1200" dirty="0" smtClean="0"/>
            <a:t>.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b="1" kern="1200" dirty="0"/>
        </a:p>
      </dsp:txBody>
      <dsp:txXfrm>
        <a:off x="1115979" y="1073255"/>
        <a:ext cx="1287049" cy="786063"/>
      </dsp:txXfrm>
    </dsp:sp>
    <dsp:sp modelId="{65F084D9-D922-4CB8-9D88-0602A9876423}">
      <dsp:nvSpPr>
        <dsp:cNvPr id="0" name=""/>
        <dsp:cNvSpPr/>
      </dsp:nvSpPr>
      <dsp:spPr>
        <a:xfrm>
          <a:off x="924527" y="840055"/>
          <a:ext cx="166995" cy="16699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9951"/>
              </a:lnTo>
              <a:lnTo>
                <a:pt x="166995" y="1669951"/>
              </a:lnTo>
            </a:path>
          </a:pathLst>
        </a:custGeom>
        <a:noFill/>
        <a:ln w="1905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65B8BC-F08C-422C-8A0E-B05D0B15FE11}">
      <dsp:nvSpPr>
        <dsp:cNvPr id="0" name=""/>
        <dsp:cNvSpPr/>
      </dsp:nvSpPr>
      <dsp:spPr>
        <a:xfrm>
          <a:off x="1091523" y="2092519"/>
          <a:ext cx="1355065" cy="8349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2021 год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(на 01.11.21)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646 564,2 тыс. руб.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106,88%</a:t>
          </a:r>
          <a:endParaRPr lang="ru-RU" sz="1000" b="1" kern="1200" dirty="0"/>
        </a:p>
      </dsp:txBody>
      <dsp:txXfrm>
        <a:off x="1115979" y="2116975"/>
        <a:ext cx="1306153" cy="786063"/>
      </dsp:txXfrm>
    </dsp:sp>
    <dsp:sp modelId="{A122140F-6C07-4EF6-8CF8-5CE7A2644351}">
      <dsp:nvSpPr>
        <dsp:cNvPr id="0" name=""/>
        <dsp:cNvSpPr/>
      </dsp:nvSpPr>
      <dsp:spPr>
        <a:xfrm>
          <a:off x="924527" y="840055"/>
          <a:ext cx="166995" cy="27136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13671"/>
              </a:lnTo>
              <a:lnTo>
                <a:pt x="166995" y="2713671"/>
              </a:lnTo>
            </a:path>
          </a:pathLst>
        </a:custGeom>
        <a:noFill/>
        <a:ln w="1905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A88C23-6901-460E-A3FB-64BA2FB9E88D}">
      <dsp:nvSpPr>
        <dsp:cNvPr id="0" name=""/>
        <dsp:cNvSpPr/>
      </dsp:nvSpPr>
      <dsp:spPr>
        <a:xfrm>
          <a:off x="1091523" y="3136238"/>
          <a:ext cx="1348292" cy="8349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2022 год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653 703,4 тыс. руб.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102,37%</a:t>
          </a:r>
          <a:endParaRPr lang="ru-RU" sz="1000" b="1" kern="1200" dirty="0"/>
        </a:p>
      </dsp:txBody>
      <dsp:txXfrm>
        <a:off x="1115979" y="3160694"/>
        <a:ext cx="1299380" cy="786063"/>
      </dsp:txXfrm>
    </dsp:sp>
    <dsp:sp modelId="{61A0A87A-71A0-4AA8-953F-0CD5D1B1B1BB}">
      <dsp:nvSpPr>
        <dsp:cNvPr id="0" name=""/>
        <dsp:cNvSpPr/>
      </dsp:nvSpPr>
      <dsp:spPr>
        <a:xfrm>
          <a:off x="924527" y="840055"/>
          <a:ext cx="166995" cy="37573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57390"/>
              </a:lnTo>
              <a:lnTo>
                <a:pt x="166995" y="3757390"/>
              </a:lnTo>
            </a:path>
          </a:pathLst>
        </a:custGeom>
        <a:noFill/>
        <a:ln w="1905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3713C7-BEFC-49D4-ACD5-5BE8D2F7239A}">
      <dsp:nvSpPr>
        <dsp:cNvPr id="0" name=""/>
        <dsp:cNvSpPr/>
      </dsp:nvSpPr>
      <dsp:spPr>
        <a:xfrm>
          <a:off x="1091523" y="4179958"/>
          <a:ext cx="1335961" cy="8349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2023 год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569 629,5 тыс. руб.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86,07%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/>
        </a:p>
      </dsp:txBody>
      <dsp:txXfrm>
        <a:off x="1115979" y="4204414"/>
        <a:ext cx="1287049" cy="786063"/>
      </dsp:txXfrm>
    </dsp:sp>
    <dsp:sp modelId="{EDF8DC4B-2CCD-42EE-B826-44FAA62DACFF}">
      <dsp:nvSpPr>
        <dsp:cNvPr id="0" name=""/>
        <dsp:cNvSpPr/>
      </dsp:nvSpPr>
      <dsp:spPr>
        <a:xfrm>
          <a:off x="924527" y="840055"/>
          <a:ext cx="166995" cy="48011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01110"/>
              </a:lnTo>
              <a:lnTo>
                <a:pt x="166995" y="4801110"/>
              </a:lnTo>
            </a:path>
          </a:pathLst>
        </a:custGeom>
        <a:noFill/>
        <a:ln w="1905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37D67B-45DC-49A9-9857-4F00F7D5E383}">
      <dsp:nvSpPr>
        <dsp:cNvPr id="0" name=""/>
        <dsp:cNvSpPr/>
      </dsp:nvSpPr>
      <dsp:spPr>
        <a:xfrm>
          <a:off x="1091523" y="5223678"/>
          <a:ext cx="1335961" cy="8349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smtClean="0"/>
            <a:t>2024 год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smtClean="0"/>
            <a:t>607 054,6 тыс. руб.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smtClean="0"/>
            <a:t>106,57%</a:t>
          </a:r>
          <a:endParaRPr lang="ru-RU" sz="1000" b="1" kern="1200" dirty="0"/>
        </a:p>
      </dsp:txBody>
      <dsp:txXfrm>
        <a:off x="1115979" y="5248134"/>
        <a:ext cx="1287049" cy="786063"/>
      </dsp:txXfrm>
    </dsp:sp>
    <dsp:sp modelId="{BD7DA21A-8B02-4DE1-8237-F278F743281F}">
      <dsp:nvSpPr>
        <dsp:cNvPr id="0" name=""/>
        <dsp:cNvSpPr/>
      </dsp:nvSpPr>
      <dsp:spPr>
        <a:xfrm>
          <a:off x="2844972" y="5080"/>
          <a:ext cx="1669951" cy="8349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latin typeface="Times New Roman" pitchFamily="18" charset="0"/>
              <a:cs typeface="Times New Roman" pitchFamily="18" charset="0"/>
            </a:rPr>
            <a:t>Акцизы</a:t>
          </a:r>
          <a:endParaRPr lang="ru-RU" sz="15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69428" y="29536"/>
        <a:ext cx="1621039" cy="786063"/>
      </dsp:txXfrm>
    </dsp:sp>
    <dsp:sp modelId="{7AC0E5F1-D303-4D23-809C-61A77A802063}">
      <dsp:nvSpPr>
        <dsp:cNvPr id="0" name=""/>
        <dsp:cNvSpPr/>
      </dsp:nvSpPr>
      <dsp:spPr>
        <a:xfrm>
          <a:off x="3011967" y="840055"/>
          <a:ext cx="166995" cy="6262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6231"/>
              </a:lnTo>
              <a:lnTo>
                <a:pt x="166995" y="626231"/>
              </a:lnTo>
            </a:path>
          </a:pathLst>
        </a:custGeom>
        <a:noFill/>
        <a:ln w="1905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091C17-E545-4781-AB57-AB5287EC2B34}">
      <dsp:nvSpPr>
        <dsp:cNvPr id="0" name=""/>
        <dsp:cNvSpPr/>
      </dsp:nvSpPr>
      <dsp:spPr>
        <a:xfrm>
          <a:off x="3178962" y="1048799"/>
          <a:ext cx="1335961" cy="8349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2020 год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5 160,8 тыс. руб.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b="1" kern="1200" dirty="0"/>
        </a:p>
      </dsp:txBody>
      <dsp:txXfrm>
        <a:off x="3203418" y="1073255"/>
        <a:ext cx="1287049" cy="786063"/>
      </dsp:txXfrm>
    </dsp:sp>
    <dsp:sp modelId="{B2E4534B-AF03-49F7-A139-626C60E6314C}">
      <dsp:nvSpPr>
        <dsp:cNvPr id="0" name=""/>
        <dsp:cNvSpPr/>
      </dsp:nvSpPr>
      <dsp:spPr>
        <a:xfrm>
          <a:off x="3011967" y="840055"/>
          <a:ext cx="166995" cy="16699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9951"/>
              </a:lnTo>
              <a:lnTo>
                <a:pt x="166995" y="1669951"/>
              </a:lnTo>
            </a:path>
          </a:pathLst>
        </a:custGeom>
        <a:noFill/>
        <a:ln w="1905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262A72-B2A9-42CA-BBB5-7B8CA3E8BF0B}">
      <dsp:nvSpPr>
        <dsp:cNvPr id="0" name=""/>
        <dsp:cNvSpPr/>
      </dsp:nvSpPr>
      <dsp:spPr>
        <a:xfrm>
          <a:off x="3178962" y="2092519"/>
          <a:ext cx="1335961" cy="8349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2021 год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(на 01.11.21)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5 843,5 тыс. руб.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113,23%</a:t>
          </a:r>
          <a:endParaRPr lang="ru-RU" sz="1000" b="1" kern="1200" dirty="0"/>
        </a:p>
      </dsp:txBody>
      <dsp:txXfrm>
        <a:off x="3203418" y="2116975"/>
        <a:ext cx="1287049" cy="786063"/>
      </dsp:txXfrm>
    </dsp:sp>
    <dsp:sp modelId="{615B9A73-CC34-4413-9025-AD9BCB8B04F3}">
      <dsp:nvSpPr>
        <dsp:cNvPr id="0" name=""/>
        <dsp:cNvSpPr/>
      </dsp:nvSpPr>
      <dsp:spPr>
        <a:xfrm>
          <a:off x="3011967" y="840055"/>
          <a:ext cx="166995" cy="27136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13671"/>
              </a:lnTo>
              <a:lnTo>
                <a:pt x="166995" y="2713671"/>
              </a:lnTo>
            </a:path>
          </a:pathLst>
        </a:custGeom>
        <a:noFill/>
        <a:ln w="1905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09A24E-1749-4B4C-8633-ED775E2CED3F}">
      <dsp:nvSpPr>
        <dsp:cNvPr id="0" name=""/>
        <dsp:cNvSpPr/>
      </dsp:nvSpPr>
      <dsp:spPr>
        <a:xfrm>
          <a:off x="3178962" y="3136238"/>
          <a:ext cx="1335961" cy="8349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2022 год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5 902,3 тыс. руб.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101,01%</a:t>
          </a:r>
          <a:endParaRPr lang="ru-RU" sz="1000" b="1" kern="1200" dirty="0"/>
        </a:p>
      </dsp:txBody>
      <dsp:txXfrm>
        <a:off x="3203418" y="3160694"/>
        <a:ext cx="1287049" cy="786063"/>
      </dsp:txXfrm>
    </dsp:sp>
    <dsp:sp modelId="{78C99F5E-7069-45C7-B81C-DA56C7C9E450}">
      <dsp:nvSpPr>
        <dsp:cNvPr id="0" name=""/>
        <dsp:cNvSpPr/>
      </dsp:nvSpPr>
      <dsp:spPr>
        <a:xfrm>
          <a:off x="3011967" y="840055"/>
          <a:ext cx="166995" cy="37573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57390"/>
              </a:lnTo>
              <a:lnTo>
                <a:pt x="166995" y="3757390"/>
              </a:lnTo>
            </a:path>
          </a:pathLst>
        </a:custGeom>
        <a:noFill/>
        <a:ln w="1905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DDD14A-8A80-40AF-ADB9-AD597A6A2A3D}">
      <dsp:nvSpPr>
        <dsp:cNvPr id="0" name=""/>
        <dsp:cNvSpPr/>
      </dsp:nvSpPr>
      <dsp:spPr>
        <a:xfrm>
          <a:off x="3178962" y="4179958"/>
          <a:ext cx="1335961" cy="8349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2023 год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 6 225,1 тыс. руб.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105,47%</a:t>
          </a:r>
          <a:endParaRPr lang="ru-RU" sz="1000" b="1" kern="1200" dirty="0"/>
        </a:p>
      </dsp:txBody>
      <dsp:txXfrm>
        <a:off x="3203418" y="4204414"/>
        <a:ext cx="1287049" cy="786063"/>
      </dsp:txXfrm>
    </dsp:sp>
    <dsp:sp modelId="{37C8BB01-8E03-406E-9F6E-7AA4A16317AF}">
      <dsp:nvSpPr>
        <dsp:cNvPr id="0" name=""/>
        <dsp:cNvSpPr/>
      </dsp:nvSpPr>
      <dsp:spPr>
        <a:xfrm>
          <a:off x="3011967" y="840055"/>
          <a:ext cx="166995" cy="48011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01110"/>
              </a:lnTo>
              <a:lnTo>
                <a:pt x="166995" y="4801110"/>
              </a:lnTo>
            </a:path>
          </a:pathLst>
        </a:custGeom>
        <a:noFill/>
        <a:ln w="1905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0022AB-2A48-45DF-B968-FB93E857C640}">
      <dsp:nvSpPr>
        <dsp:cNvPr id="0" name=""/>
        <dsp:cNvSpPr/>
      </dsp:nvSpPr>
      <dsp:spPr>
        <a:xfrm>
          <a:off x="3178962" y="5223678"/>
          <a:ext cx="1335961" cy="8349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2024 год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6 225,1 тыс. руб.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100,00%</a:t>
          </a:r>
          <a:endParaRPr lang="ru-RU" sz="1000" b="1" kern="1200" dirty="0"/>
        </a:p>
      </dsp:txBody>
      <dsp:txXfrm>
        <a:off x="3203418" y="5248134"/>
        <a:ext cx="1287049" cy="786063"/>
      </dsp:txXfrm>
    </dsp:sp>
    <dsp:sp modelId="{9D8FD467-FF76-41A1-96EC-72DEDC6C34FC}">
      <dsp:nvSpPr>
        <dsp:cNvPr id="0" name=""/>
        <dsp:cNvSpPr/>
      </dsp:nvSpPr>
      <dsp:spPr>
        <a:xfrm>
          <a:off x="4932411" y="5080"/>
          <a:ext cx="1669951" cy="8349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УСН,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Патент</a:t>
          </a:r>
          <a:endParaRPr lang="ru-RU" sz="1300" b="1" kern="1200" dirty="0"/>
        </a:p>
      </dsp:txBody>
      <dsp:txXfrm>
        <a:off x="4956867" y="29536"/>
        <a:ext cx="1621039" cy="786063"/>
      </dsp:txXfrm>
    </dsp:sp>
    <dsp:sp modelId="{E587977E-471F-4D01-85B0-929A98DE1CB4}">
      <dsp:nvSpPr>
        <dsp:cNvPr id="0" name=""/>
        <dsp:cNvSpPr/>
      </dsp:nvSpPr>
      <dsp:spPr>
        <a:xfrm>
          <a:off x="5099406" y="840055"/>
          <a:ext cx="166995" cy="6262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6231"/>
              </a:lnTo>
              <a:lnTo>
                <a:pt x="166995" y="626231"/>
              </a:lnTo>
            </a:path>
          </a:pathLst>
        </a:custGeom>
        <a:noFill/>
        <a:ln w="1905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855878-A18C-4058-8472-7248012BE37F}">
      <dsp:nvSpPr>
        <dsp:cNvPr id="0" name=""/>
        <dsp:cNvSpPr/>
      </dsp:nvSpPr>
      <dsp:spPr>
        <a:xfrm>
          <a:off x="5266401" y="1048799"/>
          <a:ext cx="1335961" cy="8349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2020 год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31 194,4 тыс. руб.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b="1" kern="1200" dirty="0"/>
        </a:p>
      </dsp:txBody>
      <dsp:txXfrm>
        <a:off x="5290857" y="1073255"/>
        <a:ext cx="1287049" cy="786063"/>
      </dsp:txXfrm>
    </dsp:sp>
    <dsp:sp modelId="{A03C0998-145C-4B5C-823D-9BE66E7042A9}">
      <dsp:nvSpPr>
        <dsp:cNvPr id="0" name=""/>
        <dsp:cNvSpPr/>
      </dsp:nvSpPr>
      <dsp:spPr>
        <a:xfrm>
          <a:off x="5099406" y="840055"/>
          <a:ext cx="166995" cy="16699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9951"/>
              </a:lnTo>
              <a:lnTo>
                <a:pt x="166995" y="1669951"/>
              </a:lnTo>
            </a:path>
          </a:pathLst>
        </a:custGeom>
        <a:noFill/>
        <a:ln w="1905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60B68A-A628-4FA0-832B-DB647575A797}">
      <dsp:nvSpPr>
        <dsp:cNvPr id="0" name=""/>
        <dsp:cNvSpPr/>
      </dsp:nvSpPr>
      <dsp:spPr>
        <a:xfrm>
          <a:off x="5266401" y="2092519"/>
          <a:ext cx="1335961" cy="8349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2021 год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(на 01.11.21)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32 433,0 тыс. руб.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103,97%</a:t>
          </a:r>
          <a:endParaRPr lang="ru-RU" sz="1000" b="1" kern="1200" dirty="0"/>
        </a:p>
      </dsp:txBody>
      <dsp:txXfrm>
        <a:off x="5290857" y="2116975"/>
        <a:ext cx="1287049" cy="786063"/>
      </dsp:txXfrm>
    </dsp:sp>
    <dsp:sp modelId="{24C1F951-DFBA-4131-A7C8-E1B6652706C9}">
      <dsp:nvSpPr>
        <dsp:cNvPr id="0" name=""/>
        <dsp:cNvSpPr/>
      </dsp:nvSpPr>
      <dsp:spPr>
        <a:xfrm>
          <a:off x="5099406" y="840055"/>
          <a:ext cx="166995" cy="27136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13671"/>
              </a:lnTo>
              <a:lnTo>
                <a:pt x="166995" y="2713671"/>
              </a:lnTo>
            </a:path>
          </a:pathLst>
        </a:custGeom>
        <a:noFill/>
        <a:ln w="1905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D3CDBA-6C8B-4CB8-8F18-0A14CEEF6EBA}">
      <dsp:nvSpPr>
        <dsp:cNvPr id="0" name=""/>
        <dsp:cNvSpPr/>
      </dsp:nvSpPr>
      <dsp:spPr>
        <a:xfrm>
          <a:off x="5266401" y="3136238"/>
          <a:ext cx="1335961" cy="8349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2022 год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30 921,0 тыс. руб.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95,34%</a:t>
          </a:r>
          <a:endParaRPr lang="ru-RU" sz="1000" b="1" kern="1200" dirty="0"/>
        </a:p>
      </dsp:txBody>
      <dsp:txXfrm>
        <a:off x="5290857" y="3160694"/>
        <a:ext cx="1287049" cy="786063"/>
      </dsp:txXfrm>
    </dsp:sp>
    <dsp:sp modelId="{DA1E1D2A-A804-44F3-B9DF-F315A82D8F65}">
      <dsp:nvSpPr>
        <dsp:cNvPr id="0" name=""/>
        <dsp:cNvSpPr/>
      </dsp:nvSpPr>
      <dsp:spPr>
        <a:xfrm>
          <a:off x="5099406" y="840055"/>
          <a:ext cx="166995" cy="37573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57390"/>
              </a:lnTo>
              <a:lnTo>
                <a:pt x="166995" y="3757390"/>
              </a:lnTo>
            </a:path>
          </a:pathLst>
        </a:custGeom>
        <a:noFill/>
        <a:ln w="1905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9D6BC9-681B-4170-93F2-804D69B25648}">
      <dsp:nvSpPr>
        <dsp:cNvPr id="0" name=""/>
        <dsp:cNvSpPr/>
      </dsp:nvSpPr>
      <dsp:spPr>
        <a:xfrm>
          <a:off x="5266401" y="4179958"/>
          <a:ext cx="1335961" cy="8349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2023 год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30 921,0 тыс. руб.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100,00%</a:t>
          </a:r>
          <a:endParaRPr lang="ru-RU" sz="1000" b="1" kern="1200" dirty="0"/>
        </a:p>
      </dsp:txBody>
      <dsp:txXfrm>
        <a:off x="5290857" y="4204414"/>
        <a:ext cx="1287049" cy="786063"/>
      </dsp:txXfrm>
    </dsp:sp>
    <dsp:sp modelId="{3A021A6B-FD6E-45EB-8047-7B87FF80FD61}">
      <dsp:nvSpPr>
        <dsp:cNvPr id="0" name=""/>
        <dsp:cNvSpPr/>
      </dsp:nvSpPr>
      <dsp:spPr>
        <a:xfrm>
          <a:off x="5099406" y="840055"/>
          <a:ext cx="166995" cy="48011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01110"/>
              </a:lnTo>
              <a:lnTo>
                <a:pt x="166995" y="4801110"/>
              </a:lnTo>
            </a:path>
          </a:pathLst>
        </a:custGeom>
        <a:noFill/>
        <a:ln w="1905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5ABB1F-3DF3-49B2-AFDB-0B3CBA3D357E}">
      <dsp:nvSpPr>
        <dsp:cNvPr id="0" name=""/>
        <dsp:cNvSpPr/>
      </dsp:nvSpPr>
      <dsp:spPr>
        <a:xfrm>
          <a:off x="5266401" y="5223678"/>
          <a:ext cx="1335961" cy="8349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2024 год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30 921,0 тыс. руб.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100,00%</a:t>
          </a:r>
          <a:endParaRPr lang="ru-RU" sz="1000" b="1" kern="1200" dirty="0"/>
        </a:p>
      </dsp:txBody>
      <dsp:txXfrm>
        <a:off x="5290857" y="5248134"/>
        <a:ext cx="1287049" cy="786063"/>
      </dsp:txXfrm>
    </dsp:sp>
    <dsp:sp modelId="{E910793E-C5DB-4638-A4F2-80070E68CA62}">
      <dsp:nvSpPr>
        <dsp:cNvPr id="0" name=""/>
        <dsp:cNvSpPr/>
      </dsp:nvSpPr>
      <dsp:spPr>
        <a:xfrm>
          <a:off x="7019850" y="5080"/>
          <a:ext cx="1669951" cy="8349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Налоги на имущество 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7044306" y="29536"/>
        <a:ext cx="1621039" cy="786063"/>
      </dsp:txXfrm>
    </dsp:sp>
    <dsp:sp modelId="{03D031D4-74F2-44AB-A89A-F37F6489074F}">
      <dsp:nvSpPr>
        <dsp:cNvPr id="0" name=""/>
        <dsp:cNvSpPr/>
      </dsp:nvSpPr>
      <dsp:spPr>
        <a:xfrm>
          <a:off x="7186845" y="840055"/>
          <a:ext cx="166995" cy="6262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6231"/>
              </a:lnTo>
              <a:lnTo>
                <a:pt x="166995" y="626231"/>
              </a:lnTo>
            </a:path>
          </a:pathLst>
        </a:custGeom>
        <a:noFill/>
        <a:ln w="1905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D43079-9BD3-4932-8C07-8DC3E3E7B1BF}">
      <dsp:nvSpPr>
        <dsp:cNvPr id="0" name=""/>
        <dsp:cNvSpPr/>
      </dsp:nvSpPr>
      <dsp:spPr>
        <a:xfrm>
          <a:off x="7353840" y="1048799"/>
          <a:ext cx="1335961" cy="8349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2020 год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20 310,0 тыс. руб.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b="1" kern="1200" dirty="0"/>
        </a:p>
      </dsp:txBody>
      <dsp:txXfrm>
        <a:off x="7378296" y="1073255"/>
        <a:ext cx="1287049" cy="786063"/>
      </dsp:txXfrm>
    </dsp:sp>
    <dsp:sp modelId="{6EA62B73-E6BC-4A17-BE50-6A30DD633581}">
      <dsp:nvSpPr>
        <dsp:cNvPr id="0" name=""/>
        <dsp:cNvSpPr/>
      </dsp:nvSpPr>
      <dsp:spPr>
        <a:xfrm>
          <a:off x="7186845" y="840055"/>
          <a:ext cx="166995" cy="16699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9951"/>
              </a:lnTo>
              <a:lnTo>
                <a:pt x="166995" y="1669951"/>
              </a:lnTo>
            </a:path>
          </a:pathLst>
        </a:custGeom>
        <a:noFill/>
        <a:ln w="1905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216FA7-4C58-4042-9037-3FC3DFEADD40}">
      <dsp:nvSpPr>
        <dsp:cNvPr id="0" name=""/>
        <dsp:cNvSpPr/>
      </dsp:nvSpPr>
      <dsp:spPr>
        <a:xfrm>
          <a:off x="7353840" y="2092519"/>
          <a:ext cx="1335961" cy="8349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2021 год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(на 01.11.21)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20 578,3 тыс. руб.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101,32%</a:t>
          </a:r>
          <a:endParaRPr lang="ru-RU" sz="1000" b="1" kern="1200" dirty="0"/>
        </a:p>
      </dsp:txBody>
      <dsp:txXfrm>
        <a:off x="7378296" y="2116975"/>
        <a:ext cx="1287049" cy="786063"/>
      </dsp:txXfrm>
    </dsp:sp>
    <dsp:sp modelId="{0D942F4D-2E30-4E27-8F2C-32AB8C699B48}">
      <dsp:nvSpPr>
        <dsp:cNvPr id="0" name=""/>
        <dsp:cNvSpPr/>
      </dsp:nvSpPr>
      <dsp:spPr>
        <a:xfrm>
          <a:off x="7186845" y="840055"/>
          <a:ext cx="166995" cy="27136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13671"/>
              </a:lnTo>
              <a:lnTo>
                <a:pt x="166995" y="2713671"/>
              </a:lnTo>
            </a:path>
          </a:pathLst>
        </a:custGeom>
        <a:noFill/>
        <a:ln w="1905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FAD586-5E46-4081-BC8D-A0E1064B7297}">
      <dsp:nvSpPr>
        <dsp:cNvPr id="0" name=""/>
        <dsp:cNvSpPr/>
      </dsp:nvSpPr>
      <dsp:spPr>
        <a:xfrm>
          <a:off x="7353840" y="3136238"/>
          <a:ext cx="1335961" cy="8349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2022 год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21 422,3 тыс. руб.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104,10%</a:t>
          </a:r>
          <a:endParaRPr lang="ru-RU" sz="1000" b="1" kern="1200" dirty="0"/>
        </a:p>
      </dsp:txBody>
      <dsp:txXfrm>
        <a:off x="7378296" y="3160694"/>
        <a:ext cx="1287049" cy="786063"/>
      </dsp:txXfrm>
    </dsp:sp>
    <dsp:sp modelId="{ED5D8D12-D769-4BF4-9019-C6F973B3983B}">
      <dsp:nvSpPr>
        <dsp:cNvPr id="0" name=""/>
        <dsp:cNvSpPr/>
      </dsp:nvSpPr>
      <dsp:spPr>
        <a:xfrm>
          <a:off x="7186845" y="840055"/>
          <a:ext cx="166995" cy="37573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57390"/>
              </a:lnTo>
              <a:lnTo>
                <a:pt x="166995" y="3757390"/>
              </a:lnTo>
            </a:path>
          </a:pathLst>
        </a:custGeom>
        <a:noFill/>
        <a:ln w="1905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4D6A6B-CC68-40C7-A90D-69F84BED36A1}">
      <dsp:nvSpPr>
        <dsp:cNvPr id="0" name=""/>
        <dsp:cNvSpPr/>
      </dsp:nvSpPr>
      <dsp:spPr>
        <a:xfrm>
          <a:off x="7353840" y="4179958"/>
          <a:ext cx="1335961" cy="8349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2023 год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21 802,8 тыс. руб.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101,78%</a:t>
          </a:r>
          <a:endParaRPr lang="ru-RU" sz="1000" b="1" kern="1200" dirty="0"/>
        </a:p>
      </dsp:txBody>
      <dsp:txXfrm>
        <a:off x="7378296" y="4204414"/>
        <a:ext cx="1287049" cy="786063"/>
      </dsp:txXfrm>
    </dsp:sp>
    <dsp:sp modelId="{F051C2A2-A52B-492E-8710-5B001EB948A5}">
      <dsp:nvSpPr>
        <dsp:cNvPr id="0" name=""/>
        <dsp:cNvSpPr/>
      </dsp:nvSpPr>
      <dsp:spPr>
        <a:xfrm>
          <a:off x="7186845" y="840055"/>
          <a:ext cx="166995" cy="48011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01110"/>
              </a:lnTo>
              <a:lnTo>
                <a:pt x="166995" y="4801110"/>
              </a:lnTo>
            </a:path>
          </a:pathLst>
        </a:custGeom>
        <a:noFill/>
        <a:ln w="1905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3DD010-44A7-4736-B29D-6E2B87DA421F}">
      <dsp:nvSpPr>
        <dsp:cNvPr id="0" name=""/>
        <dsp:cNvSpPr/>
      </dsp:nvSpPr>
      <dsp:spPr>
        <a:xfrm>
          <a:off x="7353840" y="5223678"/>
          <a:ext cx="1335961" cy="8349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2024 год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21 998,3 тыс. руб.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100,90%</a:t>
          </a:r>
          <a:endParaRPr lang="ru-RU" sz="1000" b="1" kern="1200" dirty="0"/>
        </a:p>
      </dsp:txBody>
      <dsp:txXfrm>
        <a:off x="7378296" y="5248134"/>
        <a:ext cx="1287049" cy="786063"/>
      </dsp:txXfrm>
    </dsp:sp>
    <dsp:sp modelId="{42F940BB-46BC-48E2-AD31-102343C9B634}">
      <dsp:nvSpPr>
        <dsp:cNvPr id="0" name=""/>
        <dsp:cNvSpPr/>
      </dsp:nvSpPr>
      <dsp:spPr>
        <a:xfrm>
          <a:off x="9107289" y="5080"/>
          <a:ext cx="1669951" cy="8349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latin typeface="Times New Roman" pitchFamily="18" charset="0"/>
              <a:cs typeface="Times New Roman" pitchFamily="18" charset="0"/>
            </a:rPr>
            <a:t>Государственная пошлина</a:t>
          </a:r>
          <a:endParaRPr lang="ru-RU" sz="15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9131745" y="29536"/>
        <a:ext cx="1621039" cy="786063"/>
      </dsp:txXfrm>
    </dsp:sp>
    <dsp:sp modelId="{3F7D82CC-1D0B-416F-9149-2AADAB865208}">
      <dsp:nvSpPr>
        <dsp:cNvPr id="0" name=""/>
        <dsp:cNvSpPr/>
      </dsp:nvSpPr>
      <dsp:spPr>
        <a:xfrm>
          <a:off x="9274284" y="840055"/>
          <a:ext cx="166995" cy="6262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6231"/>
              </a:lnTo>
              <a:lnTo>
                <a:pt x="166995" y="626231"/>
              </a:lnTo>
            </a:path>
          </a:pathLst>
        </a:custGeom>
        <a:noFill/>
        <a:ln w="1905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FA97CA-FC83-4428-8291-E947DA07E96D}">
      <dsp:nvSpPr>
        <dsp:cNvPr id="0" name=""/>
        <dsp:cNvSpPr/>
      </dsp:nvSpPr>
      <dsp:spPr>
        <a:xfrm>
          <a:off x="9441280" y="1048799"/>
          <a:ext cx="1335961" cy="8349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2020 год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1 710,2 тыс. руб.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b="1" kern="1200" dirty="0"/>
        </a:p>
      </dsp:txBody>
      <dsp:txXfrm>
        <a:off x="9465736" y="1073255"/>
        <a:ext cx="1287049" cy="786063"/>
      </dsp:txXfrm>
    </dsp:sp>
    <dsp:sp modelId="{2049D86E-4220-43BD-A96F-343DF2157EFA}">
      <dsp:nvSpPr>
        <dsp:cNvPr id="0" name=""/>
        <dsp:cNvSpPr/>
      </dsp:nvSpPr>
      <dsp:spPr>
        <a:xfrm>
          <a:off x="9274284" y="840055"/>
          <a:ext cx="166995" cy="16699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9951"/>
              </a:lnTo>
              <a:lnTo>
                <a:pt x="166995" y="1669951"/>
              </a:lnTo>
            </a:path>
          </a:pathLst>
        </a:custGeom>
        <a:noFill/>
        <a:ln w="1905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FD89B4-BB2A-4060-AC70-29226BFFC9DC}">
      <dsp:nvSpPr>
        <dsp:cNvPr id="0" name=""/>
        <dsp:cNvSpPr/>
      </dsp:nvSpPr>
      <dsp:spPr>
        <a:xfrm>
          <a:off x="9441280" y="2092519"/>
          <a:ext cx="1335961" cy="8349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2021 год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(на 01.11.2021)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1 885,6 тыс. руб.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110,26%</a:t>
          </a:r>
          <a:endParaRPr lang="ru-RU" sz="1000" b="1" kern="1200" dirty="0"/>
        </a:p>
      </dsp:txBody>
      <dsp:txXfrm>
        <a:off x="9465736" y="2116975"/>
        <a:ext cx="1287049" cy="786063"/>
      </dsp:txXfrm>
    </dsp:sp>
    <dsp:sp modelId="{2CE5EA94-CD98-467A-8C99-395E5952D0C2}">
      <dsp:nvSpPr>
        <dsp:cNvPr id="0" name=""/>
        <dsp:cNvSpPr/>
      </dsp:nvSpPr>
      <dsp:spPr>
        <a:xfrm>
          <a:off x="9274284" y="840055"/>
          <a:ext cx="166995" cy="27136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13671"/>
              </a:lnTo>
              <a:lnTo>
                <a:pt x="166995" y="2713671"/>
              </a:lnTo>
            </a:path>
          </a:pathLst>
        </a:custGeom>
        <a:noFill/>
        <a:ln w="1905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B69056-7D06-432F-A103-A12B039B6AF8}">
      <dsp:nvSpPr>
        <dsp:cNvPr id="0" name=""/>
        <dsp:cNvSpPr/>
      </dsp:nvSpPr>
      <dsp:spPr>
        <a:xfrm>
          <a:off x="9441280" y="3136238"/>
          <a:ext cx="1335961" cy="8349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2022 год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2 291,3 тыс. руб.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121,52%</a:t>
          </a:r>
          <a:endParaRPr lang="ru-RU" sz="1000" b="1" kern="1200" dirty="0"/>
        </a:p>
      </dsp:txBody>
      <dsp:txXfrm>
        <a:off x="9465736" y="3160694"/>
        <a:ext cx="1287049" cy="786063"/>
      </dsp:txXfrm>
    </dsp:sp>
    <dsp:sp modelId="{5A959705-E6A2-46A9-A161-BE52EE74050F}">
      <dsp:nvSpPr>
        <dsp:cNvPr id="0" name=""/>
        <dsp:cNvSpPr/>
      </dsp:nvSpPr>
      <dsp:spPr>
        <a:xfrm>
          <a:off x="9274284" y="840055"/>
          <a:ext cx="166995" cy="37573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57390"/>
              </a:lnTo>
              <a:lnTo>
                <a:pt x="166995" y="3757390"/>
              </a:lnTo>
            </a:path>
          </a:pathLst>
        </a:custGeom>
        <a:noFill/>
        <a:ln w="1905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011CC0-470B-4E51-9C07-65226DA75841}">
      <dsp:nvSpPr>
        <dsp:cNvPr id="0" name=""/>
        <dsp:cNvSpPr/>
      </dsp:nvSpPr>
      <dsp:spPr>
        <a:xfrm>
          <a:off x="9441280" y="4179958"/>
          <a:ext cx="1335961" cy="8349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2023 год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2 310,5 тыс. руб.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100,84%</a:t>
          </a:r>
          <a:endParaRPr lang="ru-RU" sz="1000" b="1" kern="1200" dirty="0"/>
        </a:p>
      </dsp:txBody>
      <dsp:txXfrm>
        <a:off x="9465736" y="4204414"/>
        <a:ext cx="1287049" cy="786063"/>
      </dsp:txXfrm>
    </dsp:sp>
    <dsp:sp modelId="{8602D5BD-08B1-426B-ABB7-9D85C78600A0}">
      <dsp:nvSpPr>
        <dsp:cNvPr id="0" name=""/>
        <dsp:cNvSpPr/>
      </dsp:nvSpPr>
      <dsp:spPr>
        <a:xfrm>
          <a:off x="9274284" y="840055"/>
          <a:ext cx="166995" cy="48011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01110"/>
              </a:lnTo>
              <a:lnTo>
                <a:pt x="166995" y="4801110"/>
              </a:lnTo>
            </a:path>
          </a:pathLst>
        </a:custGeom>
        <a:noFill/>
        <a:ln w="1905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A3A7B1-E868-4412-AE43-CB6C84F2F2F1}">
      <dsp:nvSpPr>
        <dsp:cNvPr id="0" name=""/>
        <dsp:cNvSpPr/>
      </dsp:nvSpPr>
      <dsp:spPr>
        <a:xfrm>
          <a:off x="9441280" y="5223678"/>
          <a:ext cx="1335961" cy="8349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2024 год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2 369,5 тыс. руб.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102,55%</a:t>
          </a:r>
          <a:endParaRPr lang="ru-RU" sz="1000" b="1" kern="1200" dirty="0"/>
        </a:p>
      </dsp:txBody>
      <dsp:txXfrm>
        <a:off x="9465736" y="5248134"/>
        <a:ext cx="1287049" cy="78606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88B2A6-0DF2-40FD-A249-E3FD819A6FB2}">
      <dsp:nvSpPr>
        <dsp:cNvPr id="0" name=""/>
        <dsp:cNvSpPr/>
      </dsp:nvSpPr>
      <dsp:spPr>
        <a:xfrm>
          <a:off x="1455" y="0"/>
          <a:ext cx="3785541" cy="3960439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2">
              <a:lumMod val="75000"/>
            </a:schemeClr>
          </a:solidFill>
          <a:prstDash val="solid"/>
        </a:ln>
        <a:effectLst>
          <a:outerShdw blurRad="63500" dist="12700" dir="5400000" sx="102000" sy="102000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Times New Roman" pitchFamily="18" charset="0"/>
              <a:cs typeface="Times New Roman" pitchFamily="18" charset="0"/>
            </a:rPr>
            <a:t>Налоговые льготы в 2022 году</a:t>
          </a:r>
          <a:endParaRPr lang="ru-RU" sz="2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455" y="0"/>
        <a:ext cx="3785541" cy="1188132"/>
      </dsp:txXfrm>
    </dsp:sp>
    <dsp:sp modelId="{AFA30E97-0192-4CB5-9ECF-13FE14D804B6}">
      <dsp:nvSpPr>
        <dsp:cNvPr id="0" name=""/>
        <dsp:cNvSpPr/>
      </dsp:nvSpPr>
      <dsp:spPr>
        <a:xfrm>
          <a:off x="380010" y="1188470"/>
          <a:ext cx="3028433" cy="77806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Times New Roman" pitchFamily="18" charset="0"/>
              <a:cs typeface="Times New Roman" pitchFamily="18" charset="0"/>
            </a:rPr>
            <a:t>Земельный налог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Times New Roman" pitchFamily="18" charset="0"/>
              <a:cs typeface="Times New Roman" pitchFamily="18" charset="0"/>
            </a:rPr>
            <a:t>11 692,0</a:t>
          </a:r>
          <a:endParaRPr lang="ru-RU" sz="1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02799" y="1211259"/>
        <a:ext cx="2982855" cy="732489"/>
      </dsp:txXfrm>
    </dsp:sp>
    <dsp:sp modelId="{5EB61C7D-5709-407A-A5A9-9616E1A84DB9}">
      <dsp:nvSpPr>
        <dsp:cNvPr id="0" name=""/>
        <dsp:cNvSpPr/>
      </dsp:nvSpPr>
      <dsp:spPr>
        <a:xfrm>
          <a:off x="380010" y="2086241"/>
          <a:ext cx="3028433" cy="77806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Times New Roman" pitchFamily="18" charset="0"/>
              <a:cs typeface="Times New Roman" pitchFamily="18" charset="0"/>
            </a:rPr>
            <a:t>Налог на имущество физических лиц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Times New Roman" pitchFamily="18" charset="0"/>
              <a:cs typeface="Times New Roman" pitchFamily="18" charset="0"/>
            </a:rPr>
            <a:t>3 419,0</a:t>
          </a:r>
          <a:endParaRPr lang="ru-RU" sz="1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02799" y="2109030"/>
        <a:ext cx="2982855" cy="732489"/>
      </dsp:txXfrm>
    </dsp:sp>
    <dsp:sp modelId="{B5DE29FF-578E-4BF9-8006-487E364D5403}">
      <dsp:nvSpPr>
        <dsp:cNvPr id="0" name=""/>
        <dsp:cNvSpPr/>
      </dsp:nvSpPr>
      <dsp:spPr>
        <a:xfrm>
          <a:off x="380010" y="2984011"/>
          <a:ext cx="3028433" cy="77806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latin typeface="Times New Roman" pitchFamily="18" charset="0"/>
              <a:cs typeface="Times New Roman" pitchFamily="18" charset="0"/>
            </a:rPr>
            <a:t>Всего:  15 111,0</a:t>
          </a:r>
          <a:endParaRPr lang="ru-RU" sz="15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02799" y="3006800"/>
        <a:ext cx="2982855" cy="732489"/>
      </dsp:txXfrm>
    </dsp:sp>
    <dsp:sp modelId="{17FCC316-48EA-43B7-B473-E58CCE0037BA}">
      <dsp:nvSpPr>
        <dsp:cNvPr id="0" name=""/>
        <dsp:cNvSpPr/>
      </dsp:nvSpPr>
      <dsp:spPr>
        <a:xfrm>
          <a:off x="4077083" y="0"/>
          <a:ext cx="3785541" cy="3960439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2">
              <a:lumMod val="75000"/>
            </a:schemeClr>
          </a:solidFill>
          <a:prstDash val="solid"/>
        </a:ln>
        <a:effectLst>
          <a:outerShdw blurRad="63500" dist="12700" dir="5400000" sx="102000" sy="102000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Times New Roman" pitchFamily="18" charset="0"/>
              <a:cs typeface="Times New Roman" pitchFamily="18" charset="0"/>
            </a:rPr>
            <a:t>Налоговые льготы в 2023 году</a:t>
          </a:r>
          <a:endParaRPr lang="ru-RU" sz="2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077083" y="0"/>
        <a:ext cx="3785541" cy="1188132"/>
      </dsp:txXfrm>
    </dsp:sp>
    <dsp:sp modelId="{632DD45F-40EA-4F1C-917A-D7DB16111640}">
      <dsp:nvSpPr>
        <dsp:cNvPr id="0" name=""/>
        <dsp:cNvSpPr/>
      </dsp:nvSpPr>
      <dsp:spPr>
        <a:xfrm>
          <a:off x="4449466" y="1188470"/>
          <a:ext cx="3028433" cy="77806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Times New Roman" pitchFamily="18" charset="0"/>
              <a:cs typeface="Times New Roman" pitchFamily="18" charset="0"/>
            </a:rPr>
            <a:t>Земельный налог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Times New Roman" pitchFamily="18" charset="0"/>
              <a:cs typeface="Times New Roman" pitchFamily="18" charset="0"/>
            </a:rPr>
            <a:t>  11 692,0</a:t>
          </a:r>
          <a:endParaRPr lang="ru-RU" sz="1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472255" y="1211259"/>
        <a:ext cx="2982855" cy="732489"/>
      </dsp:txXfrm>
    </dsp:sp>
    <dsp:sp modelId="{2B2F4382-79EB-4F3F-A373-B565AE3774A1}">
      <dsp:nvSpPr>
        <dsp:cNvPr id="0" name=""/>
        <dsp:cNvSpPr/>
      </dsp:nvSpPr>
      <dsp:spPr>
        <a:xfrm>
          <a:off x="4449466" y="2086241"/>
          <a:ext cx="3028433" cy="77806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Times New Roman" pitchFamily="18" charset="0"/>
              <a:cs typeface="Times New Roman" pitchFamily="18" charset="0"/>
            </a:rPr>
            <a:t>Налог на имущество физических лиц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Times New Roman" pitchFamily="18" charset="0"/>
              <a:cs typeface="Times New Roman" pitchFamily="18" charset="0"/>
            </a:rPr>
            <a:t>3 419,0</a:t>
          </a:r>
          <a:endParaRPr lang="ru-RU" sz="1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472255" y="2109030"/>
        <a:ext cx="2982855" cy="732489"/>
      </dsp:txXfrm>
    </dsp:sp>
    <dsp:sp modelId="{AEDF4E1C-1D68-49B3-9C78-7987318DC38C}">
      <dsp:nvSpPr>
        <dsp:cNvPr id="0" name=""/>
        <dsp:cNvSpPr/>
      </dsp:nvSpPr>
      <dsp:spPr>
        <a:xfrm>
          <a:off x="4449466" y="2984011"/>
          <a:ext cx="3028433" cy="77806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latin typeface="Times New Roman" pitchFamily="18" charset="0"/>
              <a:cs typeface="Times New Roman" pitchFamily="18" charset="0"/>
            </a:rPr>
            <a:t>Всего: 15 111,0</a:t>
          </a:r>
          <a:endParaRPr lang="ru-RU" sz="15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472255" y="3006800"/>
        <a:ext cx="2982855" cy="732489"/>
      </dsp:txXfrm>
    </dsp:sp>
    <dsp:sp modelId="{DE5415D5-ACD4-4B89-8D92-55F652C895A3}">
      <dsp:nvSpPr>
        <dsp:cNvPr id="0" name=""/>
        <dsp:cNvSpPr/>
      </dsp:nvSpPr>
      <dsp:spPr>
        <a:xfrm>
          <a:off x="8140369" y="0"/>
          <a:ext cx="3785541" cy="3960439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2">
              <a:lumMod val="75000"/>
            </a:schemeClr>
          </a:solidFill>
          <a:prstDash val="solid"/>
        </a:ln>
        <a:effectLst>
          <a:outerShdw blurRad="63500" dist="12700" dir="5400000" sx="102000" sy="102000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Times New Roman" pitchFamily="18" charset="0"/>
              <a:cs typeface="Times New Roman" pitchFamily="18" charset="0"/>
            </a:rPr>
            <a:t>Налоговые льготы в 2024 году</a:t>
          </a:r>
          <a:endParaRPr lang="ru-RU" sz="2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8140369" y="0"/>
        <a:ext cx="3785541" cy="1188132"/>
      </dsp:txXfrm>
    </dsp:sp>
    <dsp:sp modelId="{4D0ECF85-ADAA-4EB0-BEBF-0760907662EA}">
      <dsp:nvSpPr>
        <dsp:cNvPr id="0" name=""/>
        <dsp:cNvSpPr/>
      </dsp:nvSpPr>
      <dsp:spPr>
        <a:xfrm>
          <a:off x="8518923" y="1188470"/>
          <a:ext cx="3028433" cy="77806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Times New Roman" pitchFamily="18" charset="0"/>
              <a:cs typeface="Times New Roman" pitchFamily="18" charset="0"/>
            </a:rPr>
            <a:t>Земельный налог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Times New Roman" pitchFamily="18" charset="0"/>
              <a:cs typeface="Times New Roman" pitchFamily="18" charset="0"/>
            </a:rPr>
            <a:t>11 692,0</a:t>
          </a:r>
          <a:endParaRPr lang="ru-RU" sz="1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8541712" y="1211259"/>
        <a:ext cx="2982855" cy="732489"/>
      </dsp:txXfrm>
    </dsp:sp>
    <dsp:sp modelId="{1A44C726-9EB0-4980-B6EF-ECE0381C6BE0}">
      <dsp:nvSpPr>
        <dsp:cNvPr id="0" name=""/>
        <dsp:cNvSpPr/>
      </dsp:nvSpPr>
      <dsp:spPr>
        <a:xfrm>
          <a:off x="8518923" y="2086241"/>
          <a:ext cx="3028433" cy="77806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Times New Roman" pitchFamily="18" charset="0"/>
              <a:cs typeface="Times New Roman" pitchFamily="18" charset="0"/>
            </a:rPr>
            <a:t>Налог на имущество физических лиц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Times New Roman" pitchFamily="18" charset="0"/>
              <a:cs typeface="Times New Roman" pitchFamily="18" charset="0"/>
            </a:rPr>
            <a:t>3 419,0</a:t>
          </a:r>
          <a:endParaRPr lang="ru-RU" sz="1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8541712" y="2109030"/>
        <a:ext cx="2982855" cy="732489"/>
      </dsp:txXfrm>
    </dsp:sp>
    <dsp:sp modelId="{66F55A1F-0527-49E3-87BB-B283E03968BC}">
      <dsp:nvSpPr>
        <dsp:cNvPr id="0" name=""/>
        <dsp:cNvSpPr/>
      </dsp:nvSpPr>
      <dsp:spPr>
        <a:xfrm>
          <a:off x="8518923" y="2984011"/>
          <a:ext cx="3028433" cy="77806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latin typeface="Times New Roman" pitchFamily="18" charset="0"/>
              <a:cs typeface="Times New Roman" pitchFamily="18" charset="0"/>
            </a:rPr>
            <a:t>Всего: 15 111,0</a:t>
          </a:r>
          <a:endParaRPr lang="ru-RU" sz="15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8541712" y="3006800"/>
        <a:ext cx="2982855" cy="73248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83C368-19E5-42B0-9CA7-1EEE179FAC83}">
      <dsp:nvSpPr>
        <dsp:cNvPr id="0" name=""/>
        <dsp:cNvSpPr/>
      </dsp:nvSpPr>
      <dsp:spPr>
        <a:xfrm rot="21338766" flipH="1">
          <a:off x="5465280" y="432060"/>
          <a:ext cx="351002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669522-E819-42DB-A704-9C02DA7CB57E}">
      <dsp:nvSpPr>
        <dsp:cNvPr id="0" name=""/>
        <dsp:cNvSpPr/>
      </dsp:nvSpPr>
      <dsp:spPr>
        <a:xfrm>
          <a:off x="250594" y="0"/>
          <a:ext cx="11119253" cy="1213142"/>
        </a:xfrm>
        <a:prstGeom prst="roundRect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490" tIns="0" rIns="30449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Решение Думы города Покачи от 30.05.2018 № 33 «О предоставлении льготы по земельному налогу»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Решение Думы города Покачи 21.11.2014 №101 «Об установлении налога на имущество физических лиц не территории города Покачи и определении налоговой базы объектов налогообложения»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09815" y="59221"/>
        <a:ext cx="11000811" cy="10947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0.92132</cdr:x>
      <cdr:y>0.07138</cdr:y>
    </cdr:from>
    <cdr:to>
      <cdr:x>0.99108</cdr:x>
      <cdr:y>0.12318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0823283" y="424155"/>
          <a:ext cx="819519" cy="3077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dirty="0">
              <a:latin typeface="Times New Roman" pitchFamily="18" charset="0"/>
              <a:cs typeface="Times New Roman" pitchFamily="18" charset="0"/>
            </a:rPr>
            <a:t>тыс.руб.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35B891-565E-4A31-9E45-057A48AB3823}" type="datetimeFigureOut">
              <a:rPr lang="ru-RU" smtClean="0"/>
              <a:pPr/>
              <a:t>20.12.2021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F389A7-4D38-4816-B8EC-905E13DF5B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86240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4AF985-13C4-4579-801E-90580D423673}" type="datetimeFigureOut">
              <a:rPr lang="ru-RU" smtClean="0"/>
              <a:pPr/>
              <a:t>20.12.2021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25B80C-4FC8-45A9-AC55-F6A7040D35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9380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B80C-4FC8-45A9-AC55-F6A7040D35C3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95351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B80C-4FC8-45A9-AC55-F6A7040D35C3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4987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готов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B80C-4FC8-45A9-AC55-F6A7040D35C3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20622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готов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B80C-4FC8-45A9-AC55-F6A7040D35C3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70117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готов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B80C-4FC8-45A9-AC55-F6A7040D35C3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20622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готов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B80C-4FC8-45A9-AC55-F6A7040D35C3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20622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готов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B80C-4FC8-45A9-AC55-F6A7040D35C3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20622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готово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B80C-4FC8-45A9-AC55-F6A7040D35C3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u="none" strike="noStrike" baseline="0" smtClean="0">
                <a:solidFill>
                  <a:srgbClr val="000000"/>
                </a:solidFill>
                <a:latin typeface="Times New Roman"/>
              </a:rPr>
              <a:t>Готово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B80C-4FC8-45A9-AC55-F6A7040D35C3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0931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Готово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B80C-4FC8-45A9-AC55-F6A7040D35C3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B80C-4FC8-45A9-AC55-F6A7040D35C3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6078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готов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B80C-4FC8-45A9-AC55-F6A7040D35C3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Готово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B80C-4FC8-45A9-AC55-F6A7040D35C3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готов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B80C-4FC8-45A9-AC55-F6A7040D35C3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78583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Готово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B80C-4FC8-45A9-AC55-F6A7040D35C3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78583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готово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B80C-4FC8-45A9-AC55-F6A7040D35C3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готово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B80C-4FC8-45A9-AC55-F6A7040D35C3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95842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готово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B80C-4FC8-45A9-AC55-F6A7040D35C3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689721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готово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B80C-4FC8-45A9-AC55-F6A7040D35C3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948456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готово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B80C-4FC8-45A9-AC55-F6A7040D35C3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674791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готово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B80C-4FC8-45A9-AC55-F6A7040D35C3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готово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B80C-4FC8-45A9-AC55-F6A7040D35C3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готов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B80C-4FC8-45A9-AC55-F6A7040D35C3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Готов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B80C-4FC8-45A9-AC55-F6A7040D35C3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41937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готово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B80C-4FC8-45A9-AC55-F6A7040D35C3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673312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Готов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B80C-4FC8-45A9-AC55-F6A7040D35C3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готово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B80C-4FC8-45A9-AC55-F6A7040D35C3}" type="slidenum">
              <a:rPr lang="ru-RU" smtClean="0"/>
              <a:pPr/>
              <a:t>33</a:t>
            </a:fld>
            <a:endParaRPr lang="ru-RU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готово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2DBAF-9DF5-42D7-9260-75279AA74E07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94440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B80C-4FC8-45A9-AC55-F6A7040D35C3}" type="slidenum">
              <a:rPr lang="ru-RU" smtClean="0"/>
              <a:pPr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785831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готов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2DBAF-9DF5-42D7-9260-75279AA74E07}" type="slidenum">
              <a:rPr lang="ru-RU" smtClean="0"/>
              <a:pPr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180179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готов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2DBAF-9DF5-42D7-9260-75279AA74E07}" type="slidenum">
              <a:rPr lang="ru-RU" smtClean="0"/>
              <a:pPr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180179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готов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2DBAF-9DF5-42D7-9260-75279AA74E07}" type="slidenum">
              <a:rPr lang="ru-RU" smtClean="0"/>
              <a:pPr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180179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готов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2DBAF-9DF5-42D7-9260-75279AA74E07}" type="slidenum">
              <a:rPr lang="ru-RU" smtClean="0"/>
              <a:pPr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18017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готов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B80C-4FC8-45A9-AC55-F6A7040D35C3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91029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готов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2DBAF-9DF5-42D7-9260-75279AA74E07}" type="slidenum">
              <a:rPr lang="ru-RU" smtClean="0"/>
              <a:pPr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180179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2DBAF-9DF5-42D7-9260-75279AA74E07}" type="slidenum">
              <a:rPr lang="ru-RU" smtClean="0"/>
              <a:pPr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180179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2DBAF-9DF5-42D7-9260-75279AA74E07}" type="slidenum">
              <a:rPr lang="ru-RU" smtClean="0"/>
              <a:pPr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180179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2DBAF-9DF5-42D7-9260-75279AA74E07}" type="slidenum">
              <a:rPr lang="ru-RU" smtClean="0"/>
              <a:pPr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180179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готово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B80C-4FC8-45A9-AC55-F6A7040D35C3}" type="slidenum">
              <a:rPr lang="ru-RU" smtClean="0"/>
              <a:pPr/>
              <a:t>44</a:t>
            </a:fld>
            <a:endParaRPr lang="ru-RU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готово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B80C-4FC8-45A9-AC55-F6A7040D35C3}" type="slidenum">
              <a:rPr lang="ru-RU" smtClean="0"/>
              <a:pPr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78885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готово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B80C-4FC8-45A9-AC55-F6A7040D35C3}" type="slidenum">
              <a:rPr lang="ru-RU" smtClean="0"/>
              <a:pPr/>
              <a:t>46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815543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готово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B80C-4FC8-45A9-AC55-F6A7040D35C3}" type="slidenum">
              <a:rPr lang="ru-RU" smtClean="0"/>
              <a:pPr/>
              <a:t>47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623823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готово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2DBAF-9DF5-42D7-9260-75279AA74E07}" type="slidenum">
              <a:rPr lang="ru-RU" smtClean="0"/>
              <a:pPr/>
              <a:t>48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94440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готово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B80C-4FC8-45A9-AC55-F6A7040D35C3}" type="slidenum">
              <a:rPr lang="ru-RU" smtClean="0"/>
              <a:pPr/>
              <a:t>49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готов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B80C-4FC8-45A9-AC55-F6A7040D35C3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91029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готово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B80C-4FC8-45A9-AC55-F6A7040D35C3}" type="slidenum">
              <a:rPr lang="ru-RU" smtClean="0"/>
              <a:pPr/>
              <a:t>50</a:t>
            </a:fld>
            <a:endParaRPr lang="ru-RU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готово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B80C-4FC8-45A9-AC55-F6A7040D35C3}" type="slidenum">
              <a:rPr lang="ru-RU" smtClean="0"/>
              <a:pPr/>
              <a:t>51</a:t>
            </a:fld>
            <a:endParaRPr lang="ru-RU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готово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B80C-4FC8-45A9-AC55-F6A7040D35C3}" type="slidenum">
              <a:rPr lang="ru-RU" smtClean="0"/>
              <a:pPr/>
              <a:t>52</a:t>
            </a:fld>
            <a:endParaRPr lang="ru-RU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готово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B80C-4FC8-45A9-AC55-F6A7040D35C3}" type="slidenum">
              <a:rPr lang="ru-RU" smtClean="0"/>
              <a:pPr/>
              <a:t>53</a:t>
            </a:fld>
            <a:endParaRPr lang="ru-RU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готово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B80C-4FC8-45A9-AC55-F6A7040D35C3}" type="slidenum">
              <a:rPr lang="ru-RU" smtClean="0"/>
              <a:pPr/>
              <a:t>54</a:t>
            </a:fld>
            <a:endParaRPr lang="ru-RU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готово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B80C-4FC8-45A9-AC55-F6A7040D35C3}" type="slidenum">
              <a:rPr lang="ru-RU" smtClean="0"/>
              <a:pPr/>
              <a:t>55</a:t>
            </a:fld>
            <a:endParaRPr lang="ru-RU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готово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B80C-4FC8-45A9-AC55-F6A7040D35C3}" type="slidenum">
              <a:rPr lang="ru-RU" smtClean="0"/>
              <a:pPr/>
              <a:t>56</a:t>
            </a:fld>
            <a:endParaRPr lang="ru-RU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готово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B80C-4FC8-45A9-AC55-F6A7040D35C3}" type="slidenum">
              <a:rPr lang="ru-RU" smtClean="0"/>
              <a:pPr/>
              <a:t>57</a:t>
            </a:fld>
            <a:endParaRPr lang="ru-RU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готово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B80C-4FC8-45A9-AC55-F6A7040D35C3}" type="slidenum">
              <a:rPr lang="ru-RU" smtClean="0"/>
              <a:pPr/>
              <a:t>58</a:t>
            </a:fld>
            <a:endParaRPr lang="ru-RU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готово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B80C-4FC8-45A9-AC55-F6A7040D35C3}" type="slidenum">
              <a:rPr lang="ru-RU" smtClean="0"/>
              <a:pPr/>
              <a:t>59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готов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B80C-4FC8-45A9-AC55-F6A7040D35C3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910292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готово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B80C-4FC8-45A9-AC55-F6A7040D35C3}" type="slidenum">
              <a:rPr lang="ru-RU" smtClean="0"/>
              <a:pPr/>
              <a:t>60</a:t>
            </a:fld>
            <a:endParaRPr lang="ru-RU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готово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B80C-4FC8-45A9-AC55-F6A7040D35C3}" type="slidenum">
              <a:rPr lang="ru-RU" smtClean="0"/>
              <a:pPr/>
              <a:t>61</a:t>
            </a:fld>
            <a:endParaRPr lang="ru-RU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готово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B80C-4FC8-45A9-AC55-F6A7040D35C3}" type="slidenum">
              <a:rPr lang="ru-RU" smtClean="0"/>
              <a:pPr/>
              <a:t>62</a:t>
            </a:fld>
            <a:endParaRPr lang="ru-RU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готово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B80C-4FC8-45A9-AC55-F6A7040D35C3}" type="slidenum">
              <a:rPr lang="ru-RU" smtClean="0"/>
              <a:pPr/>
              <a:t>63</a:t>
            </a:fld>
            <a:endParaRPr lang="ru-RU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готово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B80C-4FC8-45A9-AC55-F6A7040D35C3}" type="slidenum">
              <a:rPr lang="ru-RU" smtClean="0"/>
              <a:pPr/>
              <a:t>64</a:t>
            </a:fld>
            <a:endParaRPr lang="ru-RU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готово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B80C-4FC8-45A9-AC55-F6A7040D35C3}" type="slidenum">
              <a:rPr lang="ru-RU" smtClean="0"/>
              <a:pPr/>
              <a:t>65</a:t>
            </a:fld>
            <a:endParaRPr lang="ru-RU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готово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B80C-4FC8-45A9-AC55-F6A7040D35C3}" type="slidenum">
              <a:rPr lang="ru-RU" smtClean="0"/>
              <a:pPr/>
              <a:t>66</a:t>
            </a:fld>
            <a:endParaRPr lang="ru-RU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готово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B80C-4FC8-45A9-AC55-F6A7040D35C3}" type="slidenum">
              <a:rPr lang="ru-RU" smtClean="0"/>
              <a:pPr/>
              <a:t>67</a:t>
            </a:fld>
            <a:endParaRPr lang="ru-RU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готово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B80C-4FC8-45A9-AC55-F6A7040D35C3}" type="slidenum">
              <a:rPr lang="ru-RU" smtClean="0"/>
              <a:pPr/>
              <a:t>68</a:t>
            </a:fld>
            <a:endParaRPr lang="ru-RU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готово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B80C-4FC8-45A9-AC55-F6A7040D35C3}" type="slidenum">
              <a:rPr lang="ru-RU" smtClean="0"/>
              <a:pPr/>
              <a:t>69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готов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B80C-4FC8-45A9-AC55-F6A7040D35C3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3394180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готово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B80C-4FC8-45A9-AC55-F6A7040D35C3}" type="slidenum">
              <a:rPr lang="ru-RU" smtClean="0"/>
              <a:pPr/>
              <a:t>70</a:t>
            </a:fld>
            <a:endParaRPr lang="ru-RU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готово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B80C-4FC8-45A9-AC55-F6A7040D35C3}" type="slidenum">
              <a:rPr lang="ru-RU" smtClean="0"/>
              <a:pPr/>
              <a:t>71</a:t>
            </a:fld>
            <a:endParaRPr lang="ru-RU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готово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B80C-4FC8-45A9-AC55-F6A7040D35C3}" type="slidenum">
              <a:rPr lang="ru-RU" smtClean="0"/>
              <a:pPr/>
              <a:t>72</a:t>
            </a:fld>
            <a:endParaRPr lang="ru-RU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готово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B80C-4FC8-45A9-AC55-F6A7040D35C3}" type="slidenum">
              <a:rPr lang="ru-RU" smtClean="0"/>
              <a:pPr/>
              <a:t>73</a:t>
            </a:fld>
            <a:endParaRPr lang="ru-RU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готово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B80C-4FC8-45A9-AC55-F6A7040D35C3}" type="slidenum">
              <a:rPr lang="ru-RU" smtClean="0"/>
              <a:pPr/>
              <a:t>74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3391742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готово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B80C-4FC8-45A9-AC55-F6A7040D35C3}" type="slidenum">
              <a:rPr lang="ru-RU" smtClean="0"/>
              <a:pPr/>
              <a:t>75</a:t>
            </a:fld>
            <a:endParaRPr lang="ru-RU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готово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B80C-4FC8-45A9-AC55-F6A7040D35C3}" type="slidenum">
              <a:rPr lang="ru-RU" smtClean="0"/>
              <a:pPr/>
              <a:t>76</a:t>
            </a:fld>
            <a:endParaRPr lang="ru-RU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готово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B80C-4FC8-45A9-AC55-F6A7040D35C3}" type="slidenum">
              <a:rPr lang="ru-RU" smtClean="0"/>
              <a:pPr/>
              <a:t>77</a:t>
            </a:fld>
            <a:endParaRPr lang="ru-RU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готово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B80C-4FC8-45A9-AC55-F6A7040D35C3}" type="slidenum">
              <a:rPr lang="ru-RU" smtClean="0"/>
              <a:pPr/>
              <a:t>78</a:t>
            </a:fld>
            <a:endParaRPr lang="ru-RU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готово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2DBAF-9DF5-42D7-9260-75279AA74E07}" type="slidenum">
              <a:rPr lang="ru-RU" smtClean="0"/>
              <a:pPr/>
              <a:t>79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9444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готов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B80C-4FC8-45A9-AC55-F6A7040D35C3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910292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B80C-4FC8-45A9-AC55-F6A7040D35C3}" type="slidenum">
              <a:rPr lang="ru-RU" smtClean="0"/>
              <a:pPr/>
              <a:t>80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928699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готов</a:t>
            </a:r>
          </a:p>
          <a:p>
            <a:endParaRPr lang="ru-RU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B80C-4FC8-45A9-AC55-F6A7040D35C3}" type="slidenum">
              <a:rPr lang="ru-RU" smtClean="0"/>
              <a:pPr/>
              <a:t>81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9046325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готов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2DBAF-9DF5-42D7-9260-75279AA74E07}" type="slidenum">
              <a:rPr lang="ru-RU" smtClean="0"/>
              <a:pPr/>
              <a:t>82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944403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2DBAF-9DF5-42D7-9260-75279AA74E07}" type="slidenum">
              <a:rPr lang="ru-RU" smtClean="0"/>
              <a:pPr/>
              <a:t>83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9444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готов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B80C-4FC8-45A9-AC55-F6A7040D35C3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fld id="{6E3C8D7A-1D92-4036-86A0-625912C45527}" type="datetimeFigureOut">
              <a:rPr lang="ru-RU" smtClean="0"/>
              <a:pPr/>
              <a:t>20.12.2021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959" y="4117661"/>
            <a:ext cx="3657600" cy="512064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746176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2218944" y="5788152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767392" y="4928702"/>
            <a:ext cx="812800" cy="517524"/>
          </a:xfrm>
        </p:spPr>
        <p:txBody>
          <a:bodyPr/>
          <a:lstStyle/>
          <a:p>
            <a:fld id="{3E7A359A-AAC9-4694-B092-9378628EBC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C8D7A-1D92-4036-86A0-625912C45527}" type="datetimeFigureOut">
              <a:rPr lang="ru-RU" smtClean="0"/>
              <a:pPr/>
              <a:t>20.12.2021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A359A-AAC9-4694-B092-9378628EBC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C8D7A-1D92-4036-86A0-625912C45527}" type="datetimeFigureOut">
              <a:rPr lang="ru-RU" smtClean="0"/>
              <a:pPr/>
              <a:t>20.12.2021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A359A-AAC9-4694-B092-9378628EBC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E3C8D7A-1D92-4036-86A0-625912C45527}" type="datetimeFigureOut">
              <a:rPr lang="ru-RU" smtClean="0"/>
              <a:pPr/>
              <a:t>20.12.2021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E7A359A-AAC9-4694-B092-9378628EBCE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6E3C8D7A-1D92-4036-86A0-625912C45527}" type="datetimeFigureOut">
              <a:rPr lang="ru-RU" smtClean="0"/>
              <a:pPr/>
              <a:t>20.12.2021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3E7A359A-AAC9-4694-B092-9378628EBC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C8D7A-1D92-4036-86A0-625912C45527}" type="datetimeFigureOut">
              <a:rPr lang="ru-RU" smtClean="0"/>
              <a:pPr/>
              <a:t>20.12.2021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A359A-AAC9-4694-B092-9378628EBCE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C8D7A-1D92-4036-86A0-625912C45527}" type="datetimeFigureOut">
              <a:rPr lang="ru-RU" smtClean="0"/>
              <a:pPr/>
              <a:t>20.12.2021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A359A-AAC9-4694-B092-9378628EBCE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E3C8D7A-1D92-4036-86A0-625912C45527}" type="datetimeFigureOut">
              <a:rPr lang="ru-RU" smtClean="0"/>
              <a:pPr/>
              <a:t>20.12.2021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E7A359A-AAC9-4694-B092-9378628EBCE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C8D7A-1D92-4036-86A0-625912C45527}" type="datetimeFigureOut">
              <a:rPr lang="ru-RU" smtClean="0"/>
              <a:pPr/>
              <a:t>20.12.2021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A359A-AAC9-4694-B092-9378628EBC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E3C8D7A-1D92-4036-86A0-625912C45527}" type="datetimeFigureOut">
              <a:rPr lang="ru-RU" smtClean="0"/>
              <a:pPr/>
              <a:t>20.12.2021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E7A359A-AAC9-4694-B092-9378628EBCE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E3C8D7A-1D92-4036-86A0-625912C45527}" type="datetimeFigureOut">
              <a:rPr lang="ru-RU" smtClean="0"/>
              <a:pPr/>
              <a:t>20.12.2021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E7A359A-AAC9-4694-B092-9378628EBCE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E3C8D7A-1D92-4036-86A0-625912C45527}" type="datetimeFigureOut">
              <a:rPr lang="ru-RU" smtClean="0"/>
              <a:pPr/>
              <a:t>20.12.2021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E7A359A-AAC9-4694-B092-9378628EBCE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Relationship Id="rId9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7.xml"/><Relationship Id="rId5" Type="http://schemas.openxmlformats.org/officeDocument/2006/relationships/diagramData" Target="../diagrams/data7.xml"/><Relationship Id="rId4" Type="http://schemas.openxmlformats.org/officeDocument/2006/relationships/image" Target="../media/image3.png"/><Relationship Id="rId9" Type="http://schemas.microsoft.com/office/2007/relationships/diagramDrawing" Target="../diagrams/drawing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chart" Target="../charts/char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4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chart" Target="../charts/char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chart" Target="../charts/chart6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13" Type="http://schemas.microsoft.com/office/2007/relationships/diagramDrawing" Target="../diagrams/drawing9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8.xml"/><Relationship Id="rId12" Type="http://schemas.openxmlformats.org/officeDocument/2006/relationships/diagramColors" Target="../diagrams/colors9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8.xml"/><Relationship Id="rId11" Type="http://schemas.openxmlformats.org/officeDocument/2006/relationships/diagramQuickStyle" Target="../diagrams/quickStyle9.xml"/><Relationship Id="rId5" Type="http://schemas.openxmlformats.org/officeDocument/2006/relationships/diagramLayout" Target="../diagrams/layout8.xml"/><Relationship Id="rId10" Type="http://schemas.openxmlformats.org/officeDocument/2006/relationships/diagramLayout" Target="../diagrams/layout9.xml"/><Relationship Id="rId4" Type="http://schemas.openxmlformats.org/officeDocument/2006/relationships/diagramData" Target="../diagrams/data8.xml"/><Relationship Id="rId9" Type="http://schemas.openxmlformats.org/officeDocument/2006/relationships/diagramData" Target="../diagrams/data9.xml"/><Relationship Id="rId1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0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10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6" Type="http://schemas.openxmlformats.org/officeDocument/2006/relationships/diagramLayout" Target="../diagrams/layout10.xml"/><Relationship Id="rId5" Type="http://schemas.openxmlformats.org/officeDocument/2006/relationships/diagramData" Target="../diagrams/data10.xml"/><Relationship Id="rId4" Type="http://schemas.openxmlformats.org/officeDocument/2006/relationships/image" Target="../media/image3.png"/><Relationship Id="rId9" Type="http://schemas.microsoft.com/office/2007/relationships/diagramDrawing" Target="../diagrams/drawing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7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chart" Target="../charts/char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chart" Target="../charts/char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chart" Target="../charts/chart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chart" Target="../charts/chart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chart" Target="../charts/char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chart" Target="../charts/chart13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1.xml"/><Relationship Id="rId3" Type="http://schemas.openxmlformats.org/officeDocument/2006/relationships/image" Target="../media/image4.png"/><Relationship Id="rId7" Type="http://schemas.openxmlformats.org/officeDocument/2006/relationships/diagramLayout" Target="../diagrams/layout11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6" Type="http://schemas.openxmlformats.org/officeDocument/2006/relationships/diagramData" Target="../diagrams/data11.xml"/><Relationship Id="rId5" Type="http://schemas.openxmlformats.org/officeDocument/2006/relationships/image" Target="../media/image3.png"/><Relationship Id="rId10" Type="http://schemas.microsoft.com/office/2007/relationships/diagramDrawing" Target="../diagrams/drawing11.xml"/><Relationship Id="rId4" Type="http://schemas.openxmlformats.org/officeDocument/2006/relationships/chart" Target="../charts/chart14.xml"/><Relationship Id="rId9" Type="http://schemas.openxmlformats.org/officeDocument/2006/relationships/diagramColors" Target="../diagrams/colors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2.xml"/><Relationship Id="rId3" Type="http://schemas.openxmlformats.org/officeDocument/2006/relationships/image" Target="../media/image4.png"/><Relationship Id="rId7" Type="http://schemas.openxmlformats.org/officeDocument/2006/relationships/diagramLayout" Target="../diagrams/layout12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6" Type="http://schemas.openxmlformats.org/officeDocument/2006/relationships/diagramData" Target="../diagrams/data12.xml"/><Relationship Id="rId5" Type="http://schemas.openxmlformats.org/officeDocument/2006/relationships/image" Target="../media/image3.png"/><Relationship Id="rId10" Type="http://schemas.microsoft.com/office/2007/relationships/diagramDrawing" Target="../diagrams/drawing12.xml"/><Relationship Id="rId4" Type="http://schemas.openxmlformats.org/officeDocument/2006/relationships/chart" Target="../charts/chart15.xml"/><Relationship Id="rId9" Type="http://schemas.openxmlformats.org/officeDocument/2006/relationships/diagramColors" Target="../diagrams/colors1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3.xml"/><Relationship Id="rId3" Type="http://schemas.openxmlformats.org/officeDocument/2006/relationships/image" Target="../media/image4.png"/><Relationship Id="rId7" Type="http://schemas.openxmlformats.org/officeDocument/2006/relationships/diagramLayout" Target="../diagrams/layout13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6" Type="http://schemas.openxmlformats.org/officeDocument/2006/relationships/diagramData" Target="../diagrams/data13.xml"/><Relationship Id="rId5" Type="http://schemas.openxmlformats.org/officeDocument/2006/relationships/image" Target="../media/image3.png"/><Relationship Id="rId10" Type="http://schemas.microsoft.com/office/2007/relationships/diagramDrawing" Target="../diagrams/drawing13.xml"/><Relationship Id="rId4" Type="http://schemas.openxmlformats.org/officeDocument/2006/relationships/chart" Target="../charts/chart16.xml"/><Relationship Id="rId9" Type="http://schemas.openxmlformats.org/officeDocument/2006/relationships/diagramColors" Target="../diagrams/colors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chart" Target="../charts/chart17.xml"/></Relationships>
</file>

<file path=ppt/slides/_rels/slide3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4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4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4.xml"/><Relationship Id="rId5" Type="http://schemas.openxmlformats.org/officeDocument/2006/relationships/diagramLayout" Target="../diagrams/layout14.xml"/><Relationship Id="rId4" Type="http://schemas.openxmlformats.org/officeDocument/2006/relationships/diagramData" Target="../diagrams/data14.xml"/><Relationship Id="rId9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5.xml"/><Relationship Id="rId13" Type="http://schemas.microsoft.com/office/2007/relationships/diagramDrawing" Target="../diagrams/drawing16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5.xml"/><Relationship Id="rId12" Type="http://schemas.openxmlformats.org/officeDocument/2006/relationships/diagramColors" Target="../diagrams/colors16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8.xml"/><Relationship Id="rId6" Type="http://schemas.openxmlformats.org/officeDocument/2006/relationships/diagramQuickStyle" Target="../diagrams/quickStyle15.xml"/><Relationship Id="rId11" Type="http://schemas.openxmlformats.org/officeDocument/2006/relationships/diagramQuickStyle" Target="../diagrams/quickStyle16.xml"/><Relationship Id="rId5" Type="http://schemas.openxmlformats.org/officeDocument/2006/relationships/diagramLayout" Target="../diagrams/layout15.xml"/><Relationship Id="rId10" Type="http://schemas.openxmlformats.org/officeDocument/2006/relationships/diagramLayout" Target="../diagrams/layout16.xml"/><Relationship Id="rId4" Type="http://schemas.openxmlformats.org/officeDocument/2006/relationships/diagramData" Target="../diagrams/data15.xml"/><Relationship Id="rId9" Type="http://schemas.openxmlformats.org/officeDocument/2006/relationships/diagramData" Target="../diagrams/data16.xml"/><Relationship Id="rId1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chart" Target="../charts/chart1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3.png"/><Relationship Id="rId9" Type="http://schemas.microsoft.com/office/2007/relationships/diagramDrawing" Target="../diagrams/drawing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3.png"/><Relationship Id="rId9" Type="http://schemas.microsoft.com/office/2007/relationships/diagramDrawing" Target="../diagrams/drawing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3.png"/><Relationship Id="rId9" Type="http://schemas.microsoft.com/office/2007/relationships/diagramDrawing" Target="../diagrams/drawing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3" Type="http://schemas.openxmlformats.org/officeDocument/2006/relationships/image" Target="../media/image4.png"/><Relationship Id="rId7" Type="http://schemas.openxmlformats.org/officeDocument/2006/relationships/diagramLayout" Target="../diagrams/layou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5.xml"/><Relationship Id="rId5" Type="http://schemas.openxmlformats.org/officeDocument/2006/relationships/chart" Target="../charts/chart1.xml"/><Relationship Id="rId10" Type="http://schemas.microsoft.com/office/2007/relationships/diagramDrawing" Target="../diagrams/drawing5.xml"/><Relationship Id="rId4" Type="http://schemas.openxmlformats.org/officeDocument/2006/relationships/image" Target="../media/image3.png"/><Relationship Id="rId9" Type="http://schemas.openxmlformats.org/officeDocument/2006/relationships/diagramColors" Target="../diagrams/colors5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hyperlink" Target="mailto:komfin@admpokachi.ru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phonoteka.org/uploads/posts/2021-05/1621648004_13-phonoteka_org-p-fon-dlya-prezentatsii-po-biznesu-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2" descr="C:\Users\User\Desktop\s1200.webp"/>
          <p:cNvSpPr>
            <a:spLocks noGrp="1" noChangeAspect="1" noChangeArrowheads="1"/>
          </p:cNvSpPr>
          <p:nvPr>
            <p:ph type="ctrTitle"/>
          </p:nvPr>
        </p:nvSpPr>
        <p:spPr bwMode="auto">
          <a:xfrm>
            <a:off x="885825" y="733424"/>
            <a:ext cx="10770646" cy="5124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БЮДЖЕТ ГОРОДА ПОКАЧИ </a:t>
            </a:r>
            <a:br>
              <a:rPr lang="ru-RU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4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ГОД И НА ПЛАНОВЫЙ ПЕРИОД </a:t>
            </a:r>
            <a:r>
              <a:rPr lang="ru-RU" sz="4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4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ГОДОВ,</a:t>
            </a:r>
            <a:br>
              <a:rPr lang="ru-RU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утвержденный решение Думы города Покачи </a:t>
            </a:r>
            <a:b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14.12.2021 №82 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058730" y="5740201"/>
            <a:ext cx="4895385" cy="738671"/>
          </a:xfrm>
        </p:spPr>
        <p:txBody>
          <a:bodyPr>
            <a:noAutofit/>
          </a:bodyPr>
          <a:lstStyle/>
          <a:p>
            <a:pPr algn="r">
              <a:lnSpc>
                <a:spcPct val="100000"/>
              </a:lnSpc>
            </a:pPr>
            <a:r>
              <a:rPr lang="ru-RU" sz="2200" b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Администрация города Покачи</a:t>
            </a:r>
          </a:p>
          <a:p>
            <a:pPr algn="r">
              <a:lnSpc>
                <a:spcPct val="100000"/>
              </a:lnSpc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14.12.2021 </a:t>
            </a:r>
            <a:r>
              <a:rPr lang="ru-RU" sz="2200" b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год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" y="0"/>
            <a:ext cx="1114415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55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4763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46226" y="2739042"/>
            <a:ext cx="9984440" cy="1128229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ДОХОДЫ БЮДЖЕТА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1762170" y="6488668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" y="0"/>
            <a:ext cx="1114415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54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788" y="0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2" descr="C:\Users\User\Desktop\s1200.webp"/>
          <p:cNvSpPr>
            <a:spLocks noGrp="1" noChangeAspect="1" noChangeArrowheads="1"/>
          </p:cNvSpPr>
          <p:nvPr>
            <p:ph type="ctrTitle"/>
          </p:nvPr>
        </p:nvSpPr>
        <p:spPr bwMode="auto">
          <a:xfrm>
            <a:off x="1011937" y="89223"/>
            <a:ext cx="10529576" cy="1059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Особенности формирования налоговых доходов 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2022-2024 годы</a:t>
            </a:r>
            <a:endParaRPr lang="ru-RU" b="1" dirty="0"/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779405" y="6488668"/>
            <a:ext cx="4125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Текст 6"/>
          <p:cNvSpPr txBox="1">
            <a:spLocks/>
          </p:cNvSpPr>
          <p:nvPr/>
        </p:nvSpPr>
        <p:spPr>
          <a:xfrm>
            <a:off x="107512" y="1303318"/>
            <a:ext cx="11434009" cy="1333602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нормами законодательства и принятого решения Думы города Покачи о частичной замене в размере 15% дотации на обеспеченность дополнительным нормативом отчислений, НДФЛ составит: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ru-RU" sz="4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год                             2023 год                           2024год</a:t>
            </a:r>
          </a:p>
          <a:p>
            <a:pPr marL="0" indent="0" algn="just">
              <a:lnSpc>
                <a:spcPct val="120000"/>
              </a:lnSpc>
              <a:buNone/>
            </a:pPr>
            <a:endParaRPr lang="ru-RU" sz="4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2637919209"/>
              </p:ext>
            </p:extLst>
          </p:nvPr>
        </p:nvGraphicFramePr>
        <p:xfrm>
          <a:off x="285009" y="2541333"/>
          <a:ext cx="11256504" cy="3947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0" y="0"/>
            <a:ext cx="1114415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544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2" descr="C:\Users\User\Desktop\s1200.webp"/>
          <p:cNvSpPr>
            <a:spLocks noGrp="1" noChangeAspect="1" noChangeArrowheads="1"/>
          </p:cNvSpPr>
          <p:nvPr>
            <p:ph type="ctrTitle"/>
          </p:nvPr>
        </p:nvSpPr>
        <p:spPr bwMode="auto">
          <a:xfrm>
            <a:off x="1338105" y="89223"/>
            <a:ext cx="10616001" cy="1059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Структура доходов бюджета города Покачи 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2020 - 2024 годы 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779405" y="6488668"/>
            <a:ext cx="4125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Текст 6"/>
          <p:cNvSpPr txBox="1">
            <a:spLocks/>
          </p:cNvSpPr>
          <p:nvPr/>
        </p:nvSpPr>
        <p:spPr>
          <a:xfrm>
            <a:off x="107512" y="1303318"/>
            <a:ext cx="11434009" cy="133360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endParaRPr lang="ru-RU" sz="4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" y="0"/>
            <a:ext cx="1114415" cy="117663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1134588" y="944973"/>
            <a:ext cx="819519" cy="307777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699105730"/>
              </p:ext>
            </p:extLst>
          </p:nvPr>
        </p:nvGraphicFramePr>
        <p:xfrm>
          <a:off x="107512" y="944972"/>
          <a:ext cx="11989237" cy="55436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198295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2" descr="C:\Users\User\Desktop\s1200.webp"/>
          <p:cNvSpPr>
            <a:spLocks noGrp="1" noChangeAspect="1" noChangeArrowheads="1"/>
          </p:cNvSpPr>
          <p:nvPr>
            <p:ph type="ctrTitle"/>
          </p:nvPr>
        </p:nvSpPr>
        <p:spPr bwMode="auto">
          <a:xfrm>
            <a:off x="1028700" y="89223"/>
            <a:ext cx="11087100" cy="1059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Налоговые доходы бюджета города Покачи в 2020-2024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г.г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779405" y="6488668"/>
            <a:ext cx="4125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Текст 6"/>
          <p:cNvSpPr txBox="1">
            <a:spLocks/>
          </p:cNvSpPr>
          <p:nvPr/>
        </p:nvSpPr>
        <p:spPr>
          <a:xfrm>
            <a:off x="107512" y="1303318"/>
            <a:ext cx="11434009" cy="133360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endParaRPr lang="ru-RU" sz="4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" y="0"/>
            <a:ext cx="1114415" cy="1176630"/>
          </a:xfrm>
          <a:prstGeom prst="rect">
            <a:avLst/>
          </a:prstGeom>
        </p:spPr>
      </p:pic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06102397"/>
              </p:ext>
            </p:extLst>
          </p:nvPr>
        </p:nvGraphicFramePr>
        <p:xfrm>
          <a:off x="352426" y="695326"/>
          <a:ext cx="11534774" cy="60637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431102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4763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2" descr="C:\Users\User\Desktop\s1200.webp"/>
          <p:cNvSpPr>
            <a:spLocks noGrp="1" noChangeAspect="1" noChangeArrowheads="1"/>
          </p:cNvSpPr>
          <p:nvPr>
            <p:ph type="ctrTitle"/>
          </p:nvPr>
        </p:nvSpPr>
        <p:spPr bwMode="auto">
          <a:xfrm>
            <a:off x="990600" y="89223"/>
            <a:ext cx="11201400" cy="1059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95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Неналоговые доходы бюджета города Покачи в 2020-2024г.г. </a:t>
            </a:r>
            <a:endParaRPr lang="ru-RU" sz="295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779414" y="6555343"/>
            <a:ext cx="4125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Текст 6"/>
          <p:cNvSpPr txBox="1">
            <a:spLocks/>
          </p:cNvSpPr>
          <p:nvPr/>
        </p:nvSpPr>
        <p:spPr>
          <a:xfrm>
            <a:off x="107512" y="1303318"/>
            <a:ext cx="11434009" cy="133360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endParaRPr lang="ru-RU" sz="4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Содержимое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6890022"/>
              </p:ext>
            </p:extLst>
          </p:nvPr>
        </p:nvGraphicFramePr>
        <p:xfrm>
          <a:off x="10" y="725650"/>
          <a:ext cx="12191989" cy="6132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" y="0"/>
            <a:ext cx="1114415" cy="117663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1134588" y="944973"/>
            <a:ext cx="819519" cy="307777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</p:spTree>
    <p:extLst>
      <p:ext uri="{BB962C8B-B14F-4D97-AF65-F5344CB8AC3E}">
        <p14:creationId xmlns:p14="http://schemas.microsoft.com/office/powerpoint/2010/main" val="3597802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2" descr="C:\Users\User\Desktop\s1200.webp"/>
          <p:cNvSpPr>
            <a:spLocks noGrp="1" noChangeAspect="1" noChangeArrowheads="1"/>
          </p:cNvSpPr>
          <p:nvPr>
            <p:ph type="ctrTitle"/>
          </p:nvPr>
        </p:nvSpPr>
        <p:spPr bwMode="auto">
          <a:xfrm>
            <a:off x="1047750" y="89223"/>
            <a:ext cx="11068049" cy="1059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 бюджета города Покачи в 2020-2024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г.г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779405" y="6509861"/>
            <a:ext cx="4125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Текст 6"/>
          <p:cNvSpPr txBox="1">
            <a:spLocks/>
          </p:cNvSpPr>
          <p:nvPr/>
        </p:nvSpPr>
        <p:spPr>
          <a:xfrm>
            <a:off x="107512" y="1303318"/>
            <a:ext cx="11434009" cy="133360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endParaRPr lang="ru-RU" sz="4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" y="0"/>
            <a:ext cx="1114415" cy="1176630"/>
          </a:xfrm>
          <a:prstGeom prst="rect">
            <a:avLst/>
          </a:prstGeom>
        </p:spPr>
      </p:pic>
      <p:graphicFrame>
        <p:nvGraphicFramePr>
          <p:cNvPr id="9" name="Содержимое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8274937"/>
              </p:ext>
            </p:extLst>
          </p:nvPr>
        </p:nvGraphicFramePr>
        <p:xfrm>
          <a:off x="107512" y="752474"/>
          <a:ext cx="12193587" cy="6105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000565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4763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776502" y="6488668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1936" y="7937"/>
            <a:ext cx="11180063" cy="1157467"/>
          </a:xfrm>
        </p:spPr>
        <p:txBody>
          <a:bodyPr>
            <a:noAutofit/>
          </a:bodyPr>
          <a:lstStyle/>
          <a:p>
            <a:pPr indent="90170" algn="ctr"/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Сведения о доходах бюджета на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период 2020-2024 годы 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разделе видов доходов (1)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Объект 12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505296014"/>
              </p:ext>
            </p:extLst>
          </p:nvPr>
        </p:nvGraphicFramePr>
        <p:xfrm flipH="1">
          <a:off x="11661642" y="1541072"/>
          <a:ext cx="60959" cy="45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0925564" y="914366"/>
            <a:ext cx="10586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" y="0"/>
            <a:ext cx="1114415" cy="1176630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5979498"/>
              </p:ext>
            </p:extLst>
          </p:nvPr>
        </p:nvGraphicFramePr>
        <p:xfrm>
          <a:off x="297712" y="1375136"/>
          <a:ext cx="11656163" cy="4846192"/>
        </p:xfrm>
        <a:graphic>
          <a:graphicData uri="http://schemas.openxmlformats.org/drawingml/2006/table">
            <a:tbl>
              <a:tblPr bandRow="1">
                <a:tableStyleId>{8A107856-5554-42FB-B03E-39F5DBC370BA}</a:tableStyleId>
              </a:tblPr>
              <a:tblGrid>
                <a:gridCol w="517444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7632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668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0492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9474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кода бюджетной классификации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298" marR="9298" marT="9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2020 </a:t>
                      </a:r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год (отчет)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2021 </a:t>
                      </a:r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год </a:t>
                      </a:r>
                      <a:endParaRPr lang="ru-RU" sz="1400" u="none" strike="noStrike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/>
                      <a:r>
                        <a:rPr lang="ru-RU" sz="14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(на 01.11.2021)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год (проект)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2023 </a:t>
                      </a:r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год (проект)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год (проект)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582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Всего доходов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1 622 207,8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400" u="none" strike="noStrike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1 881 698,0</a:t>
                      </a:r>
                      <a:endParaRPr kumimoji="0" lang="ru-RU" sz="1400" b="0" i="0" u="none" strike="noStrike" kern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400" u="none" strike="noStrike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1 453 567,7</a:t>
                      </a:r>
                      <a:endParaRPr kumimoji="0" lang="ru-RU" sz="1400" b="0" i="0" u="none" strike="noStrike" kern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1 374 975,5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1 410 928,4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582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 доходы, всего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699 552,2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544 104,1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375 724,8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370 533,9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380 191,1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467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в т.ч.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1582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Налог на доходы физических лиц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604 966,8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452 988,5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286 202,3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280 438,9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289 952,6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1134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Акцизы по подакцизным товарам (продукции), производимым на территории Российской Федерации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5 160,8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5 843,5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5 902,3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6 225,1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6 225,1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7460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latin typeface="Times New Roman" pitchFamily="18" charset="0"/>
                          <a:cs typeface="Times New Roman" pitchFamily="18" charset="0"/>
                        </a:rPr>
                        <a:t>Налог, взимаемый в связи с применением упрощенной системы налогообложения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27 699,1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30 883,0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27 421,0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27 421,0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27 421,0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1134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latin typeface="Times New Roman" pitchFamily="18" charset="0"/>
                          <a:cs typeface="Times New Roman" pitchFamily="18" charset="0"/>
                        </a:rPr>
                        <a:t>Единый налог на вмененный доход для отдельных видов деятельности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3 495,3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1582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latin typeface="Times New Roman" pitchFamily="18" charset="0"/>
                          <a:cs typeface="Times New Roman" pitchFamily="18" charset="0"/>
                        </a:rPr>
                        <a:t>Налог на имущество физических лиц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6 470,3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7 165,5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7 200,0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7 250,0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7 300,0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1582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latin typeface="Times New Roman" pitchFamily="18" charset="0"/>
                          <a:cs typeface="Times New Roman" pitchFamily="18" charset="0"/>
                        </a:rPr>
                        <a:t>Транспортный налог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5 714,1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6 250,0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6 015,3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6 263,8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6 326,4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8356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Земельный налог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8 125,7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7 162,8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8 207,0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8 289,0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8 371,9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1582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Иные налоговые и неналоговые доходы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37 920,1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33 810,7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34 776,9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34 646,1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34 594,1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3205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4763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776502" y="6488668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1936" y="7937"/>
            <a:ext cx="11180063" cy="1157467"/>
          </a:xfrm>
        </p:spPr>
        <p:txBody>
          <a:bodyPr>
            <a:noAutofit/>
          </a:bodyPr>
          <a:lstStyle/>
          <a:p>
            <a:pPr indent="90170" algn="ctr"/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Сведения о доходах бюджета на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период 2020-2024 годы 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разделе видов доходов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(2)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Объект 12"/>
          <p:cNvGraphicFramePr>
            <a:graphicFrameLocks noGrp="1"/>
          </p:cNvGraphicFramePr>
          <p:nvPr>
            <p:ph sz="quarter" idx="1"/>
            <p:extLst/>
          </p:nvPr>
        </p:nvGraphicFramePr>
        <p:xfrm flipH="1">
          <a:off x="11661642" y="1541072"/>
          <a:ext cx="60959" cy="45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0925564" y="914366"/>
            <a:ext cx="10586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" y="0"/>
            <a:ext cx="1114415" cy="1176630"/>
          </a:xfrm>
          <a:prstGeom prst="rect">
            <a:avLst/>
          </a:prstGeom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8213574"/>
              </p:ext>
            </p:extLst>
          </p:nvPr>
        </p:nvGraphicFramePr>
        <p:xfrm>
          <a:off x="276446" y="1283700"/>
          <a:ext cx="11620279" cy="5389628"/>
        </p:xfrm>
        <a:graphic>
          <a:graphicData uri="http://schemas.openxmlformats.org/drawingml/2006/table">
            <a:tbl>
              <a:tblPr bandRow="1">
                <a:tableStyleId>{8A107856-5554-42FB-B03E-39F5DBC370BA}</a:tableStyleId>
              </a:tblPr>
              <a:tblGrid>
                <a:gridCol w="52010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2758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8072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1196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4949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4949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222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кода бюджетной классификации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298" marR="9298" marT="9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2020 </a:t>
                      </a:r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год (отчет)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2021 </a:t>
                      </a:r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год </a:t>
                      </a:r>
                      <a:endParaRPr lang="ru-RU" sz="1400" u="none" strike="noStrike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/>
                      <a:r>
                        <a:rPr lang="ru-RU" sz="14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(на 01.01.2021)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год (проект)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2023 </a:t>
                      </a:r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год (проект)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год (проект)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202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поступления, всего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400" u="none" strike="noStrike" kern="1200" dirty="0">
                          <a:latin typeface="Times New Roman" pitchFamily="18" charset="0"/>
                          <a:cs typeface="Times New Roman" pitchFamily="18" charset="0"/>
                        </a:rPr>
                        <a:t>922 </a:t>
                      </a:r>
                      <a:r>
                        <a:rPr kumimoji="0" lang="ru-RU" sz="1400" u="none" strike="noStrike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655,6</a:t>
                      </a:r>
                      <a:endParaRPr kumimoji="0" lang="ru-RU" sz="1400" b="0" i="0" u="none" strike="noStrike" kern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400" u="none" strike="noStrike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kumimoji="0" lang="ru-RU" sz="1400" u="none" strike="noStrike" kern="1200" dirty="0">
                          <a:latin typeface="Times New Roman" pitchFamily="18" charset="0"/>
                          <a:cs typeface="Times New Roman" pitchFamily="18" charset="0"/>
                        </a:rPr>
                        <a:t>337 </a:t>
                      </a:r>
                      <a:r>
                        <a:rPr kumimoji="0" lang="ru-RU" sz="1400" u="none" strike="noStrike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594,0</a:t>
                      </a:r>
                      <a:endParaRPr kumimoji="0" lang="ru-RU" sz="1400" b="0" i="0" u="none" strike="noStrike" kern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400" u="none" strike="noStrike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1 077 842,9</a:t>
                      </a:r>
                      <a:endParaRPr kumimoji="0" lang="ru-RU" sz="1400" b="0" i="0" u="none" strike="noStrike" kern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400" u="none" strike="noStrike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1 004 441,6</a:t>
                      </a:r>
                      <a:endParaRPr kumimoji="0" lang="ru-RU" sz="1400" b="0" i="0" u="none" strike="noStrike" kern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400" u="none" strike="noStrike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1 030 737,3</a:t>
                      </a:r>
                      <a:endParaRPr kumimoji="0" lang="ru-RU" sz="1400" b="0" i="0" u="none" strike="noStrike" kern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4123"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ru-RU" sz="1400" u="none" strike="noStrike" kern="1200" dirty="0"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 от других бюджетов бюджетной системы Российской </a:t>
                      </a:r>
                      <a:r>
                        <a:rPr kumimoji="0" lang="ru-RU" sz="1400" u="none" strike="noStrike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Федерации, в </a:t>
                      </a:r>
                      <a:r>
                        <a:rPr kumimoji="0" lang="ru-RU" sz="1400" u="none" strike="noStrike" kern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т.ч</a:t>
                      </a:r>
                      <a:r>
                        <a:rPr kumimoji="0" lang="ru-RU" sz="1400" u="none" strike="noStrike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ru-RU" sz="1400" b="0" i="0" u="none" strike="noStrike" kern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400" u="none" strike="noStrike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736 448,5</a:t>
                      </a:r>
                      <a:endParaRPr kumimoji="0" lang="ru-RU" sz="1400" b="0" i="0" u="none" strike="noStrike" kern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1 051 678,5</a:t>
                      </a:r>
                      <a:endParaRPr kumimoji="0" lang="ru-RU" sz="1400" b="0" i="0" u="none" strike="noStrike" kern="1200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400" u="none" strike="noStrike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1 077 842,9</a:t>
                      </a:r>
                      <a:endParaRPr kumimoji="0" lang="ru-RU" sz="1400" b="0" i="0" u="none" strike="noStrike" kern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400" u="none" strike="noStrike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1 004 441,6</a:t>
                      </a:r>
                      <a:endParaRPr kumimoji="0" lang="ru-RU" sz="1400" b="0" i="0" u="none" strike="noStrike" kern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400" u="none" strike="noStrike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1 030 737,3</a:t>
                      </a:r>
                      <a:endParaRPr kumimoji="0" lang="ru-RU" sz="1400" b="0" i="0" u="none" strike="noStrike" kern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4123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дотации бюджетам субъектов Российской Федерации и муниципальных образований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400" u="none" strike="noStrike" kern="1200" dirty="0">
                          <a:latin typeface="Times New Roman" pitchFamily="18" charset="0"/>
                          <a:cs typeface="Times New Roman" pitchFamily="18" charset="0"/>
                        </a:rPr>
                        <a:t>77 </a:t>
                      </a:r>
                      <a:r>
                        <a:rPr kumimoji="0" lang="ru-RU" sz="1400" u="none" strike="noStrike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141,9</a:t>
                      </a:r>
                      <a:endParaRPr kumimoji="0" lang="ru-RU" sz="1400" b="0" i="0" u="none" strike="noStrike" kern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400" u="none" strike="noStrike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246 316,8</a:t>
                      </a:r>
                      <a:endParaRPr kumimoji="0" lang="ru-RU" sz="1400" b="0" i="0" u="none" strike="noStrike" kern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400" u="none" strike="noStrike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375 656,2</a:t>
                      </a:r>
                      <a:endParaRPr kumimoji="0" lang="ru-RU" sz="1400" b="0" i="0" u="none" strike="noStrike" kern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400" u="none" strike="noStrike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289 190,6</a:t>
                      </a:r>
                      <a:endParaRPr kumimoji="0" lang="ru-RU" sz="1400" b="0" i="0" u="none" strike="noStrike" kern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400" u="none" strike="noStrike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317 102,0</a:t>
                      </a:r>
                      <a:endParaRPr kumimoji="0" lang="ru-RU" sz="1400" b="0" i="0" u="none" strike="noStrike" kern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54123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субсидии бюджетам бюджетной системы Российской Федерации (межбюджетные субсидии)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400" u="none" strike="noStrike" kern="1200" dirty="0">
                          <a:latin typeface="Times New Roman" pitchFamily="18" charset="0"/>
                          <a:cs typeface="Times New Roman" pitchFamily="18" charset="0"/>
                        </a:rPr>
                        <a:t>74 </a:t>
                      </a:r>
                      <a:r>
                        <a:rPr kumimoji="0" lang="ru-RU" sz="1400" u="none" strike="noStrike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465,3</a:t>
                      </a:r>
                      <a:endParaRPr kumimoji="0" lang="ru-RU" sz="1400" b="0" i="0" u="none" strike="noStrike" kern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400" u="none" strike="noStrike" kern="1200" dirty="0">
                          <a:latin typeface="Times New Roman" pitchFamily="18" charset="0"/>
                          <a:cs typeface="Times New Roman" pitchFamily="18" charset="0"/>
                        </a:rPr>
                        <a:t>116 </a:t>
                      </a:r>
                      <a:r>
                        <a:rPr kumimoji="0" lang="ru-RU" sz="1400" u="none" strike="noStrike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205,5</a:t>
                      </a:r>
                      <a:endParaRPr kumimoji="0" lang="ru-RU" sz="1400" b="0" i="0" u="none" strike="noStrike" kern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400" u="none" strike="noStrike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48 655,6</a:t>
                      </a:r>
                      <a:endParaRPr kumimoji="0" lang="ru-RU" sz="1400" b="0" i="0" u="none" strike="noStrike" kern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400" u="none" strike="noStrike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64 970,3</a:t>
                      </a:r>
                      <a:endParaRPr kumimoji="0" lang="ru-RU" sz="1400" b="0" i="0" u="none" strike="noStrike" kern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400" u="none" strike="noStrike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68 404,6</a:t>
                      </a:r>
                      <a:endParaRPr kumimoji="0" lang="ru-RU" sz="1400" b="0" i="0" u="none" strike="noStrike" kern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54123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субвенции бюджетам субъектов Российской Федерации и муниципальных образований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400" u="none" strike="noStrike" kern="1200" dirty="0">
                          <a:latin typeface="Times New Roman" pitchFamily="18" charset="0"/>
                          <a:cs typeface="Times New Roman" pitchFamily="18" charset="0"/>
                        </a:rPr>
                        <a:t>571 </a:t>
                      </a:r>
                      <a:r>
                        <a:rPr kumimoji="0" lang="ru-RU" sz="1400" u="none" strike="noStrike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153,9</a:t>
                      </a:r>
                      <a:endParaRPr kumimoji="0" lang="ru-RU" sz="1400" b="0" i="0" u="none" strike="noStrike" kern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400" u="none" strike="noStrike" kern="1200" dirty="0">
                          <a:latin typeface="Times New Roman" pitchFamily="18" charset="0"/>
                          <a:cs typeface="Times New Roman" pitchFamily="18" charset="0"/>
                        </a:rPr>
                        <a:t>616 </a:t>
                      </a:r>
                      <a:r>
                        <a:rPr kumimoji="0" lang="ru-RU" sz="1400" u="none" strike="noStrike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453,7</a:t>
                      </a:r>
                      <a:endParaRPr kumimoji="0" lang="ru-RU" sz="1400" b="0" i="0" u="none" strike="noStrike" kern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400" u="none" strike="noStrike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629 539,9</a:t>
                      </a:r>
                      <a:endParaRPr kumimoji="0" lang="ru-RU" sz="1400" b="0" i="0" u="none" strike="noStrike" kern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400" u="none" strike="noStrike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631 222,7</a:t>
                      </a:r>
                      <a:endParaRPr kumimoji="0" lang="ru-RU" sz="1400" b="0" i="0" u="none" strike="noStrike" kern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400" u="none" strike="noStrike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627 998,4</a:t>
                      </a:r>
                      <a:endParaRPr kumimoji="0" lang="ru-RU" sz="1400" b="0" i="0" u="none" strike="noStrike" kern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32020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400" u="none" strike="noStrike" kern="1200" dirty="0">
                          <a:latin typeface="Times New Roman" pitchFamily="18" charset="0"/>
                          <a:cs typeface="Times New Roman" pitchFamily="18" charset="0"/>
                        </a:rPr>
                        <a:t>13 </a:t>
                      </a:r>
                      <a:r>
                        <a:rPr kumimoji="0" lang="ru-RU" sz="1400" u="none" strike="noStrike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687,4</a:t>
                      </a:r>
                      <a:endParaRPr kumimoji="0" lang="ru-RU" sz="1400" b="0" i="0" u="none" strike="noStrike" kern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400" u="none" strike="noStrike" kern="1200" dirty="0">
                          <a:latin typeface="Times New Roman" pitchFamily="18" charset="0"/>
                          <a:cs typeface="Times New Roman" pitchFamily="18" charset="0"/>
                        </a:rPr>
                        <a:t>72 </a:t>
                      </a:r>
                      <a:r>
                        <a:rPr kumimoji="0" lang="ru-RU" sz="1400" u="none" strike="noStrike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702,5</a:t>
                      </a:r>
                      <a:endParaRPr kumimoji="0" lang="ru-RU" sz="1400" b="0" i="0" u="none" strike="noStrike" kern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400" u="none" strike="noStrike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23 991,2</a:t>
                      </a:r>
                      <a:endParaRPr kumimoji="0" lang="ru-RU" sz="1400" b="0" i="0" u="none" strike="noStrike" kern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400" u="none" strike="noStrike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19 058,0</a:t>
                      </a:r>
                      <a:endParaRPr kumimoji="0" lang="ru-RU" sz="1400" b="0" i="0" u="none" strike="noStrike" kern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400" u="none" strike="noStrike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17 232,3</a:t>
                      </a:r>
                      <a:endParaRPr kumimoji="0" lang="ru-RU" sz="1400" b="0" i="0" u="none" strike="noStrike" kern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5412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 от государственных (муниципальных) организаций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400" u="none" strike="noStrike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473,3</a:t>
                      </a:r>
                      <a:endParaRPr kumimoji="0" lang="ru-RU" sz="1400" b="0" i="0" u="none" strike="noStrike" kern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400" u="none" strike="noStrike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388,5</a:t>
                      </a:r>
                      <a:endParaRPr kumimoji="0" lang="ru-RU" sz="1400" b="0" i="0" u="none" strike="noStrike" kern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400" u="none" strike="noStrike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kumimoji="0" lang="ru-RU" sz="1400" b="0" i="0" u="none" strike="noStrike" kern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400" u="none" strike="noStrike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kumimoji="0" lang="ru-RU" sz="1400" b="0" i="0" u="none" strike="noStrike" kern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400" u="none" strike="noStrike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kumimoji="0" lang="ru-RU" sz="1400" b="0" i="0" u="none" strike="noStrike" kern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2611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 от негосударственных организаций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400" u="none" strike="noStrike" kern="1200" dirty="0">
                          <a:latin typeface="Times New Roman" pitchFamily="18" charset="0"/>
                          <a:cs typeface="Times New Roman" pitchFamily="18" charset="0"/>
                        </a:rPr>
                        <a:t>185 </a:t>
                      </a:r>
                      <a:r>
                        <a:rPr kumimoji="0" lang="ru-RU" sz="1400" u="none" strike="noStrike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726,5</a:t>
                      </a:r>
                      <a:endParaRPr kumimoji="0" lang="ru-RU" sz="1400" b="0" i="0" u="none" strike="noStrike" kern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400" u="none" strike="noStrike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285 274,0</a:t>
                      </a:r>
                      <a:endParaRPr kumimoji="0" lang="ru-RU" sz="1400" b="0" i="0" u="none" strike="noStrike" kern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400" u="none" strike="noStrike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kumimoji="0" lang="ru-RU" sz="1400" b="0" i="0" u="none" strike="noStrike" kern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400" u="none" strike="noStrike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kumimoji="0" lang="ru-RU" sz="1400" b="0" i="0" u="none" strike="noStrike" kern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400" u="none" strike="noStrike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kumimoji="0" lang="ru-RU" sz="1400" b="0" i="0" u="none" strike="noStrike" kern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3202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Прочие безвозмездные поступления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400" u="none" strike="noStrike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3,9</a:t>
                      </a:r>
                      <a:endParaRPr kumimoji="0" lang="ru-RU" sz="1400" b="0" i="0" u="none" strike="noStrike" kern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400" u="none" strike="noStrike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118,9</a:t>
                      </a:r>
                      <a:endParaRPr kumimoji="0" lang="ru-RU" sz="1400" b="0" i="0" u="none" strike="noStrike" kern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400" u="none" strike="noStrike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kumimoji="0" lang="ru-RU" sz="1400" b="0" i="0" u="none" strike="noStrike" kern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400" u="none" strike="noStrike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kumimoji="0" lang="ru-RU" sz="1400" b="0" i="0" u="none" strike="noStrike" kern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400" u="none" strike="noStrike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kumimoji="0" lang="ru-RU" sz="1400" b="0" i="0" u="none" strike="noStrike" kern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12043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Доходы бюджетов бюджетной системы Российской Федерации от возврата бюджетами бюджетной системы Российской Федерации и организациями остатков субсидий, субвенций и иных межбюджетных трансфертов, имеющих целевое назначение, прошлых лет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400" u="none" strike="noStrike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21,8</a:t>
                      </a:r>
                      <a:endParaRPr kumimoji="0" lang="ru-RU" sz="1400" b="0" i="0" u="none" strike="noStrike" kern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400" u="none" strike="noStrike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146,5</a:t>
                      </a:r>
                      <a:endParaRPr kumimoji="0" lang="ru-RU" sz="1400" b="0" i="0" u="none" strike="noStrike" kern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400" u="none" strike="noStrike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kumimoji="0" lang="ru-RU" sz="1400" b="0" i="0" u="none" strike="noStrike" kern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400" u="none" strike="noStrike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kumimoji="0" lang="ru-RU" sz="1400" b="0" i="0" u="none" strike="noStrike" kern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400" u="none" strike="noStrike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kumimoji="0" lang="ru-RU" sz="1400" b="0" i="0" u="none" strike="noStrike" kern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5412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Возврат остатков субсидий, субвенций и иных межбюджетных трансфертов, имеющих целевое назначение, прошлых лет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400" u="none" strike="noStrike" kern="120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ru-RU" sz="1400" u="none" strike="noStrike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18,4</a:t>
                      </a:r>
                      <a:endParaRPr kumimoji="0" lang="ru-RU" sz="1400" b="0" i="0" u="none" strike="noStrike" kern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400" u="none" strike="noStrike" kern="120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ru-RU" sz="1400" u="none" strike="noStrike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12,4</a:t>
                      </a:r>
                      <a:endParaRPr kumimoji="0" lang="ru-RU" sz="1400" b="0" i="0" u="none" strike="noStrike" kern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400" u="none" strike="noStrike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kumimoji="0" lang="ru-RU" sz="1400" b="0" i="0" u="none" strike="noStrike" kern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400" u="none" strike="noStrike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kumimoji="0" lang="ru-RU" sz="1400" b="0" i="0" u="none" strike="noStrike" kern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400" u="none" strike="noStrike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kumimoji="0" lang="ru-RU" sz="1400" b="0" i="0" u="none" strike="noStrike" kern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3235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4763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1936" y="116632"/>
            <a:ext cx="11115485" cy="102726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Прогноз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выпадающих налоговых доходов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связи с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предоставлением налоговых льгот/сниженных налоговых ставок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Объект 12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743806899"/>
              </p:ext>
            </p:extLst>
          </p:nvPr>
        </p:nvGraphicFramePr>
        <p:xfrm>
          <a:off x="132316" y="2802918"/>
          <a:ext cx="11927367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4" name="Объект 13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344955497"/>
              </p:ext>
            </p:extLst>
          </p:nvPr>
        </p:nvGraphicFramePr>
        <p:xfrm>
          <a:off x="268224" y="1285325"/>
          <a:ext cx="11508277" cy="1419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11776501" y="6486962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0610850" y="849438"/>
            <a:ext cx="11656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0" y="0"/>
            <a:ext cx="1114415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410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4763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1773371" y="6503782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" y="0"/>
            <a:ext cx="1114415" cy="117663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046226" y="2739042"/>
            <a:ext cx="9984440" cy="1128229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РАСХОДЫ </a:t>
            </a:r>
            <a:r>
              <a:rPr lang="ru-RU" sz="3200" b="1" dirty="0"/>
              <a:t>БЮДЖЕТА</a:t>
            </a:r>
          </a:p>
        </p:txBody>
      </p:sp>
    </p:spTree>
    <p:extLst>
      <p:ext uri="{BB962C8B-B14F-4D97-AF65-F5344CB8AC3E}">
        <p14:creationId xmlns:p14="http://schemas.microsoft.com/office/powerpoint/2010/main" val="344391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48" y="-4470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Объект 5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077196915"/>
              </p:ext>
            </p:extLst>
          </p:nvPr>
        </p:nvGraphicFramePr>
        <p:xfrm>
          <a:off x="10" y="4763"/>
          <a:ext cx="12096739" cy="68487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1763375" y="6484198"/>
            <a:ext cx="4073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0" y="0"/>
            <a:ext cx="1114415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584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8FB11FD-9123-4E21-996F-FA8D6F55B7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graphicEl>
                                              <a:dgm id="{58FB11FD-9123-4E21-996F-FA8D6F55B7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graphicEl>
                                              <a:dgm id="{58FB11FD-9123-4E21-996F-FA8D6F55B7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graphicEl>
                                              <a:dgm id="{58FB11FD-9123-4E21-996F-FA8D6F55B7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37751A8-61A7-477F-9388-2529FF63DE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graphicEl>
                                              <a:dgm id="{D37751A8-61A7-477F-9388-2529FF63DE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graphicEl>
                                              <a:dgm id="{D37751A8-61A7-477F-9388-2529FF63DE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graphicEl>
                                              <a:dgm id="{D37751A8-61A7-477F-9388-2529FF63DE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3F8DE3E-9D42-40EF-85D0-B1D3291A73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graphicEl>
                                              <a:dgm id="{F3F8DE3E-9D42-40EF-85D0-B1D3291A73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graphicEl>
                                              <a:dgm id="{F3F8DE3E-9D42-40EF-85D0-B1D3291A73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graphicEl>
                                              <a:dgm id="{F3F8DE3E-9D42-40EF-85D0-B1D3291A73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CE2994A-8D09-4C34-BC41-1368DD8238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graphicEl>
                                              <a:dgm id="{0CE2994A-8D09-4C34-BC41-1368DD8238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graphicEl>
                                              <a:dgm id="{0CE2994A-8D09-4C34-BC41-1368DD8238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graphicEl>
                                              <a:dgm id="{0CE2994A-8D09-4C34-BC41-1368DD8238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6CAC1B1-4B14-4EE9-BF60-E9546E0B61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graphicEl>
                                              <a:dgm id="{36CAC1B1-4B14-4EE9-BF60-E9546E0B61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graphicEl>
                                              <a:dgm id="{36CAC1B1-4B14-4EE9-BF60-E9546E0B61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graphicEl>
                                              <a:dgm id="{36CAC1B1-4B14-4EE9-BF60-E9546E0B61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D758831-7603-43A2-93F9-C51D51D7E7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>
                                            <p:graphicEl>
                                              <a:dgm id="{1D758831-7603-43A2-93F9-C51D51D7E7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graphicEl>
                                              <a:dgm id="{1D758831-7603-43A2-93F9-C51D51D7E7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graphicEl>
                                              <a:dgm id="{1D758831-7603-43A2-93F9-C51D51D7E7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4461E0B-2118-48F1-B645-801BF1A840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>
                                            <p:graphicEl>
                                              <a:dgm id="{F4461E0B-2118-48F1-B645-801BF1A840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>
                                            <p:graphicEl>
                                              <a:dgm id="{F4461E0B-2118-48F1-B645-801BF1A840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>
                                            <p:graphicEl>
                                              <a:dgm id="{F4461E0B-2118-48F1-B645-801BF1A840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6B8AC3D-EEFB-4BAB-9142-82EEC50E4A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>
                                            <p:graphicEl>
                                              <a:dgm id="{E6B8AC3D-EEFB-4BAB-9142-82EEC50E4A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graphicEl>
                                              <a:dgm id="{E6B8AC3D-EEFB-4BAB-9142-82EEC50E4A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>
                                            <p:graphicEl>
                                              <a:dgm id="{E6B8AC3D-EEFB-4BAB-9142-82EEC50E4A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E5EE045-0361-4752-B31B-18152C2575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">
                                            <p:graphicEl>
                                              <a:dgm id="{EE5EE045-0361-4752-B31B-18152C2575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graphicEl>
                                              <a:dgm id="{EE5EE045-0361-4752-B31B-18152C2575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>
                                            <p:graphicEl>
                                              <a:dgm id="{EE5EE045-0361-4752-B31B-18152C2575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E6A3CC3-1660-4A0C-B86C-30157FFCE4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">
                                            <p:graphicEl>
                                              <a:dgm id="{CE6A3CC3-1660-4A0C-B86C-30157FFCE4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>
                                            <p:graphicEl>
                                              <a:dgm id="{CE6A3CC3-1660-4A0C-B86C-30157FFCE4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>
                                            <p:graphicEl>
                                              <a:dgm id="{CE6A3CC3-1660-4A0C-B86C-30157FFCE4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9FCD6FA-ED7E-41E1-8E1C-08AEDD57B0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6">
                                            <p:graphicEl>
                                              <a:dgm id="{09FCD6FA-ED7E-41E1-8E1C-08AEDD57B0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">
                                            <p:graphicEl>
                                              <a:dgm id="{09FCD6FA-ED7E-41E1-8E1C-08AEDD57B0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>
                                            <p:graphicEl>
                                              <a:dgm id="{09FCD6FA-ED7E-41E1-8E1C-08AEDD57B0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9C59B4D-B981-4F30-B38C-02966AE0EF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6">
                                            <p:graphicEl>
                                              <a:dgm id="{29C59B4D-B981-4F30-B38C-02966AE0EF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">
                                            <p:graphicEl>
                                              <a:dgm id="{29C59B4D-B981-4F30-B38C-02966AE0EF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">
                                            <p:graphicEl>
                                              <a:dgm id="{29C59B4D-B981-4F30-B38C-02966AE0EF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46005FF-FD1E-4761-9EBD-520030201D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6">
                                            <p:graphicEl>
                                              <a:dgm id="{946005FF-FD1E-4761-9EBD-520030201D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">
                                            <p:graphicEl>
                                              <a:dgm id="{946005FF-FD1E-4761-9EBD-520030201D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">
                                            <p:graphicEl>
                                              <a:dgm id="{946005FF-FD1E-4761-9EBD-520030201D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5F07EA3-4D3B-4901-9E7A-0780AE4A53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6">
                                            <p:graphicEl>
                                              <a:dgm id="{25F07EA3-4D3B-4901-9E7A-0780AE4A53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">
                                            <p:graphicEl>
                                              <a:dgm id="{25F07EA3-4D3B-4901-9E7A-0780AE4A53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">
                                            <p:graphicEl>
                                              <a:dgm id="{25F07EA3-4D3B-4901-9E7A-0780AE4A53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5787FC2-9A7A-4408-85B9-EAB16F3C31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6">
                                            <p:graphicEl>
                                              <a:dgm id="{25787FC2-9A7A-4408-85B9-EAB16F3C31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">
                                            <p:graphicEl>
                                              <a:dgm id="{25787FC2-9A7A-4408-85B9-EAB16F3C31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">
                                            <p:graphicEl>
                                              <a:dgm id="{25787FC2-9A7A-4408-85B9-EAB16F3C31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4763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24129" y="116632"/>
            <a:ext cx="11167872" cy="1014968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63">
              <a:spcBef>
                <a:spcPct val="0"/>
              </a:spcBef>
              <a:defRPr/>
            </a:pP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Приоритеты при формировании расходной части бюджета на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2022 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-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2024 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годы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1761604" y="6486962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" y="0"/>
            <a:ext cx="1114415" cy="1176630"/>
          </a:xfrm>
          <a:prstGeom prst="rect">
            <a:avLst/>
          </a:prstGeom>
        </p:spPr>
      </p:pic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001733740"/>
              </p:ext>
            </p:extLst>
          </p:nvPr>
        </p:nvGraphicFramePr>
        <p:xfrm>
          <a:off x="152400" y="1131601"/>
          <a:ext cx="11816953" cy="5355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57685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4763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2" descr="C:\Users\User\Desktop\s1200.webp"/>
          <p:cNvSpPr>
            <a:spLocks noGrp="1" noChangeAspect="1" noChangeArrowheads="1"/>
          </p:cNvSpPr>
          <p:nvPr>
            <p:ph type="ctrTitle"/>
          </p:nvPr>
        </p:nvSpPr>
        <p:spPr bwMode="auto">
          <a:xfrm>
            <a:off x="1024129" y="89223"/>
            <a:ext cx="11136276" cy="1059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Структура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расходов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бюджета города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Покачи</a:t>
            </a:r>
            <a:b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период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2020 - 2024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годов</a:t>
            </a:r>
            <a:endParaRPr lang="ru-RU" b="1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1747809" y="6488668"/>
            <a:ext cx="4125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Текст 6"/>
          <p:cNvSpPr txBox="1">
            <a:spLocks/>
          </p:cNvSpPr>
          <p:nvPr/>
        </p:nvSpPr>
        <p:spPr>
          <a:xfrm>
            <a:off x="107512" y="1303318"/>
            <a:ext cx="11434009" cy="133360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endParaRPr lang="ru-RU" sz="4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674193" y="1172219"/>
            <a:ext cx="819519" cy="307777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" y="0"/>
            <a:ext cx="1114415" cy="1176630"/>
          </a:xfrm>
          <a:prstGeom prst="rect">
            <a:avLst/>
          </a:prstGeom>
        </p:spPr>
      </p:pic>
      <p:graphicFrame>
        <p:nvGraphicFramePr>
          <p:cNvPr id="11" name="Содержимое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1745133"/>
              </p:ext>
            </p:extLst>
          </p:nvPr>
        </p:nvGraphicFramePr>
        <p:xfrm>
          <a:off x="512066" y="1275783"/>
          <a:ext cx="11136971" cy="548468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0448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4762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6356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6637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4762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0243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20243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20243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143084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50" kern="1200" noProof="0" dirty="0" smtClean="0"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50" kern="1200" noProof="0" dirty="0" smtClean="0">
                          <a:latin typeface="Times New Roman" pitchFamily="18" charset="0"/>
                          <a:cs typeface="Times New Roman" pitchFamily="18" charset="0"/>
                        </a:rPr>
                        <a:t>исполнено,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50" kern="1200" noProof="0" dirty="0" smtClean="0"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  <a:endParaRPr lang="ru-RU" sz="1550" b="1" kern="1200" noProof="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55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ru-RU" sz="155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первоначальный план,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ru-RU" sz="155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55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ru-RU" sz="155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уточненный план на 01.11.2021,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ru-RU" sz="155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  <a:endParaRPr lang="ru-RU" sz="155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55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ru-RU" sz="155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прогноз,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ru-RU" sz="155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  <a:endParaRPr lang="ru-RU" sz="155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55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темп роста, 2022/2021 (первоначальный) гг.</a:t>
                      </a:r>
                      <a:endParaRPr lang="ru-RU" sz="1550" b="1" i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55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ru-RU" sz="155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прогноз,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ru-RU" sz="155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 тыс. руб.</a:t>
                      </a:r>
                      <a:endParaRPr lang="ru-RU" sz="155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550" kern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fontAlgn="ctr" latinLnBrk="0" hangingPunct="1"/>
                      <a:r>
                        <a:rPr lang="ru-RU" sz="155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ru-RU" sz="155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прогноз, 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ru-RU" sz="155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63699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</a:p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всего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marL="0" indent="0" algn="r" defTabSz="914400" rtl="0" eaLnBrk="1" fontAlgn="ctr" latinLnBrk="0" hangingPunct="1">
                        <a:buFontTx/>
                        <a:buNone/>
                      </a:pPr>
                      <a:r>
                        <a:rPr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1 727 284,1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1 503 630,5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1 929 209,7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1 478 967,7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98,4%</a:t>
                      </a:r>
                      <a:endParaRPr lang="ru-RU" sz="1600" b="0" i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1 374 975,5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1 410 928,4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56968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 на</a:t>
                      </a:r>
                      <a:r>
                        <a:rPr kumimoji="0" lang="ru-RU" sz="160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исполнение </a:t>
                      </a:r>
                      <a:r>
                        <a:rPr kumimoji="0"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kern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гос.полномочий</a:t>
                      </a:r>
                      <a:endParaRPr kumimoji="0" lang="ru-RU" sz="16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marL="0" indent="0" algn="r" defTabSz="914400" rtl="0" eaLnBrk="1" fontAlgn="ctr" latinLnBrk="0" hangingPunct="1">
                        <a:buFontTx/>
                        <a:buNone/>
                      </a:pPr>
                      <a:r>
                        <a:rPr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571 154,0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609 887,6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616 453,7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629 539,9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103,2%</a:t>
                      </a:r>
                      <a:endParaRPr lang="ru-RU" sz="1600" b="0" i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631 222,7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627 998,4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81255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 на исполнение полномочий по</a:t>
                      </a:r>
                      <a:r>
                        <a:rPr kumimoji="0" lang="ru-RU" sz="160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ВМЗ, в </a:t>
                      </a:r>
                      <a:r>
                        <a:rPr kumimoji="0" lang="ru-RU" sz="1600" kern="1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т.ч</a:t>
                      </a:r>
                      <a:r>
                        <a:rPr kumimoji="0" lang="ru-RU" sz="160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.:</a:t>
                      </a:r>
                      <a:endParaRPr kumimoji="0" lang="ru-RU" sz="16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1 156 130,1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893 742,9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1 312 756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849</a:t>
                      </a:r>
                      <a:r>
                        <a:rPr lang="ru-RU" sz="160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427,8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95,0%</a:t>
                      </a:r>
                      <a:endParaRPr kumimoji="0" lang="ru-RU" sz="16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743 752,8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782 930,0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-за счет целевых поступлений</a:t>
                      </a:r>
                      <a:endParaRPr lang="ru-RU" sz="1600" b="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kumimoji="0"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287 074,9</a:t>
                      </a:r>
                      <a:endParaRPr kumimoji="0" lang="ru-RU" sz="1600" i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kumimoji="0"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120 929,0</a:t>
                      </a:r>
                      <a:endParaRPr kumimoji="0" lang="ru-RU" sz="1600" i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kumimoji="0"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490 882,6</a:t>
                      </a:r>
                      <a:endParaRPr kumimoji="0" lang="ru-RU" sz="1600" i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kumimoji="0"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72 646,8</a:t>
                      </a:r>
                      <a:endParaRPr kumimoji="0" lang="ru-RU" sz="1600" i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60,1%</a:t>
                      </a:r>
                      <a:endParaRPr kumimoji="0" lang="ru-RU" sz="16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kumimoji="0"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84 028,3</a:t>
                      </a:r>
                      <a:endParaRPr kumimoji="0" lang="ru-RU" sz="1600" i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kumimoji="0"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85 636,9</a:t>
                      </a:r>
                      <a:endParaRPr kumimoji="0" lang="ru-RU" sz="1600" i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732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-з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а счет нецелевых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поступлений и  дефицита бюджета</a:t>
                      </a:r>
                      <a:endParaRPr lang="ru-RU" sz="1600" b="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kumimoji="0" lang="ru-RU" sz="1600" strike="noStrike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869 055,2</a:t>
                      </a:r>
                      <a:endParaRPr kumimoji="0" lang="ru-RU" sz="1600" i="1" strike="noStrike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kumimoji="0" lang="ru-RU" sz="1600" strike="noStrike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772 813,9</a:t>
                      </a:r>
                      <a:endParaRPr kumimoji="0" lang="ru-RU" sz="1600" i="1" strike="noStrike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kumimoji="0" lang="ru-RU" sz="1600" strike="noStrike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821 873,4</a:t>
                      </a:r>
                      <a:endParaRPr kumimoji="0" lang="ru-RU" sz="1600" i="1" strike="noStrike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kumimoji="0" lang="ru-RU" sz="1600" strike="noStrike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776 781,0</a:t>
                      </a:r>
                      <a:endParaRPr kumimoji="0" lang="ru-RU" sz="1600" i="1" strike="noStrike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100,5%</a:t>
                      </a:r>
                      <a:endParaRPr kumimoji="0" lang="ru-RU" sz="16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kumimoji="0" lang="ru-RU" sz="1600" strike="noStrike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659 724,5</a:t>
                      </a:r>
                      <a:endParaRPr kumimoji="0" lang="ru-RU" sz="1600" i="1" strike="noStrike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kumimoji="0" lang="ru-RU" sz="1600" strike="noStrike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697</a:t>
                      </a:r>
                      <a:r>
                        <a:rPr kumimoji="0" lang="ru-RU" sz="1600" strike="noStrike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293,1</a:t>
                      </a:r>
                      <a:endParaRPr kumimoji="0" lang="ru-RU" sz="1600" i="1" strike="noStrike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4228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4763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2" descr="C:\Users\User\Desktop\s1200.webp"/>
          <p:cNvSpPr>
            <a:spLocks noGrp="1" noChangeAspect="1" noChangeArrowheads="1"/>
          </p:cNvSpPr>
          <p:nvPr>
            <p:ph type="ctrTitle"/>
          </p:nvPr>
        </p:nvSpPr>
        <p:spPr bwMode="auto">
          <a:xfrm>
            <a:off x="1114425" y="89223"/>
            <a:ext cx="11077575" cy="873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0000"/>
              </a:lnSpc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Направления расходов бюджета города Покачи в 2022 году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779413" y="6481931"/>
            <a:ext cx="4125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Текст 6"/>
          <p:cNvSpPr txBox="1">
            <a:spLocks/>
          </p:cNvSpPr>
          <p:nvPr/>
        </p:nvSpPr>
        <p:spPr>
          <a:xfrm>
            <a:off x="107512" y="1303318"/>
            <a:ext cx="11434009" cy="133360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endParaRPr lang="ru-RU" sz="4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" y="0"/>
            <a:ext cx="1114415" cy="1176630"/>
          </a:xfrm>
          <a:prstGeom prst="rect">
            <a:avLst/>
          </a:prstGeom>
        </p:spPr>
      </p:pic>
      <p:graphicFrame>
        <p:nvGraphicFramePr>
          <p:cNvPr id="10" name="Объект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8100790"/>
              </p:ext>
            </p:extLst>
          </p:nvPr>
        </p:nvGraphicFramePr>
        <p:xfrm>
          <a:off x="123645" y="963168"/>
          <a:ext cx="11744506" cy="57997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843843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4763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776502" y="6488668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1936" y="7938"/>
            <a:ext cx="11028044" cy="1032014"/>
          </a:xfrm>
        </p:spPr>
        <p:txBody>
          <a:bodyPr>
            <a:noAutofit/>
          </a:bodyPr>
          <a:lstStyle/>
          <a:p>
            <a:pPr indent="90170" algn="ctr"/>
            <a:r>
              <a:rPr lang="ru-RU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Распределение бюджетных ассигнований по разделам и подразделам классификации расходов бюджета города Покачи (1)</a:t>
            </a:r>
          </a:p>
        </p:txBody>
      </p:sp>
      <p:graphicFrame>
        <p:nvGraphicFramePr>
          <p:cNvPr id="13" name="Объект 12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043596542"/>
              </p:ext>
            </p:extLst>
          </p:nvPr>
        </p:nvGraphicFramePr>
        <p:xfrm flipH="1">
          <a:off x="11661642" y="1541072"/>
          <a:ext cx="60959" cy="45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0925564" y="1005806"/>
            <a:ext cx="10586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2152884"/>
              </p:ext>
            </p:extLst>
          </p:nvPr>
        </p:nvGraphicFramePr>
        <p:xfrm>
          <a:off x="287550" y="1380556"/>
          <a:ext cx="11696701" cy="524967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5114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681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6818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0081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7904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48968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489686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489686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9317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3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00" marR="6900" marT="69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</a:t>
                      </a:r>
                      <a:endParaRPr lang="ru-RU" sz="13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00" marR="6900" marT="6900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Подраздел</a:t>
                      </a:r>
                      <a:endParaRPr lang="ru-RU" sz="13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00" marR="6900" marT="6900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</a:t>
                      </a:r>
                      <a:r>
                        <a:rPr lang="ru-RU" sz="1300" u="none" strike="noStrike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 (отчет)</a:t>
                      </a:r>
                      <a:endParaRPr lang="ru-RU" sz="13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300" u="none" strike="noStrike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</a:t>
                      </a:r>
                      <a:r>
                        <a:rPr lang="ru-RU" sz="1300" u="none" strike="noStrike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 </a:t>
                      </a:r>
                      <a:endParaRPr lang="ru-RU" sz="1300" u="none" strike="noStrike" kern="12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/>
                      <a:r>
                        <a:rPr lang="ru-RU" sz="1300" u="none" strike="noStrike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(на 01.11.2021)</a:t>
                      </a:r>
                      <a:endParaRPr lang="ru-RU" sz="13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на </a:t>
                      </a:r>
                      <a:r>
                        <a:rPr lang="ru-RU" sz="13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3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00" marR="6900" marT="69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на </a:t>
                      </a:r>
                      <a:r>
                        <a:rPr lang="ru-RU" sz="13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</a:t>
                      </a:r>
                      <a:r>
                        <a:rPr lang="ru-RU" sz="13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3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00" marR="6900" marT="69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на </a:t>
                      </a:r>
                      <a:r>
                        <a:rPr lang="ru-RU" sz="13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r>
                        <a:rPr lang="ru-RU" sz="130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3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3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00" marR="6900" marT="690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6158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latin typeface="Times New Roman" pitchFamily="18" charset="0"/>
                          <a:cs typeface="Times New Roman" pitchFamily="18" charset="0"/>
                        </a:rPr>
                        <a:t>00</a:t>
                      </a:r>
                      <a:endParaRPr lang="ru-RU" sz="13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3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298 585,9</a:t>
                      </a:r>
                      <a:endParaRPr kumimoji="0" lang="ru-RU" sz="1300" b="1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3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250 267,5</a:t>
                      </a:r>
                      <a:endParaRPr kumimoji="0" lang="ru-RU" sz="1300" b="1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3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243 203,3</a:t>
                      </a:r>
                      <a:endParaRPr kumimoji="0" lang="ru-RU" sz="1300" b="1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3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239 687,1</a:t>
                      </a:r>
                      <a:endParaRPr kumimoji="0" lang="ru-RU" sz="1300" b="1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3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286 015,4</a:t>
                      </a:r>
                      <a:endParaRPr kumimoji="0" lang="ru-RU" sz="1300" b="1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78473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02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3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4 985,5</a:t>
                      </a:r>
                      <a:endParaRPr kumimoji="0" lang="ru-RU" sz="13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3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4 027,7 </a:t>
                      </a:r>
                      <a:endParaRPr kumimoji="0" lang="ru-RU" sz="13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3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3 496,0</a:t>
                      </a:r>
                      <a:endParaRPr kumimoji="0" lang="ru-RU" sz="13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3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3 063,2</a:t>
                      </a:r>
                      <a:endParaRPr kumimoji="0" lang="ru-RU" sz="13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3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2 981,0</a:t>
                      </a:r>
                      <a:endParaRPr kumimoji="0" lang="ru-RU" sz="13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90490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latin typeface="Times New Roman" pitchFamily="18" charset="0"/>
                          <a:cs typeface="Times New Roman" pitchFamily="18" charset="0"/>
                        </a:rPr>
                        <a:t>03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3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11 600,2</a:t>
                      </a:r>
                      <a:endParaRPr kumimoji="0" lang="ru-RU" sz="13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3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10 054,1</a:t>
                      </a:r>
                      <a:endParaRPr kumimoji="0" lang="ru-RU" sz="13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3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9 156,4</a:t>
                      </a:r>
                      <a:endParaRPr kumimoji="0" lang="ru-RU" sz="13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3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7 957,0</a:t>
                      </a:r>
                      <a:endParaRPr kumimoji="0" lang="ru-RU" sz="13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3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7 773,0</a:t>
                      </a:r>
                      <a:endParaRPr kumimoji="0" lang="ru-RU" sz="13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08560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latin typeface="Times New Roman" pitchFamily="18" charset="0"/>
                          <a:cs typeface="Times New Roman" pitchFamily="18" charset="0"/>
                        </a:rPr>
                        <a:t>04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3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47 060,8</a:t>
                      </a:r>
                      <a:endParaRPr kumimoji="0" lang="ru-RU" sz="13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3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42 892,1</a:t>
                      </a:r>
                      <a:endParaRPr kumimoji="0" lang="ru-RU" sz="13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3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38 953,5</a:t>
                      </a:r>
                      <a:endParaRPr kumimoji="0" lang="ru-RU" sz="13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3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34 100,5</a:t>
                      </a:r>
                      <a:endParaRPr kumimoji="0" lang="ru-RU" sz="13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3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33 218,3</a:t>
                      </a:r>
                      <a:endParaRPr kumimoji="0" lang="ru-RU" sz="13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26158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>
                          <a:latin typeface="Times New Roman" pitchFamily="18" charset="0"/>
                          <a:cs typeface="Times New Roman" pitchFamily="18" charset="0"/>
                        </a:rPr>
                        <a:t>Судебная система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latin typeface="Times New Roman" pitchFamily="18" charset="0"/>
                          <a:cs typeface="Times New Roman" pitchFamily="18" charset="0"/>
                        </a:rPr>
                        <a:t>05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3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21,9</a:t>
                      </a:r>
                      <a:endParaRPr kumimoji="0" lang="ru-RU" sz="13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3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2,6</a:t>
                      </a:r>
                      <a:endParaRPr kumimoji="0" lang="ru-RU" sz="13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3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1,9</a:t>
                      </a:r>
                      <a:endParaRPr kumimoji="0" lang="ru-RU" sz="13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3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1,8</a:t>
                      </a:r>
                      <a:endParaRPr kumimoji="0" lang="ru-RU" sz="13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3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7,5</a:t>
                      </a:r>
                      <a:endParaRPr kumimoji="0" lang="ru-RU" sz="13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78473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latin typeface="Times New Roman" pitchFamily="18" charset="0"/>
                          <a:cs typeface="Times New Roman" pitchFamily="18" charset="0"/>
                        </a:rPr>
                        <a:t>06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   31 596,6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    26 888,3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 26 050,3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  22 572,4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21 992,6  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52315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>
                          <a:latin typeface="Times New Roman" pitchFamily="18" charset="0"/>
                          <a:cs typeface="Times New Roman" pitchFamily="18" charset="0"/>
                        </a:rPr>
                        <a:t>Обеспечение проведения выборов и референдумов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latin typeface="Times New Roman" pitchFamily="18" charset="0"/>
                          <a:cs typeface="Times New Roman" pitchFamily="18" charset="0"/>
                        </a:rPr>
                        <a:t>07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     3 749,0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             -  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           -  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            -  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          -    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26158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>
                          <a:latin typeface="Times New Roman" pitchFamily="18" charset="0"/>
                          <a:cs typeface="Times New Roman" pitchFamily="18" charset="0"/>
                        </a:rPr>
                        <a:t>Резервные фонды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             -  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      1 144,8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   1 000,0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       992,7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     971,2  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26158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Другие общегосударственные вопросы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  199 571,9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  165 258,0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164 545,3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170 999,6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219 071,7  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" y="0"/>
            <a:ext cx="1114415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38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4763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776502" y="6488668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1936" y="7938"/>
            <a:ext cx="11028044" cy="1032014"/>
          </a:xfrm>
        </p:spPr>
        <p:txBody>
          <a:bodyPr>
            <a:noAutofit/>
          </a:bodyPr>
          <a:lstStyle/>
          <a:p>
            <a:pPr indent="90170" algn="ctr"/>
            <a:r>
              <a:rPr lang="ru-RU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Распределение бюджетных ассигнований по разделам и подразделам классификации расходов бюджета города Покачи </a:t>
            </a: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Объект 12"/>
          <p:cNvGraphicFramePr>
            <a:graphicFrameLocks noGrp="1"/>
          </p:cNvGraphicFramePr>
          <p:nvPr>
            <p:ph sz="quarter" idx="1"/>
            <p:extLst/>
          </p:nvPr>
        </p:nvGraphicFramePr>
        <p:xfrm flipH="1">
          <a:off x="11661642" y="1541072"/>
          <a:ext cx="60959" cy="45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0925564" y="1005806"/>
            <a:ext cx="10586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5099724"/>
              </p:ext>
            </p:extLst>
          </p:nvPr>
        </p:nvGraphicFramePr>
        <p:xfrm>
          <a:off x="457200" y="1375139"/>
          <a:ext cx="11411145" cy="5125610"/>
        </p:xfrm>
        <a:graphic>
          <a:graphicData uri="http://schemas.openxmlformats.org/drawingml/2006/table">
            <a:tbl>
              <a:tblPr bandRow="1">
                <a:tableStyleId>{8A107856-5554-42FB-B03E-39F5DBC370BA}</a:tableStyleId>
              </a:tblPr>
              <a:tblGrid>
                <a:gridCol w="332909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6228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6228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8440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6039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47089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470896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470896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8720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3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00" marR="6900" marT="69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</a:t>
                      </a:r>
                      <a:endParaRPr lang="ru-RU" sz="13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00" marR="6900" marT="6900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Подраздел</a:t>
                      </a:r>
                      <a:endParaRPr lang="ru-RU" sz="13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00" marR="6900" marT="6900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</a:t>
                      </a:r>
                      <a:r>
                        <a:rPr lang="ru-RU" sz="1300" u="none" strike="noStrike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 (отчет)</a:t>
                      </a:r>
                      <a:endParaRPr lang="ru-RU" sz="13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2021 год </a:t>
                      </a:r>
                    </a:p>
                    <a:p>
                      <a:pPr algn="ctr" fontAlgn="ctr"/>
                      <a:r>
                        <a:rPr lang="ru-RU" sz="1300" u="none" strike="noStrike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(на 01.11.2021)</a:t>
                      </a:r>
                      <a:endParaRPr lang="ru-RU" sz="13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на </a:t>
                      </a:r>
                      <a:r>
                        <a:rPr lang="ru-RU" sz="13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3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00" marR="6900" marT="69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на </a:t>
                      </a:r>
                      <a:r>
                        <a:rPr lang="ru-RU" sz="13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</a:t>
                      </a:r>
                      <a:r>
                        <a:rPr lang="ru-RU" sz="13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3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00" marR="6900" marT="69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на </a:t>
                      </a:r>
                      <a:r>
                        <a:rPr lang="ru-RU" sz="13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r>
                        <a:rPr lang="ru-RU" sz="130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3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3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00" marR="6900" marT="690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1697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НАЦИОНАЛЬНАЯ ОБОРОНА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02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latin typeface="Times New Roman" pitchFamily="18" charset="0"/>
                          <a:cs typeface="Times New Roman" pitchFamily="18" charset="0"/>
                        </a:rPr>
                        <a:t>00</a:t>
                      </a:r>
                      <a:endParaRPr lang="ru-RU" sz="13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300" u="none" strike="noStrike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2 971,0   </a:t>
                      </a:r>
                      <a:endParaRPr kumimoji="0" lang="ru-RU" sz="1300" b="1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300" u="none" strike="noStrike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3 174,6   </a:t>
                      </a:r>
                      <a:endParaRPr kumimoji="0" lang="ru-RU" sz="1300" b="1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300" u="none" strike="noStrike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3 280,0   </a:t>
                      </a:r>
                      <a:endParaRPr kumimoji="0" lang="ru-RU" sz="1300" b="1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300" u="none" strike="noStrike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2 042,0   </a:t>
                      </a:r>
                      <a:endParaRPr kumimoji="0" lang="ru-RU" sz="1300" b="1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300" u="none" strike="noStrike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2 114,6   </a:t>
                      </a:r>
                      <a:endParaRPr kumimoji="0" lang="ru-RU" sz="1300" b="1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35007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>
                          <a:latin typeface="Times New Roman" pitchFamily="18" charset="0"/>
                          <a:cs typeface="Times New Roman" pitchFamily="18" charset="0"/>
                        </a:rPr>
                        <a:t>Мобилизационная и вневойсковая подготовка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02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03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300" u="none" strike="noStrike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2 971,0   </a:t>
                      </a:r>
                      <a:endParaRPr kumimoji="0" lang="ru-RU" sz="13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300" u="none" strike="noStrike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3 174,6   </a:t>
                      </a:r>
                      <a:endParaRPr kumimoji="0" lang="ru-RU" sz="13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300" u="none" strike="noStrike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3 280,0   </a:t>
                      </a:r>
                      <a:endParaRPr kumimoji="0" lang="ru-RU" sz="13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300" u="none" strike="noStrike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2 042,0   </a:t>
                      </a:r>
                      <a:endParaRPr kumimoji="0" lang="ru-RU" sz="13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300" u="none" strike="noStrike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2 114,6   </a:t>
                      </a:r>
                      <a:endParaRPr kumimoji="0" lang="ru-RU" sz="13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46254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latin typeface="Times New Roman" pitchFamily="18" charset="0"/>
                          <a:cs typeface="Times New Roman" pitchFamily="18" charset="0"/>
                        </a:rPr>
                        <a:t>03</a:t>
                      </a:r>
                      <a:endParaRPr lang="ru-RU" sz="13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latin typeface="Times New Roman" pitchFamily="18" charset="0"/>
                          <a:cs typeface="Times New Roman" pitchFamily="18" charset="0"/>
                        </a:rPr>
                        <a:t>00</a:t>
                      </a:r>
                      <a:endParaRPr lang="ru-RU" sz="13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300" u="none" strike="noStrike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28 069,7   </a:t>
                      </a:r>
                      <a:endParaRPr kumimoji="0" lang="ru-RU" sz="1300" b="1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300" u="none" strike="noStrike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31 420,1   </a:t>
                      </a:r>
                      <a:endParaRPr kumimoji="0" lang="ru-RU" sz="1300" b="1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300" u="none" strike="noStrike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25 089,0   </a:t>
                      </a:r>
                      <a:endParaRPr kumimoji="0" lang="ru-RU" sz="1300" b="1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300" u="none" strike="noStrike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19 522,7   </a:t>
                      </a:r>
                      <a:endParaRPr kumimoji="0" lang="ru-RU" sz="1300" b="1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300" u="none" strike="noStrike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19 150,5   </a:t>
                      </a:r>
                      <a:endParaRPr kumimoji="0" lang="ru-RU" sz="1300" b="1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63167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Органы юстиции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latin typeface="Times New Roman" pitchFamily="18" charset="0"/>
                          <a:cs typeface="Times New Roman" pitchFamily="18" charset="0"/>
                        </a:rPr>
                        <a:t>03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latin typeface="Times New Roman" pitchFamily="18" charset="0"/>
                          <a:cs typeface="Times New Roman" pitchFamily="18" charset="0"/>
                        </a:rPr>
                        <a:t>04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300" u="none" strike="noStrike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3 578,6   </a:t>
                      </a:r>
                      <a:endParaRPr kumimoji="0" lang="ru-RU" sz="13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300" u="none" strike="noStrike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3 696,8   </a:t>
                      </a:r>
                      <a:endParaRPr kumimoji="0" lang="ru-RU" sz="13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300" u="none" strike="noStrike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3 679,2   </a:t>
                      </a:r>
                      <a:endParaRPr kumimoji="0" lang="ru-RU" sz="13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300" u="none" strike="noStrike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3 723,6   </a:t>
                      </a:r>
                      <a:endParaRPr kumimoji="0" lang="ru-RU" sz="13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300" u="none" strike="noStrike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3 723,6   </a:t>
                      </a:r>
                      <a:endParaRPr kumimoji="0" lang="ru-RU" sz="13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15670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>
                          <a:latin typeface="Times New Roman" pitchFamily="18" charset="0"/>
                          <a:cs typeface="Times New Roman" pitchFamily="18" charset="0"/>
                        </a:rPr>
                        <a:t>Защита населения и территории от чрезвычайных ситуаций природного и техногенного характера, гражданская оборона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latin typeface="Times New Roman" pitchFamily="18" charset="0"/>
                          <a:cs typeface="Times New Roman" pitchFamily="18" charset="0"/>
                        </a:rPr>
                        <a:t>03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latin typeface="Times New Roman" pitchFamily="18" charset="0"/>
                          <a:cs typeface="Times New Roman" pitchFamily="18" charset="0"/>
                        </a:rPr>
                        <a:t>09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300" u="none" strike="noStrike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23 527,1   </a:t>
                      </a:r>
                      <a:endParaRPr kumimoji="0" lang="ru-RU" sz="13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300" u="none" strike="noStrike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22 466,2   </a:t>
                      </a:r>
                      <a:endParaRPr kumimoji="0" lang="ru-RU" sz="13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300" u="none" strike="noStrike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21 005,1   </a:t>
                      </a:r>
                      <a:endParaRPr kumimoji="0" lang="ru-RU" sz="13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300" u="none" strike="noStrike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15 555,5   </a:t>
                      </a:r>
                      <a:endParaRPr kumimoji="0" lang="ru-RU" sz="13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300" u="none" strike="noStrike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15 184,6   </a:t>
                      </a:r>
                      <a:endParaRPr kumimoji="0" lang="ru-RU" sz="13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35007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национальной безопасности и правоохранительной деятельности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latin typeface="Times New Roman" pitchFamily="18" charset="0"/>
                          <a:cs typeface="Times New Roman" pitchFamily="18" charset="0"/>
                        </a:rPr>
                        <a:t>03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300" u="none" strike="noStrike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964,0   </a:t>
                      </a:r>
                      <a:endParaRPr kumimoji="0" lang="ru-RU" sz="13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300" u="none" strike="noStrike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5 257,1   </a:t>
                      </a:r>
                      <a:endParaRPr kumimoji="0" lang="ru-RU" sz="13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300" u="none" strike="noStrike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404,7   </a:t>
                      </a:r>
                      <a:endParaRPr kumimoji="0" lang="ru-RU" sz="13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300" u="none" strike="noStrike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243,6   </a:t>
                      </a:r>
                      <a:endParaRPr kumimoji="0" lang="ru-RU" sz="13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300" u="none" strike="noStrike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242,3   </a:t>
                      </a:r>
                      <a:endParaRPr kumimoji="0" lang="ru-RU" sz="13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23337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  <a:endParaRPr lang="ru-RU" sz="13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latin typeface="Times New Roman" pitchFamily="18" charset="0"/>
                          <a:cs typeface="Times New Roman" pitchFamily="18" charset="0"/>
                        </a:rPr>
                        <a:t>04</a:t>
                      </a:r>
                      <a:endParaRPr lang="ru-RU" sz="13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latin typeface="Times New Roman" pitchFamily="18" charset="0"/>
                          <a:cs typeface="Times New Roman" pitchFamily="18" charset="0"/>
                        </a:rPr>
                        <a:t>00</a:t>
                      </a:r>
                      <a:endParaRPr lang="ru-RU" sz="13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300" u="none" strike="noStrike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93 748,7   </a:t>
                      </a:r>
                      <a:endParaRPr kumimoji="0" lang="ru-RU" sz="1300" b="1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300" u="none" strike="noStrike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86 644,6   </a:t>
                      </a:r>
                      <a:endParaRPr kumimoji="0" lang="ru-RU" sz="1300" b="1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300" u="none" strike="noStrike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60 335,2   </a:t>
                      </a:r>
                      <a:endParaRPr kumimoji="0" lang="ru-RU" sz="1300" b="1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300" u="none" strike="noStrike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50 196,7   </a:t>
                      </a:r>
                      <a:endParaRPr kumimoji="0" lang="ru-RU" sz="1300" b="1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300" u="none" strike="noStrike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46 807,6   </a:t>
                      </a:r>
                      <a:endParaRPr kumimoji="0" lang="ru-RU" sz="1300" b="1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11697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>
                          <a:latin typeface="Times New Roman" pitchFamily="18" charset="0"/>
                          <a:cs typeface="Times New Roman" pitchFamily="18" charset="0"/>
                        </a:rPr>
                        <a:t>Общеэкономические вопросы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latin typeface="Times New Roman" pitchFamily="18" charset="0"/>
                          <a:cs typeface="Times New Roman" pitchFamily="18" charset="0"/>
                        </a:rPr>
                        <a:t>04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300" u="none" strike="noStrike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17 605,5   </a:t>
                      </a:r>
                      <a:endParaRPr kumimoji="0" lang="ru-RU" sz="13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300" u="none" strike="noStrike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17 727,7   </a:t>
                      </a:r>
                      <a:endParaRPr kumimoji="0" lang="ru-RU" sz="13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300" u="none" strike="noStrike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16 866,6   </a:t>
                      </a:r>
                      <a:endParaRPr kumimoji="0" lang="ru-RU" sz="13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300" u="none" strike="noStrike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15 397,6   </a:t>
                      </a:r>
                      <a:endParaRPr kumimoji="0" lang="ru-RU" sz="13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300" u="none" strike="noStrike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12 655,3   </a:t>
                      </a:r>
                      <a:endParaRPr kumimoji="0" lang="ru-RU" sz="13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11697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>
                          <a:latin typeface="Times New Roman" pitchFamily="18" charset="0"/>
                          <a:cs typeface="Times New Roman" pitchFamily="18" charset="0"/>
                        </a:rPr>
                        <a:t>Сельское хозяйство и рыболовство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latin typeface="Times New Roman" pitchFamily="18" charset="0"/>
                          <a:cs typeface="Times New Roman" pitchFamily="18" charset="0"/>
                        </a:rPr>
                        <a:t>04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latin typeface="Times New Roman" pitchFamily="18" charset="0"/>
                          <a:cs typeface="Times New Roman" pitchFamily="18" charset="0"/>
                        </a:rPr>
                        <a:t>05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300" u="none" strike="noStrike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620,5   </a:t>
                      </a:r>
                      <a:endParaRPr kumimoji="0" lang="ru-RU" sz="13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300" u="none" strike="noStrike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491,4   </a:t>
                      </a:r>
                      <a:endParaRPr kumimoji="0" lang="ru-RU" sz="13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300" u="none" strike="noStrike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429,7   </a:t>
                      </a:r>
                      <a:endParaRPr kumimoji="0" lang="ru-RU" sz="13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300" u="none" strike="noStrike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385,7   </a:t>
                      </a:r>
                      <a:endParaRPr kumimoji="0" lang="ru-RU" sz="13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300" u="none" strike="noStrike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357,3   </a:t>
                      </a:r>
                      <a:endParaRPr kumimoji="0" lang="ru-RU" sz="13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" y="0"/>
            <a:ext cx="1114415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776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4763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776502" y="6488668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1936" y="7938"/>
            <a:ext cx="11028044" cy="1032014"/>
          </a:xfrm>
        </p:spPr>
        <p:txBody>
          <a:bodyPr>
            <a:noAutofit/>
          </a:bodyPr>
          <a:lstStyle/>
          <a:p>
            <a:pPr indent="90170" algn="ctr"/>
            <a:r>
              <a:rPr lang="ru-RU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Распределение бюджетных ассигнований по разделам и подразделам классификации расходов бюджета города Покачи </a:t>
            </a: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(3)</a:t>
            </a:r>
            <a:endParaRPr lang="ru-RU" sz="2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Объект 12"/>
          <p:cNvGraphicFramePr>
            <a:graphicFrameLocks noGrp="1"/>
          </p:cNvGraphicFramePr>
          <p:nvPr>
            <p:ph sz="quarter" idx="1"/>
            <p:extLst/>
          </p:nvPr>
        </p:nvGraphicFramePr>
        <p:xfrm flipH="1">
          <a:off x="11661642" y="1541072"/>
          <a:ext cx="60959" cy="45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0925564" y="1005806"/>
            <a:ext cx="10586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9378726"/>
              </p:ext>
            </p:extLst>
          </p:nvPr>
        </p:nvGraphicFramePr>
        <p:xfrm>
          <a:off x="362310" y="1358166"/>
          <a:ext cx="11506035" cy="5094197"/>
        </p:xfrm>
        <a:graphic>
          <a:graphicData uri="http://schemas.openxmlformats.org/drawingml/2006/table">
            <a:tbl>
              <a:tblPr bandRow="1">
                <a:tableStyleId>{8A107856-5554-42FB-B03E-39F5DBC370BA}</a:tableStyleId>
              </a:tblPr>
              <a:tblGrid>
                <a:gridCol w="34541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6055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6055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7961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5493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46540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46540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465403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8719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3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00" marR="6900" marT="69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</a:t>
                      </a:r>
                      <a:endParaRPr lang="ru-RU" sz="13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00" marR="6900" marT="6900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Подраздел</a:t>
                      </a:r>
                      <a:endParaRPr lang="ru-RU" sz="13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00" marR="6900" marT="6900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</a:t>
                      </a:r>
                      <a:r>
                        <a:rPr lang="ru-RU" sz="1300" u="none" strike="noStrike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 (отчет)</a:t>
                      </a:r>
                      <a:endParaRPr lang="ru-RU" sz="13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2021 год </a:t>
                      </a:r>
                    </a:p>
                    <a:p>
                      <a:pPr algn="ctr" fontAlgn="ctr"/>
                      <a:r>
                        <a:rPr lang="ru-RU" sz="1300" u="none" strike="noStrike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(на 01.11.2021)</a:t>
                      </a:r>
                      <a:endParaRPr lang="ru-RU" sz="13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на </a:t>
                      </a:r>
                      <a:r>
                        <a:rPr lang="ru-RU" sz="13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3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00" marR="6900" marT="69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на </a:t>
                      </a:r>
                      <a:r>
                        <a:rPr lang="ru-RU" sz="13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</a:t>
                      </a:r>
                      <a:r>
                        <a:rPr lang="ru-RU" sz="13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3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00" marR="6900" marT="69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на </a:t>
                      </a:r>
                      <a:r>
                        <a:rPr lang="ru-RU" sz="13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r>
                        <a:rPr lang="ru-RU" sz="130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3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3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00" marR="6900" marT="690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1634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Транспорт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04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08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300" u="none" strike="noStrike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6 859,2   </a:t>
                      </a:r>
                      <a:endParaRPr kumimoji="0" lang="ru-RU" sz="1300" u="none" strike="noStrike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300" u="none" strike="noStrike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2 107,0   </a:t>
                      </a:r>
                      <a:endParaRPr kumimoji="0" lang="ru-RU" sz="1300" u="none" strike="noStrike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300" u="none" strike="noStrike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5 167,9   </a:t>
                      </a:r>
                      <a:endParaRPr kumimoji="0" lang="ru-RU" sz="1300" u="none" strike="noStrike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300" u="none" strike="noStrike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7 382,7   </a:t>
                      </a:r>
                      <a:endParaRPr kumimoji="0" lang="ru-RU" sz="1300" u="none" strike="noStrike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300" u="none" strike="noStrike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7 382,7   </a:t>
                      </a:r>
                      <a:endParaRPr kumimoji="0" lang="ru-RU" sz="1300" u="none" strike="noStrike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36560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Дорожное хозяйство (дорожные фонды)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04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latin typeface="Times New Roman" pitchFamily="18" charset="0"/>
                          <a:cs typeface="Times New Roman" pitchFamily="18" charset="0"/>
                        </a:rPr>
                        <a:t>09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300" u="none" strike="noStrike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48 615,2   </a:t>
                      </a:r>
                      <a:endParaRPr kumimoji="0" lang="ru-RU" sz="1300" u="none" strike="noStrike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300" u="none" strike="noStrike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47 216,9   </a:t>
                      </a:r>
                      <a:endParaRPr kumimoji="0" lang="ru-RU" sz="1300" u="none" strike="noStrike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300" u="none" strike="noStrike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22 467,0   </a:t>
                      </a:r>
                      <a:endParaRPr kumimoji="0" lang="ru-RU" sz="1300" u="none" strike="noStrike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300" u="none" strike="noStrike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14 554,1   </a:t>
                      </a:r>
                      <a:endParaRPr kumimoji="0" lang="ru-RU" sz="1300" u="none" strike="noStrike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300" u="none" strike="noStrike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14 207,4   </a:t>
                      </a:r>
                      <a:endParaRPr kumimoji="0" lang="ru-RU" sz="1300" u="none" strike="noStrike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7280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национальной экономики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latin typeface="Times New Roman" pitchFamily="18" charset="0"/>
                          <a:cs typeface="Times New Roman" pitchFamily="18" charset="0"/>
                        </a:rPr>
                        <a:t>04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300" u="none" strike="noStrike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20 048,2   </a:t>
                      </a:r>
                      <a:endParaRPr kumimoji="0" lang="ru-RU" sz="1300" u="none" strike="noStrike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300" u="none" strike="noStrike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19 101,6   </a:t>
                      </a:r>
                      <a:endParaRPr kumimoji="0" lang="ru-RU" sz="1300" u="none" strike="noStrike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300" u="none" strike="noStrike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15 404,0   </a:t>
                      </a:r>
                      <a:endParaRPr kumimoji="0" lang="ru-RU" sz="1300" u="none" strike="noStrike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300" u="none" strike="noStrike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12 476,6   </a:t>
                      </a:r>
                      <a:endParaRPr kumimoji="0" lang="ru-RU" sz="1300" u="none" strike="noStrike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300" u="none" strike="noStrike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12 204,8   </a:t>
                      </a:r>
                      <a:endParaRPr kumimoji="0" lang="ru-RU" sz="1300" u="none" strike="noStrike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90402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05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00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300" u="none" strike="noStrike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144 903,6   </a:t>
                      </a:r>
                      <a:endParaRPr kumimoji="0" lang="ru-RU" sz="1300" b="1" u="none" strike="noStrike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300" u="none" strike="noStrike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181 374,7   </a:t>
                      </a:r>
                      <a:endParaRPr kumimoji="0" lang="ru-RU" sz="1300" b="1" u="none" strike="noStrike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300" u="none" strike="noStrike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78 391,6   </a:t>
                      </a:r>
                      <a:endParaRPr kumimoji="0" lang="ru-RU" sz="1300" b="1" u="none" strike="noStrike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300" u="none" strike="noStrike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84 579,1   </a:t>
                      </a:r>
                      <a:endParaRPr kumimoji="0" lang="ru-RU" sz="1300" b="1" u="none" strike="noStrike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300" u="none" strike="noStrike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90 109,2   </a:t>
                      </a:r>
                      <a:endParaRPr kumimoji="0" lang="ru-RU" sz="1300" b="1" u="none" strike="noStrike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11634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>
                          <a:latin typeface="Times New Roman" pitchFamily="18" charset="0"/>
                          <a:cs typeface="Times New Roman" pitchFamily="18" charset="0"/>
                        </a:rPr>
                        <a:t>Жилищное хозяйство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latin typeface="Times New Roman" pitchFamily="18" charset="0"/>
                          <a:cs typeface="Times New Roman" pitchFamily="18" charset="0"/>
                        </a:rPr>
                        <a:t>05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300" u="none" strike="noStrike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1 969,8   </a:t>
                      </a:r>
                      <a:endParaRPr kumimoji="0" lang="ru-RU" sz="1300" u="none" strike="noStrike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300" u="none" strike="noStrike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7 272,2   </a:t>
                      </a:r>
                      <a:endParaRPr kumimoji="0" lang="ru-RU" sz="1300" u="none" strike="noStrike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300" u="none" strike="noStrike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8 433,4   </a:t>
                      </a:r>
                      <a:endParaRPr kumimoji="0" lang="ru-RU" sz="1300" u="none" strike="noStrike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300" u="none" strike="noStrike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19 548,6   </a:t>
                      </a:r>
                      <a:endParaRPr kumimoji="0" lang="ru-RU" sz="1300" u="none" strike="noStrike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300" u="none" strike="noStrike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23 074,0   </a:t>
                      </a:r>
                      <a:endParaRPr kumimoji="0" lang="ru-RU" sz="1300" u="none" strike="noStrike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15491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Коммунальное хозяйство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05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latin typeface="Times New Roman" pitchFamily="18" charset="0"/>
                          <a:cs typeface="Times New Roman" pitchFamily="18" charset="0"/>
                        </a:rPr>
                        <a:t>02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300" u="none" strike="noStrike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38 499,7   </a:t>
                      </a:r>
                      <a:endParaRPr kumimoji="0" lang="ru-RU" sz="1300" u="none" strike="noStrike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300" u="none" strike="noStrike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59 380,6   </a:t>
                      </a:r>
                      <a:endParaRPr kumimoji="0" lang="ru-RU" sz="1300" u="none" strike="noStrike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300" u="none" strike="noStrike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27 414,0   </a:t>
                      </a:r>
                      <a:endParaRPr kumimoji="0" lang="ru-RU" sz="1300" u="none" strike="noStrike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300" u="none" strike="noStrike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29 508,9   </a:t>
                      </a:r>
                      <a:endParaRPr kumimoji="0" lang="ru-RU" sz="1300" u="none" strike="noStrike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300" u="none" strike="noStrike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30 848,0   </a:t>
                      </a:r>
                      <a:endParaRPr kumimoji="0" lang="ru-RU" sz="1300" u="none" strike="noStrike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40311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Благоустройство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latin typeface="Times New Roman" pitchFamily="18" charset="0"/>
                          <a:cs typeface="Times New Roman" pitchFamily="18" charset="0"/>
                        </a:rPr>
                        <a:t>05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03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300" u="none" strike="noStrike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97 214,4   </a:t>
                      </a:r>
                      <a:endParaRPr kumimoji="0" lang="ru-RU" sz="1300" u="none" strike="noStrike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300" u="none" strike="noStrike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108 033,4   </a:t>
                      </a:r>
                      <a:endParaRPr kumimoji="0" lang="ru-RU" sz="1300" u="none" strike="noStrike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300" u="none" strike="noStrike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36 291,9   </a:t>
                      </a:r>
                      <a:endParaRPr kumimoji="0" lang="ru-RU" sz="1300" u="none" strike="noStrike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300" u="none" strike="noStrike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30 041,9   </a:t>
                      </a:r>
                      <a:endParaRPr kumimoji="0" lang="ru-RU" sz="1300" u="none" strike="noStrike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300" u="none" strike="noStrike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30 854,2   </a:t>
                      </a:r>
                      <a:endParaRPr kumimoji="0" lang="ru-RU" sz="1300" u="none" strike="noStrike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796523523"/>
                  </a:ext>
                </a:extLst>
              </a:tr>
              <a:tr h="423266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жилищно-коммунального хозяйства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latin typeface="Times New Roman" pitchFamily="18" charset="0"/>
                          <a:cs typeface="Times New Roman" pitchFamily="18" charset="0"/>
                        </a:rPr>
                        <a:t>05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latin typeface="Times New Roman" pitchFamily="18" charset="0"/>
                          <a:cs typeface="Times New Roman" pitchFamily="18" charset="0"/>
                        </a:rPr>
                        <a:t>05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300" u="none" strike="noStrike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7 219,6   </a:t>
                      </a:r>
                      <a:endParaRPr kumimoji="0" lang="ru-RU" sz="1300" u="none" strike="noStrike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300" u="none" strike="noStrike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6 688,5   </a:t>
                      </a:r>
                      <a:endParaRPr kumimoji="0" lang="ru-RU" sz="1300" u="none" strike="noStrike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300" u="none" strike="noStrike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6 252,3   </a:t>
                      </a:r>
                      <a:endParaRPr kumimoji="0" lang="ru-RU" sz="1300" u="none" strike="noStrike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300" u="none" strike="noStrike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5 479,7   </a:t>
                      </a:r>
                      <a:endParaRPr kumimoji="0" lang="ru-RU" sz="1300" u="none" strike="noStrike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300" u="none" strike="noStrike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5 333,0   </a:t>
                      </a:r>
                      <a:endParaRPr kumimoji="0" lang="ru-RU" sz="1300" u="none" strike="noStrike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11634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ОХРАНА ОКРУЖАЮЩЕЙ СРЕДЫ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latin typeface="Times New Roman" pitchFamily="18" charset="0"/>
                          <a:cs typeface="Times New Roman" pitchFamily="18" charset="0"/>
                        </a:rPr>
                        <a:t>06</a:t>
                      </a:r>
                      <a:endParaRPr lang="ru-RU" sz="13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latin typeface="Times New Roman" pitchFamily="18" charset="0"/>
                          <a:cs typeface="Times New Roman" pitchFamily="18" charset="0"/>
                        </a:rPr>
                        <a:t>00</a:t>
                      </a:r>
                      <a:endParaRPr lang="ru-RU" sz="13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300" u="none" strike="noStrike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131,0   </a:t>
                      </a:r>
                      <a:endParaRPr kumimoji="0" lang="ru-RU" sz="1300" b="1" u="none" strike="noStrike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300" u="none" strike="noStrike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172,6   </a:t>
                      </a:r>
                      <a:endParaRPr kumimoji="0" lang="ru-RU" sz="1300" b="1" u="none" strike="noStrike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300" u="none" strike="noStrike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171,1   </a:t>
                      </a:r>
                      <a:endParaRPr kumimoji="0" lang="ru-RU" sz="1300" b="1" u="none" strike="noStrike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300" u="none" strike="noStrike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170,4   </a:t>
                      </a:r>
                      <a:endParaRPr kumimoji="0" lang="ru-RU" sz="1300" b="1" u="none" strike="noStrike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300" u="none" strike="noStrike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170,4   </a:t>
                      </a:r>
                      <a:endParaRPr kumimoji="0" lang="ru-RU" sz="1300" b="1" u="none" strike="noStrike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97280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охраны окружающей среды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06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05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300" u="none" strike="noStrike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131,0   </a:t>
                      </a:r>
                      <a:endParaRPr kumimoji="0" lang="ru-RU" sz="1300" u="none" strike="noStrike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300" u="none" strike="noStrike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172,6   </a:t>
                      </a:r>
                      <a:endParaRPr kumimoji="0" lang="ru-RU" sz="1300" u="none" strike="noStrike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300" u="none" strike="noStrike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171,1   </a:t>
                      </a:r>
                      <a:endParaRPr kumimoji="0" lang="ru-RU" sz="1300" u="none" strike="noStrike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300" u="none" strike="noStrike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170,4   </a:t>
                      </a:r>
                      <a:endParaRPr kumimoji="0" lang="ru-RU" sz="1300" u="none" strike="noStrike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300" u="none" strike="noStrike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170,4   </a:t>
                      </a:r>
                      <a:endParaRPr kumimoji="0" lang="ru-RU" sz="1300" u="none" strike="noStrike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11634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07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00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300" u="none" strike="noStrike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748 817,3   </a:t>
                      </a:r>
                      <a:endParaRPr kumimoji="0" lang="ru-RU" sz="1300" b="1" u="none" strike="noStrike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300" u="none" strike="noStrike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817 667,7   </a:t>
                      </a:r>
                      <a:endParaRPr kumimoji="0" lang="ru-RU" sz="1300" b="1" u="none" strike="noStrike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300" u="none" strike="noStrike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794 118,6   </a:t>
                      </a:r>
                      <a:endParaRPr kumimoji="0" lang="ru-RU" sz="1300" b="1" u="none" strike="noStrike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300" u="none" strike="noStrike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773 370,4   </a:t>
                      </a:r>
                      <a:endParaRPr kumimoji="0" lang="ru-RU" sz="1300" b="1" u="none" strike="noStrike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300" u="none" strike="noStrike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767 747,7   </a:t>
                      </a:r>
                      <a:endParaRPr kumimoji="0" lang="ru-RU" sz="1300" b="1" u="none" strike="noStrike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477928948"/>
                  </a:ext>
                </a:extLst>
              </a:tr>
              <a:tr h="211634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Дошкольное образование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07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300" u="none" strike="noStrike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297 172,1   </a:t>
                      </a:r>
                      <a:endParaRPr kumimoji="0" lang="ru-RU" sz="1300" u="none" strike="noStrike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300" u="none" strike="noStrike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316 312,9   </a:t>
                      </a:r>
                      <a:endParaRPr kumimoji="0" lang="ru-RU" sz="1300" u="none" strike="noStrike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300" u="none" strike="noStrike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304 273,8   </a:t>
                      </a:r>
                      <a:endParaRPr kumimoji="0" lang="ru-RU" sz="1300" u="none" strike="noStrike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300" u="none" strike="noStrike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295 067,5   </a:t>
                      </a:r>
                      <a:endParaRPr kumimoji="0" lang="ru-RU" sz="1300" u="none" strike="noStrike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300" u="none" strike="noStrike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294 311,7   </a:t>
                      </a:r>
                      <a:endParaRPr kumimoji="0" lang="ru-RU" sz="1300" u="none" strike="noStrike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457938411"/>
                  </a:ext>
                </a:extLst>
              </a:tr>
              <a:tr h="211634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>
                          <a:latin typeface="Times New Roman" pitchFamily="18" charset="0"/>
                          <a:cs typeface="Times New Roman" pitchFamily="18" charset="0"/>
                        </a:rPr>
                        <a:t>Общее образование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07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latin typeface="Times New Roman" pitchFamily="18" charset="0"/>
                          <a:cs typeface="Times New Roman" pitchFamily="18" charset="0"/>
                        </a:rPr>
                        <a:t>02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300" u="none" strike="noStrike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370 949,7   </a:t>
                      </a:r>
                      <a:endParaRPr kumimoji="0" lang="ru-RU" sz="1300" u="none" strike="noStrike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300" u="none" strike="noStrike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416 103,3   </a:t>
                      </a:r>
                      <a:endParaRPr kumimoji="0" lang="ru-RU" sz="1300" u="none" strike="noStrike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300" u="none" strike="noStrike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396 729,6   </a:t>
                      </a:r>
                      <a:endParaRPr kumimoji="0" lang="ru-RU" sz="1300" u="none" strike="noStrike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300" u="none" strike="noStrike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398 877,1   </a:t>
                      </a:r>
                      <a:endParaRPr kumimoji="0" lang="ru-RU" sz="1300" u="none" strike="noStrike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300" u="none" strike="noStrike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399 257,5   </a:t>
                      </a:r>
                      <a:endParaRPr kumimoji="0" lang="ru-RU" sz="1300" u="none" strike="noStrike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213379088"/>
                  </a:ext>
                </a:extLst>
              </a:tr>
              <a:tr h="211634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>
                          <a:latin typeface="Times New Roman" pitchFamily="18" charset="0"/>
                          <a:cs typeface="Times New Roman" pitchFamily="18" charset="0"/>
                        </a:rPr>
                        <a:t>Дополнительное образование детей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07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latin typeface="Times New Roman" pitchFamily="18" charset="0"/>
                          <a:cs typeface="Times New Roman" pitchFamily="18" charset="0"/>
                        </a:rPr>
                        <a:t>03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300" u="none" strike="noStrike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65 750,8   </a:t>
                      </a:r>
                      <a:endParaRPr kumimoji="0" lang="ru-RU" sz="1300" u="none" strike="noStrike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300" u="none" strike="noStrike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62 910,2   </a:t>
                      </a:r>
                      <a:endParaRPr kumimoji="0" lang="ru-RU" sz="1300" u="none" strike="noStrike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300" u="none" strike="noStrike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66 210,5   </a:t>
                      </a:r>
                      <a:endParaRPr kumimoji="0" lang="ru-RU" sz="1300" u="none" strike="noStrike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300" u="none" strike="noStrike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55 895,4   </a:t>
                      </a:r>
                      <a:endParaRPr kumimoji="0" lang="ru-RU" sz="1300" u="none" strike="noStrike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300" u="none" strike="noStrike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50 973,7   </a:t>
                      </a:r>
                      <a:endParaRPr kumimoji="0" lang="ru-RU" sz="1300" u="none" strike="noStrike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72408720"/>
                  </a:ext>
                </a:extLst>
              </a:tr>
              <a:tr h="211634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Молодежная политика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07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latin typeface="Times New Roman" pitchFamily="18" charset="0"/>
                          <a:cs typeface="Times New Roman" pitchFamily="18" charset="0"/>
                        </a:rPr>
                        <a:t>07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300" u="none" strike="noStrike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2 649,7   </a:t>
                      </a:r>
                      <a:endParaRPr kumimoji="0" lang="ru-RU" sz="1300" u="none" strike="noStrike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300" u="none" strike="noStrike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11 311,4   </a:t>
                      </a:r>
                      <a:endParaRPr kumimoji="0" lang="ru-RU" sz="1300" u="none" strike="noStrike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300" u="none" strike="noStrike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17 279,9   </a:t>
                      </a:r>
                      <a:endParaRPr kumimoji="0" lang="ru-RU" sz="1300" u="none" strike="noStrike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300" u="none" strike="noStrike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15 013,3   </a:t>
                      </a:r>
                      <a:endParaRPr kumimoji="0" lang="ru-RU" sz="1300" u="none" strike="noStrike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300" u="none" strike="noStrike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14 898,1   </a:t>
                      </a:r>
                      <a:endParaRPr kumimoji="0" lang="ru-RU" sz="1300" u="none" strike="noStrike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891652737"/>
                  </a:ext>
                </a:extLst>
              </a:tr>
              <a:tr h="211634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образования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latin typeface="Times New Roman" pitchFamily="18" charset="0"/>
                          <a:cs typeface="Times New Roman" pitchFamily="18" charset="0"/>
                        </a:rPr>
                        <a:t>07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latin typeface="Times New Roman" pitchFamily="18" charset="0"/>
                          <a:cs typeface="Times New Roman" pitchFamily="18" charset="0"/>
                        </a:rPr>
                        <a:t>09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300" u="none" strike="noStrike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12 294,9   </a:t>
                      </a:r>
                      <a:endParaRPr kumimoji="0" lang="ru-RU" sz="1300" u="none" strike="noStrike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300" u="none" strike="noStrike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11 029,9   </a:t>
                      </a:r>
                      <a:endParaRPr kumimoji="0" lang="ru-RU" sz="1300" u="none" strike="noStrike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300" u="none" strike="noStrike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9 624,8   </a:t>
                      </a:r>
                      <a:endParaRPr kumimoji="0" lang="ru-RU" sz="1300" u="none" strike="noStrike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300" u="none" strike="noStrike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8 517,0   </a:t>
                      </a:r>
                      <a:endParaRPr kumimoji="0" lang="ru-RU" sz="1300" u="none" strike="noStrike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300" u="none" strike="noStrike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8 306,8   </a:t>
                      </a:r>
                      <a:endParaRPr kumimoji="0" lang="ru-RU" sz="1300" u="none" strike="noStrike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65612026"/>
                  </a:ext>
                </a:extLst>
              </a:tr>
            </a:tbl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" y="0"/>
            <a:ext cx="1114415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809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4763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776502" y="6488668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1936" y="7938"/>
            <a:ext cx="11028044" cy="1032014"/>
          </a:xfrm>
        </p:spPr>
        <p:txBody>
          <a:bodyPr>
            <a:noAutofit/>
          </a:bodyPr>
          <a:lstStyle/>
          <a:p>
            <a:pPr indent="90170" algn="ctr"/>
            <a:r>
              <a:rPr lang="ru-RU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Распределение бюджетных ассигнований по разделам и подразделам классификации расходов бюджета города Покачи </a:t>
            </a: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(4)</a:t>
            </a:r>
            <a:endParaRPr lang="ru-RU" sz="2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Объект 12"/>
          <p:cNvGraphicFramePr>
            <a:graphicFrameLocks noGrp="1"/>
          </p:cNvGraphicFramePr>
          <p:nvPr>
            <p:ph sz="quarter" idx="1"/>
            <p:extLst/>
          </p:nvPr>
        </p:nvGraphicFramePr>
        <p:xfrm flipH="1">
          <a:off x="11661642" y="1541072"/>
          <a:ext cx="60959" cy="45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0925564" y="1005806"/>
            <a:ext cx="10586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7274399"/>
              </p:ext>
            </p:extLst>
          </p:nvPr>
        </p:nvGraphicFramePr>
        <p:xfrm>
          <a:off x="327803" y="1375137"/>
          <a:ext cx="11540542" cy="5051543"/>
        </p:xfrm>
        <a:graphic>
          <a:graphicData uri="http://schemas.openxmlformats.org/drawingml/2006/table">
            <a:tbl>
              <a:tblPr bandRow="1">
                <a:tableStyleId>{8A107856-5554-42FB-B03E-39F5DBC370BA}</a:tableStyleId>
              </a:tblPr>
              <a:tblGrid>
                <a:gridCol w="34645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6193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6193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8344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593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46979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469798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469798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9436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3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00" marR="6900" marT="69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</a:t>
                      </a:r>
                      <a:endParaRPr lang="ru-RU" sz="13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00" marR="6900" marT="6900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Подраздел</a:t>
                      </a:r>
                      <a:endParaRPr lang="ru-RU" sz="13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00" marR="6900" marT="6900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</a:t>
                      </a:r>
                      <a:r>
                        <a:rPr lang="ru-RU" sz="1300" u="none" strike="noStrike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 (отчет)</a:t>
                      </a:r>
                      <a:endParaRPr lang="ru-RU" sz="13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2021 год </a:t>
                      </a:r>
                    </a:p>
                    <a:p>
                      <a:pPr algn="ctr" fontAlgn="ctr"/>
                      <a:r>
                        <a:rPr lang="ru-RU" sz="1300" u="none" strike="noStrike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(на 01.11.2021)</a:t>
                      </a:r>
                      <a:endParaRPr lang="ru-RU" sz="13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на </a:t>
                      </a:r>
                      <a:r>
                        <a:rPr lang="ru-RU" sz="13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3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00" marR="6900" marT="69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на </a:t>
                      </a:r>
                      <a:r>
                        <a:rPr lang="ru-RU" sz="13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</a:t>
                      </a:r>
                      <a:r>
                        <a:rPr lang="ru-RU" sz="13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3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00" marR="6900" marT="69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на </a:t>
                      </a:r>
                      <a:r>
                        <a:rPr lang="ru-RU" sz="13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r>
                        <a:rPr lang="ru-RU" sz="130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3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3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00" marR="6900" marT="690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9047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КУЛЬТУРА, КИНЕМАТОГРАФИЯ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latin typeface="Times New Roman" pitchFamily="18" charset="0"/>
                          <a:cs typeface="Times New Roman" pitchFamily="18" charset="0"/>
                        </a:rPr>
                        <a:t>08</a:t>
                      </a:r>
                      <a:endParaRPr lang="ru-RU" sz="13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latin typeface="Times New Roman" pitchFamily="18" charset="0"/>
                          <a:cs typeface="Times New Roman" pitchFamily="18" charset="0"/>
                        </a:rPr>
                        <a:t>00</a:t>
                      </a:r>
                      <a:endParaRPr lang="ru-RU" sz="13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300" u="none" strike="noStrike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67 472,2   </a:t>
                      </a:r>
                      <a:endParaRPr kumimoji="0" lang="ru-RU" sz="1300" b="1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300" u="none" strike="noStrike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67 300,2   </a:t>
                      </a:r>
                      <a:endParaRPr kumimoji="0" lang="ru-RU" sz="1300" b="1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300" u="none" strike="noStrike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81 730,3   </a:t>
                      </a:r>
                      <a:endParaRPr kumimoji="0" lang="ru-RU" sz="1300" b="1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300" u="none" strike="noStrike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49 970,8   </a:t>
                      </a:r>
                      <a:endParaRPr kumimoji="0" lang="ru-RU" sz="1300" b="1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300" u="none" strike="noStrike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47 719,2   </a:t>
                      </a:r>
                      <a:endParaRPr kumimoji="0" lang="ru-RU" sz="1300" b="1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6025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Культура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08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300" u="none" strike="noStrike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58 556,1   </a:t>
                      </a:r>
                      <a:endParaRPr kumimoji="0" lang="ru-RU" sz="13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300" u="none" strike="noStrike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59 254,5   </a:t>
                      </a:r>
                      <a:endParaRPr kumimoji="0" lang="ru-RU" sz="13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300" u="none" strike="noStrike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74 841,3   </a:t>
                      </a:r>
                      <a:endParaRPr kumimoji="0" lang="ru-RU" sz="13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300" u="none" strike="noStrike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43 894,4   </a:t>
                      </a:r>
                      <a:endParaRPr kumimoji="0" lang="ru-RU" sz="13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300" u="none" strike="noStrike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41 814,4   </a:t>
                      </a:r>
                      <a:endParaRPr kumimoji="0" lang="ru-RU" sz="13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10948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культуры, кинематографии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latin typeface="Times New Roman" pitchFamily="18" charset="0"/>
                          <a:cs typeface="Times New Roman" pitchFamily="18" charset="0"/>
                        </a:rPr>
                        <a:t>08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04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300" u="none" strike="noStrike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8 916,1   </a:t>
                      </a:r>
                      <a:endParaRPr kumimoji="0" lang="ru-RU" sz="13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300" u="none" strike="noStrike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8 045,7   </a:t>
                      </a:r>
                      <a:endParaRPr kumimoji="0" lang="ru-RU" sz="13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300" u="none" strike="noStrike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6 888,9   </a:t>
                      </a:r>
                      <a:endParaRPr kumimoji="0" lang="ru-RU" sz="13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300" u="none" strike="noStrike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6 076,4   </a:t>
                      </a:r>
                      <a:endParaRPr kumimoji="0" lang="ru-RU" sz="13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300" u="none" strike="noStrike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5 904,8   </a:t>
                      </a:r>
                      <a:endParaRPr kumimoji="0" lang="ru-RU" sz="13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37309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ЗДРАВООХРАНЕНИЕ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latin typeface="Times New Roman" pitchFamily="18" charset="0"/>
                          <a:cs typeface="Times New Roman" pitchFamily="18" charset="0"/>
                        </a:rPr>
                        <a:t>09</a:t>
                      </a:r>
                      <a:endParaRPr lang="ru-RU" sz="13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latin typeface="Times New Roman" pitchFamily="18" charset="0"/>
                          <a:cs typeface="Times New Roman" pitchFamily="18" charset="0"/>
                        </a:rPr>
                        <a:t>00</a:t>
                      </a:r>
                      <a:endParaRPr lang="ru-RU" sz="13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300" u="none" strike="noStrike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4 863,8   </a:t>
                      </a:r>
                      <a:endParaRPr kumimoji="0" lang="ru-RU" sz="1300" b="1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300" u="none" strike="noStrike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1 413,9   </a:t>
                      </a:r>
                      <a:endParaRPr kumimoji="0" lang="ru-RU" sz="1300" b="1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300" u="none" strike="noStrike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451,8   </a:t>
                      </a:r>
                      <a:endParaRPr kumimoji="0" lang="ru-RU" sz="1300" b="1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300" u="none" strike="noStrike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451,8   </a:t>
                      </a:r>
                      <a:endParaRPr kumimoji="0" lang="ru-RU" sz="1300" b="1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300" u="none" strike="noStrike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451,8   </a:t>
                      </a:r>
                      <a:endParaRPr kumimoji="0" lang="ru-RU" sz="1300" b="1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29047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Санитарно-эпидемиологическое благополучие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latin typeface="Times New Roman" pitchFamily="18" charset="0"/>
                          <a:cs typeface="Times New Roman" pitchFamily="18" charset="0"/>
                        </a:rPr>
                        <a:t>09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latin typeface="Times New Roman" pitchFamily="18" charset="0"/>
                          <a:cs typeface="Times New Roman" pitchFamily="18" charset="0"/>
                        </a:rPr>
                        <a:t>07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300" u="none" strike="noStrike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4 413,8   </a:t>
                      </a:r>
                      <a:endParaRPr kumimoji="0" lang="ru-RU" sz="13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300" u="none" strike="noStrike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962,1   </a:t>
                      </a:r>
                      <a:endParaRPr kumimoji="0" lang="ru-RU" sz="13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300" u="none" strike="noStrike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  -     </a:t>
                      </a:r>
                      <a:endParaRPr kumimoji="0" lang="ru-RU" sz="13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300" u="none" strike="noStrike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   -     </a:t>
                      </a:r>
                      <a:endParaRPr kumimoji="0" lang="ru-RU" sz="13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300" u="none" strike="noStrike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 -     </a:t>
                      </a:r>
                      <a:endParaRPr kumimoji="0" lang="ru-RU" sz="13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33222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здравоохранения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latin typeface="Times New Roman" pitchFamily="18" charset="0"/>
                          <a:cs typeface="Times New Roman" pitchFamily="18" charset="0"/>
                        </a:rPr>
                        <a:t>09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latin typeface="Times New Roman" pitchFamily="18" charset="0"/>
                          <a:cs typeface="Times New Roman" pitchFamily="18" charset="0"/>
                        </a:rPr>
                        <a:t>09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300" u="none" strike="noStrike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450,1   </a:t>
                      </a:r>
                      <a:endParaRPr kumimoji="0" lang="ru-RU" sz="13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300" u="none" strike="noStrike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451,8   </a:t>
                      </a:r>
                      <a:endParaRPr kumimoji="0" lang="ru-RU" sz="13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300" u="none" strike="noStrike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451,8   </a:t>
                      </a:r>
                      <a:endParaRPr kumimoji="0" lang="ru-RU" sz="13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300" u="none" strike="noStrike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451,8   </a:t>
                      </a:r>
                      <a:endParaRPr kumimoji="0" lang="ru-RU" sz="13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300" u="none" strike="noStrike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451,8   </a:t>
                      </a:r>
                      <a:endParaRPr kumimoji="0" lang="ru-RU" sz="13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60083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3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latin typeface="Times New Roman" pitchFamily="18" charset="0"/>
                          <a:cs typeface="Times New Roman" pitchFamily="18" charset="0"/>
                        </a:rPr>
                        <a:t>00</a:t>
                      </a:r>
                      <a:endParaRPr lang="ru-RU" sz="13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300" u="none" strike="noStrike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58 175,9   </a:t>
                      </a:r>
                      <a:endParaRPr kumimoji="0" lang="ru-RU" sz="1300" b="1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300" u="none" strike="noStrike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52 886,2   </a:t>
                      </a:r>
                      <a:endParaRPr kumimoji="0" lang="ru-RU" sz="1300" b="1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300" u="none" strike="noStrike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52 463,3   </a:t>
                      </a:r>
                      <a:endParaRPr kumimoji="0" lang="ru-RU" sz="1300" b="1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300" u="none" strike="noStrike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53 986,8   </a:t>
                      </a:r>
                      <a:endParaRPr kumimoji="0" lang="ru-RU" sz="1300" b="1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300" u="none" strike="noStrike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50 605,4   </a:t>
                      </a:r>
                      <a:endParaRPr kumimoji="0" lang="ru-RU" sz="1300" b="1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796523523"/>
                  </a:ext>
                </a:extLst>
              </a:tr>
              <a:tr h="237913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Пенсионное обеспечение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300" u="none" strike="noStrike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3 790,3   </a:t>
                      </a:r>
                      <a:endParaRPr kumimoji="0" lang="ru-RU" sz="13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300" u="none" strike="noStrike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2 846,7   </a:t>
                      </a:r>
                      <a:endParaRPr kumimoji="0" lang="ru-RU" sz="13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300" u="none" strike="noStrike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2 984,2   </a:t>
                      </a:r>
                      <a:endParaRPr kumimoji="0" lang="ru-RU" sz="13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300" u="none" strike="noStrike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2 984,2   </a:t>
                      </a:r>
                      <a:endParaRPr kumimoji="0" lang="ru-RU" sz="13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300" u="none" strike="noStrike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2 984,2   </a:t>
                      </a:r>
                      <a:endParaRPr kumimoji="0" lang="ru-RU" sz="13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29047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Социальное обеспечение населения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latin typeface="Times New Roman" pitchFamily="18" charset="0"/>
                          <a:cs typeface="Times New Roman" pitchFamily="18" charset="0"/>
                        </a:rPr>
                        <a:t>03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300" u="none" strike="noStrike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4 157,0   </a:t>
                      </a:r>
                      <a:endParaRPr kumimoji="0" lang="ru-RU" sz="13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300" u="none" strike="noStrike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754,8   </a:t>
                      </a:r>
                      <a:endParaRPr kumimoji="0" lang="ru-RU" sz="13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300" u="none" strike="noStrike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740,0   </a:t>
                      </a:r>
                      <a:endParaRPr kumimoji="0" lang="ru-RU" sz="13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300" u="none" strike="noStrike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600,0   </a:t>
                      </a:r>
                      <a:endParaRPr kumimoji="0" lang="ru-RU" sz="13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300" u="none" strike="noStrike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600,0   </a:t>
                      </a:r>
                      <a:endParaRPr kumimoji="0" lang="ru-RU" sz="13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29047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Охрана семьи и детства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latin typeface="Times New Roman" pitchFamily="18" charset="0"/>
                          <a:cs typeface="Times New Roman" pitchFamily="18" charset="0"/>
                        </a:rPr>
                        <a:t>04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300" u="none" strike="noStrike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38 974,0   </a:t>
                      </a:r>
                      <a:endParaRPr kumimoji="0" lang="ru-RU" sz="13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300" u="none" strike="noStrike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37 594,5   </a:t>
                      </a:r>
                      <a:endParaRPr kumimoji="0" lang="ru-RU" sz="13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300" u="none" strike="noStrike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36 739,6   </a:t>
                      </a:r>
                      <a:endParaRPr kumimoji="0" lang="ru-RU" sz="13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300" u="none" strike="noStrike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38 624,0   </a:t>
                      </a:r>
                      <a:endParaRPr kumimoji="0" lang="ru-RU" sz="13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300" u="none" strike="noStrike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35 335,6   </a:t>
                      </a:r>
                      <a:endParaRPr kumimoji="0" lang="ru-RU" sz="13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29047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социальной политики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latin typeface="Times New Roman" pitchFamily="18" charset="0"/>
                          <a:cs typeface="Times New Roman" pitchFamily="18" charset="0"/>
                        </a:rPr>
                        <a:t>06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300" u="none" strike="noStrike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11 254,7   </a:t>
                      </a:r>
                      <a:endParaRPr kumimoji="0" lang="ru-RU" sz="13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300" u="none" strike="noStrike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11 690,2   </a:t>
                      </a:r>
                      <a:endParaRPr kumimoji="0" lang="ru-RU" sz="13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300" u="none" strike="noStrike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11 999,5   </a:t>
                      </a:r>
                      <a:endParaRPr kumimoji="0" lang="ru-RU" sz="13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300" u="none" strike="noStrike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11 778,6   </a:t>
                      </a:r>
                      <a:endParaRPr kumimoji="0" lang="ru-RU" sz="13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300" u="none" strike="noStrike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11 685,6   </a:t>
                      </a:r>
                      <a:endParaRPr kumimoji="0" lang="ru-RU" sz="13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477928948"/>
                  </a:ext>
                </a:extLst>
              </a:tr>
              <a:tr h="229047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3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latin typeface="Times New Roman" pitchFamily="18" charset="0"/>
                          <a:cs typeface="Times New Roman" pitchFamily="18" charset="0"/>
                        </a:rPr>
                        <a:t>00</a:t>
                      </a:r>
                      <a:endParaRPr lang="ru-RU" sz="13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300" u="none" strike="noStrike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269 292,1   </a:t>
                      </a:r>
                      <a:endParaRPr kumimoji="0" lang="ru-RU" sz="1300" b="1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300" u="none" strike="noStrike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423 288,1   </a:t>
                      </a:r>
                      <a:endParaRPr kumimoji="0" lang="ru-RU" sz="1300" b="1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300" u="none" strike="noStrike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123 967,1   </a:t>
                      </a:r>
                      <a:endParaRPr kumimoji="0" lang="ru-RU" sz="1300" b="1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300" u="none" strike="noStrike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88 098,9   </a:t>
                      </a:r>
                      <a:endParaRPr kumimoji="0" lang="ru-RU" sz="1300" b="1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300" u="none" strike="noStrike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87 417,5   </a:t>
                      </a:r>
                      <a:endParaRPr kumimoji="0" lang="ru-RU" sz="1300" b="1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457938411"/>
                  </a:ext>
                </a:extLst>
              </a:tr>
              <a:tr h="229047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Массовый спорт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latin typeface="Times New Roman" pitchFamily="18" charset="0"/>
                          <a:cs typeface="Times New Roman" pitchFamily="18" charset="0"/>
                        </a:rPr>
                        <a:t>02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300" u="none" strike="noStrike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263 114,9   </a:t>
                      </a:r>
                      <a:endParaRPr kumimoji="0" lang="ru-RU" sz="13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300" u="none" strike="noStrike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417 674,1   </a:t>
                      </a:r>
                      <a:endParaRPr kumimoji="0" lang="ru-RU" sz="13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300" u="none" strike="noStrike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119 186,0   </a:t>
                      </a:r>
                      <a:endParaRPr kumimoji="0" lang="ru-RU" sz="13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300" u="none" strike="noStrike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83 909,8   </a:t>
                      </a:r>
                      <a:endParaRPr kumimoji="0" lang="ru-RU" sz="13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300" u="none" strike="noStrike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83 340,8   </a:t>
                      </a:r>
                      <a:endParaRPr kumimoji="0" lang="ru-RU" sz="13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213379088"/>
                  </a:ext>
                </a:extLst>
              </a:tr>
              <a:tr h="410948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физической культуры и спорта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latin typeface="Times New Roman" pitchFamily="18" charset="0"/>
                          <a:cs typeface="Times New Roman" pitchFamily="18" charset="0"/>
                        </a:rPr>
                        <a:t>05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300" u="none" strike="noStrike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6 177,1   </a:t>
                      </a:r>
                      <a:endParaRPr kumimoji="0" lang="ru-RU" sz="13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300" u="none" strike="noStrike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5 614,0   </a:t>
                      </a:r>
                      <a:endParaRPr kumimoji="0" lang="ru-RU" sz="13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300" u="none" strike="noStrike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4 781,0   </a:t>
                      </a:r>
                      <a:endParaRPr kumimoji="0" lang="ru-RU" sz="13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300" u="none" strike="noStrike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4 189,1   </a:t>
                      </a:r>
                      <a:endParaRPr kumimoji="0" lang="ru-RU" sz="13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300" u="none" strike="noStrike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4 076,8   </a:t>
                      </a:r>
                      <a:endParaRPr kumimoji="0" lang="ru-RU" sz="13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72408720"/>
                  </a:ext>
                </a:extLst>
              </a:tr>
              <a:tr h="229047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СРЕДСТВА МАССОВОЙ ИНФОРМАЦИИ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3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latin typeface="Times New Roman" pitchFamily="18" charset="0"/>
                          <a:cs typeface="Times New Roman" pitchFamily="18" charset="0"/>
                        </a:rPr>
                        <a:t>00</a:t>
                      </a:r>
                      <a:endParaRPr lang="ru-RU" sz="13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300" u="none" strike="noStrike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9 816,6   </a:t>
                      </a:r>
                      <a:endParaRPr kumimoji="0" lang="ru-RU" sz="1300" b="1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300" u="none" strike="noStrike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10 331,4   </a:t>
                      </a:r>
                      <a:endParaRPr kumimoji="0" lang="ru-RU" sz="1300" b="1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300" u="none" strike="noStrike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10 166,5   </a:t>
                      </a:r>
                      <a:endParaRPr kumimoji="0" lang="ru-RU" sz="1300" b="1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300" u="none" strike="noStrike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7 339,7   </a:t>
                      </a:r>
                      <a:endParaRPr kumimoji="0" lang="ru-RU" sz="1300" b="1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300" u="none" strike="noStrike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7 180,3   </a:t>
                      </a:r>
                      <a:endParaRPr kumimoji="0" lang="ru-RU" sz="1300" b="1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891652737"/>
                  </a:ext>
                </a:extLst>
              </a:tr>
              <a:tr h="229047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Периодическая печать и издательства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02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300" u="none" strike="noStrike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9 816,6   </a:t>
                      </a:r>
                      <a:endParaRPr kumimoji="0" lang="ru-RU" sz="13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300" u="none" strike="noStrike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10 331,4   </a:t>
                      </a:r>
                      <a:endParaRPr kumimoji="0" lang="ru-RU" sz="13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300" u="none" strike="noStrike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10 166,5   </a:t>
                      </a:r>
                      <a:endParaRPr kumimoji="0" lang="ru-RU" sz="13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300" u="none" strike="noStrike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7 339,7   </a:t>
                      </a:r>
                      <a:endParaRPr kumimoji="0" lang="ru-RU" sz="13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300" u="none" strike="noStrike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7 180,3   </a:t>
                      </a:r>
                      <a:endParaRPr kumimoji="0" lang="ru-RU" sz="13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65612026"/>
                  </a:ext>
                </a:extLst>
              </a:tr>
            </a:tbl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" y="0"/>
            <a:ext cx="1114415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223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4763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776502" y="6488668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1936" y="7938"/>
            <a:ext cx="11028044" cy="1032014"/>
          </a:xfrm>
        </p:spPr>
        <p:txBody>
          <a:bodyPr>
            <a:noAutofit/>
          </a:bodyPr>
          <a:lstStyle/>
          <a:p>
            <a:pPr indent="90170" algn="ctr"/>
            <a:r>
              <a:rPr lang="ru-RU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Распределение бюджетных ассигнований по разделам и подразделам классификации расходов бюджета города Покачи </a:t>
            </a: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(5)</a:t>
            </a:r>
            <a:endParaRPr lang="ru-RU" sz="2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Объект 12"/>
          <p:cNvGraphicFramePr>
            <a:graphicFrameLocks noGrp="1"/>
          </p:cNvGraphicFramePr>
          <p:nvPr>
            <p:ph sz="quarter" idx="1"/>
            <p:extLst/>
          </p:nvPr>
        </p:nvGraphicFramePr>
        <p:xfrm flipH="1">
          <a:off x="11661642" y="1541072"/>
          <a:ext cx="60959" cy="45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0925564" y="1005806"/>
            <a:ext cx="10586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8575215"/>
              </p:ext>
            </p:extLst>
          </p:nvPr>
        </p:nvGraphicFramePr>
        <p:xfrm>
          <a:off x="362310" y="1375137"/>
          <a:ext cx="11506035" cy="2169501"/>
        </p:xfrm>
        <a:graphic>
          <a:graphicData uri="http://schemas.openxmlformats.org/drawingml/2006/table">
            <a:tbl>
              <a:tblPr bandRow="1">
                <a:tableStyleId>{8A107856-5554-42FB-B03E-39F5DBC370BA}</a:tableStyleId>
              </a:tblPr>
              <a:tblGrid>
                <a:gridCol w="34541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6055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6055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7961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5493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46540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46540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465403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8137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3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00" marR="6900" marT="69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</a:t>
                      </a:r>
                      <a:endParaRPr lang="ru-RU" sz="13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00" marR="6900" marT="6900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Подраздел</a:t>
                      </a:r>
                      <a:endParaRPr lang="ru-RU" sz="13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00" marR="6900" marT="6900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r>
                        <a:rPr lang="ru-RU" sz="1300" u="none" strike="noStrike" kern="1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300" u="none" strike="noStrike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 </a:t>
                      </a:r>
                      <a:r>
                        <a:rPr lang="ru-RU" sz="1300" u="none" strike="noStrike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(отчет)</a:t>
                      </a:r>
                      <a:endParaRPr lang="ru-RU" sz="13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2021 год </a:t>
                      </a:r>
                    </a:p>
                    <a:p>
                      <a:pPr algn="ctr" fontAlgn="ctr"/>
                      <a:r>
                        <a:rPr lang="ru-RU" sz="1300" u="none" strike="noStrike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(на 01.11.2021)</a:t>
                      </a:r>
                      <a:endParaRPr lang="ru-RU" sz="13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на </a:t>
                      </a:r>
                      <a:r>
                        <a:rPr lang="ru-RU" sz="13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3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00" marR="6900" marT="69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на </a:t>
                      </a:r>
                      <a:r>
                        <a:rPr lang="ru-RU" sz="13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</a:t>
                      </a:r>
                      <a:r>
                        <a:rPr lang="ru-RU" sz="13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3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00" marR="6900" marT="69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на </a:t>
                      </a:r>
                      <a:r>
                        <a:rPr lang="ru-RU" sz="13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r>
                        <a:rPr lang="ru-RU" sz="130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3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3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00" marR="6900" marT="690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98566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ОБСЛУЖИВАНИЕ ГОСУДАРСТВЕННОГО (МУНИЦИПАЛЬНОГО) ДОЛГА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00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300" u="none" strike="noStrike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436,2   </a:t>
                      </a:r>
                      <a:endParaRPr kumimoji="0" lang="ru-RU" sz="1300" b="1" u="none" strike="noStrike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300" u="none" strike="noStrike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3 268,2   </a:t>
                      </a:r>
                      <a:endParaRPr kumimoji="0" lang="ru-RU" sz="1300" b="1" u="none" strike="noStrike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300" u="none" strike="noStrike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5 600,0   </a:t>
                      </a:r>
                      <a:endParaRPr kumimoji="0" lang="ru-RU" sz="1300" b="1" u="none" strike="noStrike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300" u="none" strike="noStrike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5 559,1   </a:t>
                      </a:r>
                      <a:endParaRPr kumimoji="0" lang="ru-RU" sz="1300" b="1" u="none" strike="noStrike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300" u="none" strike="noStrike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5 438,7   </a:t>
                      </a:r>
                      <a:endParaRPr kumimoji="0" lang="ru-RU" sz="1300" b="1" u="none" strike="noStrike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01970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>
                          <a:latin typeface="Times New Roman" pitchFamily="18" charset="0"/>
                          <a:cs typeface="Times New Roman" pitchFamily="18" charset="0"/>
                        </a:rPr>
                        <a:t>Обслуживание государственного (муниципального) внутреннего долга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300" u="none" strike="noStrike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436,2   </a:t>
                      </a:r>
                      <a:endParaRPr kumimoji="0" lang="ru-RU" sz="1300" u="none" strike="noStrike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300" u="none" strike="noStrike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3 268,2   </a:t>
                      </a:r>
                      <a:endParaRPr kumimoji="0" lang="ru-RU" sz="1300" u="none" strike="noStrike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300" u="none" strike="noStrike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5 600,0   </a:t>
                      </a:r>
                      <a:endParaRPr kumimoji="0" lang="ru-RU" sz="1300" u="none" strike="noStrike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300" u="none" strike="noStrike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5 559,1   </a:t>
                      </a:r>
                      <a:endParaRPr kumimoji="0" lang="ru-RU" sz="1300" u="none" strike="noStrike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300" u="none" strike="noStrike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5 438,7   </a:t>
                      </a:r>
                      <a:endParaRPr kumimoji="0" lang="ru-RU" sz="1300" u="none" strike="noStrike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1389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3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3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300" u="none" strike="noStrike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1 727 284,1   </a:t>
                      </a:r>
                      <a:endParaRPr kumimoji="0" lang="ru-RU" sz="1300" b="1" u="none" strike="noStrike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300" u="none" strike="noStrike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1 929 209,7   </a:t>
                      </a:r>
                      <a:endParaRPr kumimoji="0" lang="ru-RU" sz="1300" b="1" u="none" strike="noStrike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300" u="none" strike="noStrike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1 478 967,7   </a:t>
                      </a:r>
                      <a:endParaRPr kumimoji="0" lang="ru-RU" sz="1300" b="1" u="none" strike="noStrike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300" u="none" strike="noStrike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1 374 975,5   </a:t>
                      </a:r>
                      <a:endParaRPr kumimoji="0" lang="ru-RU" sz="1300" b="1" u="none" strike="noStrike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300" u="none" strike="noStrike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1 410 928,4   </a:t>
                      </a:r>
                      <a:endParaRPr kumimoji="0" lang="ru-RU" sz="1300" b="1" u="none" strike="noStrike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" y="0"/>
            <a:ext cx="1114415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044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4763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776502" y="6488668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8105" y="116632"/>
            <a:ext cx="10345895" cy="1008112"/>
          </a:xfrm>
        </p:spPr>
        <p:txBody>
          <a:bodyPr>
            <a:noAutofit/>
          </a:bodyPr>
          <a:lstStyle/>
          <a:p>
            <a:pPr indent="90170"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Расходы на финансовое обеспечение реализации национальных проектов 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773270911"/>
              </p:ext>
            </p:extLst>
          </p:nvPr>
        </p:nvGraphicFramePr>
        <p:xfrm>
          <a:off x="319177" y="1159236"/>
          <a:ext cx="11665073" cy="5353343"/>
        </p:xfrm>
        <a:graphic>
          <a:graphicData uri="http://schemas.openxmlformats.org/drawingml/2006/table">
            <a:tbl>
              <a:tblPr firstRow="1" firstCol="1" bandRow="1">
                <a:tableStyleId>{8A107856-5554-42FB-B03E-39F5DBC370BA}</a:tableStyleId>
              </a:tblPr>
              <a:tblGrid>
                <a:gridCol w="79275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0101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080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2840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662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159" marR="6215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159" marR="6215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159" marR="6215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159" marR="62159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7003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Региональный проект «Создание условий для легкого старта и комфортного ведения бизнеса», </a:t>
                      </a:r>
                      <a:r>
                        <a:rPr kumimoji="0" lang="ru-RU" sz="1100" kern="1200" dirty="0">
                          <a:latin typeface="Times New Roman" pitchFamily="18" charset="0"/>
                          <a:cs typeface="Times New Roman" pitchFamily="18" charset="0"/>
                        </a:rPr>
                        <a:t>всего, в том числе:</a:t>
                      </a:r>
                      <a:endParaRPr kumimoji="0" lang="ru-RU" sz="11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249,9</a:t>
                      </a:r>
                      <a:endParaRPr lang="ru-RU" sz="11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1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1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700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-средства автономного округа на реализацию проекта в рамках государственной программы «Развитие экономического потенциала»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237,4</a:t>
                      </a:r>
                      <a:endParaRPr lang="ru-RU" sz="11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1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1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700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-доля </a:t>
                      </a:r>
                      <a:r>
                        <a:rPr lang="ru-RU" sz="1100" dirty="0" err="1">
                          <a:latin typeface="Times New Roman" pitchFamily="18" charset="0"/>
                          <a:cs typeface="Times New Roman" pitchFamily="18" charset="0"/>
                        </a:rPr>
                        <a:t>софинансирования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 местного бюджета на реализацию проекта в рамках муниципальной программы «Поддержка и развитие малого и среднего предпринимательства, агропромышленного комплекса на территории города </a:t>
                      </a:r>
                      <a:r>
                        <a:rPr lang="ru-RU" sz="1100" dirty="0" err="1">
                          <a:latin typeface="Times New Roman" pitchFamily="18" charset="0"/>
                          <a:cs typeface="Times New Roman" pitchFamily="18" charset="0"/>
                        </a:rPr>
                        <a:t>Покачи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12,5</a:t>
                      </a:r>
                      <a:endParaRPr lang="ru-RU" sz="11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1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1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7003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Региональный проект «Акселерация субъектов малого и среднего предпринимательства» </a:t>
                      </a:r>
                    </a:p>
                    <a:p>
                      <a:r>
                        <a:rPr kumimoji="0" lang="ru-RU" sz="11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всего, в том числе:</a:t>
                      </a:r>
                      <a:endParaRPr kumimoji="0" lang="ru-RU" sz="11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2 186,2</a:t>
                      </a:r>
                      <a:endParaRPr lang="ru-RU" sz="11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1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1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0700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kumimoji="0" lang="ru-RU" sz="1100" kern="1200" dirty="0">
                          <a:latin typeface="Times New Roman" pitchFamily="18" charset="0"/>
                          <a:cs typeface="Times New Roman" pitchFamily="18" charset="0"/>
                        </a:rPr>
                        <a:t>- средства из автономного округа на реализацию проекта в рамках государственной программы «Развитие экономического потенциала»</a:t>
                      </a:r>
                      <a:endParaRPr kumimoji="0" lang="ru-RU" sz="11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 smtClean="0">
                          <a:latin typeface="Times New Roman" pitchFamily="18" charset="0"/>
                          <a:cs typeface="Times New Roman" pitchFamily="18" charset="0"/>
                        </a:rPr>
                        <a:t>2 076,9</a:t>
                      </a:r>
                      <a:endParaRPr lang="ru-RU" sz="11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1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1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0700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kumimoji="0" lang="ru-RU" sz="1100" kern="1200" dirty="0">
                          <a:latin typeface="Times New Roman" pitchFamily="18" charset="0"/>
                          <a:cs typeface="Times New Roman" pitchFamily="18" charset="0"/>
                        </a:rPr>
                        <a:t>- доля софинансирования местного бюджета на реализацию проекта в рамках муниципальной программы «Поддержка и развитие малого и среднего предпринимательства, агропромышленного комплекса на территории города Покачи»</a:t>
                      </a:r>
                      <a:endParaRPr kumimoji="0" lang="ru-RU" sz="11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109,3</a:t>
                      </a:r>
                      <a:endParaRPr lang="ru-RU" sz="11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1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1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07003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Региональный проект «Формирование комфортной городской среды» </a:t>
                      </a:r>
                    </a:p>
                    <a:p>
                      <a:r>
                        <a:rPr kumimoji="0" lang="ru-RU" sz="11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всего, в том числе:</a:t>
                      </a:r>
                      <a:endParaRPr kumimoji="0" lang="ru-RU" sz="11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1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9 646,1</a:t>
                      </a:r>
                      <a:endParaRPr kumimoji="0" lang="ru-RU" sz="1100" b="1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1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9 646,1</a:t>
                      </a:r>
                      <a:endParaRPr kumimoji="0" lang="ru-RU" sz="1100" b="1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1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10 717,9</a:t>
                      </a:r>
                      <a:endParaRPr kumimoji="0" lang="ru-RU" sz="1100" b="1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0700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kumimoji="0" lang="ru-RU" sz="1100" kern="1200" dirty="0">
                          <a:latin typeface="Times New Roman" pitchFamily="18" charset="0"/>
                          <a:cs typeface="Times New Roman" pitchFamily="18" charset="0"/>
                        </a:rPr>
                        <a:t>-средства федерального бюджета на реализацию проекта в рамках государственной программы «Жилищно-коммунальный комплекс и городская среда»</a:t>
                      </a:r>
                      <a:endParaRPr kumimoji="0" lang="ru-RU" sz="11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100" kern="1200" dirty="0">
                          <a:latin typeface="Times New Roman" pitchFamily="18" charset="0"/>
                          <a:cs typeface="Times New Roman" pitchFamily="18" charset="0"/>
                        </a:rPr>
                        <a:t>3 385,8</a:t>
                      </a:r>
                      <a:endParaRPr kumimoji="0" lang="ru-RU" sz="11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100" kern="1200" dirty="0">
                          <a:latin typeface="Times New Roman" pitchFamily="18" charset="0"/>
                          <a:cs typeface="Times New Roman" pitchFamily="18" charset="0"/>
                        </a:rPr>
                        <a:t>3 385,8</a:t>
                      </a:r>
                      <a:endParaRPr kumimoji="0" lang="ru-RU" sz="11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100" kern="1200" dirty="0">
                          <a:latin typeface="Times New Roman" pitchFamily="18" charset="0"/>
                          <a:cs typeface="Times New Roman" pitchFamily="18" charset="0"/>
                        </a:rPr>
                        <a:t>3 762,0</a:t>
                      </a:r>
                      <a:endParaRPr kumimoji="0" lang="ru-RU" sz="11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0700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kumimoji="0" lang="ru-RU" sz="1100" kern="1200" dirty="0">
                          <a:latin typeface="Times New Roman" pitchFamily="18" charset="0"/>
                          <a:cs typeface="Times New Roman" pitchFamily="18" charset="0"/>
                        </a:rPr>
                        <a:t>-средства автономного округа на реализацию проекта в рамках государственной программы «Жилищно-коммунальный комплекс и городская среда»</a:t>
                      </a:r>
                      <a:endParaRPr kumimoji="0" lang="ru-RU" sz="11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100" kern="1200" dirty="0">
                          <a:latin typeface="Times New Roman" pitchFamily="18" charset="0"/>
                          <a:cs typeface="Times New Roman" pitchFamily="18" charset="0"/>
                        </a:rPr>
                        <a:t>5 295,7</a:t>
                      </a:r>
                      <a:endParaRPr kumimoji="0" lang="ru-RU" sz="11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100" kern="1200" dirty="0">
                          <a:latin typeface="Times New Roman" pitchFamily="18" charset="0"/>
                          <a:cs typeface="Times New Roman" pitchFamily="18" charset="0"/>
                        </a:rPr>
                        <a:t>5 295,7</a:t>
                      </a:r>
                      <a:endParaRPr kumimoji="0" lang="ru-RU" sz="11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100" kern="1200" dirty="0">
                          <a:latin typeface="Times New Roman" pitchFamily="18" charset="0"/>
                          <a:cs typeface="Times New Roman" pitchFamily="18" charset="0"/>
                        </a:rPr>
                        <a:t>5 884,1</a:t>
                      </a:r>
                      <a:endParaRPr kumimoji="0" lang="ru-RU" sz="11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0700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kumimoji="0" lang="ru-RU" sz="1100" kern="1200" dirty="0">
                          <a:latin typeface="Times New Roman" pitchFamily="18" charset="0"/>
                          <a:cs typeface="Times New Roman" pitchFamily="18" charset="0"/>
                        </a:rPr>
                        <a:t>доля софинансирования местного бюджета на реализацию проекта в рамках муниципальной программы «Формирование современной городской среды в муниципальном образовании город Покачи»</a:t>
                      </a:r>
                      <a:endParaRPr kumimoji="0" lang="ru-RU" sz="11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100" kern="1200" dirty="0">
                          <a:latin typeface="Times New Roman" pitchFamily="18" charset="0"/>
                          <a:cs typeface="Times New Roman" pitchFamily="18" charset="0"/>
                        </a:rPr>
                        <a:t>964,6</a:t>
                      </a:r>
                      <a:endParaRPr kumimoji="0" lang="ru-RU" sz="11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100" kern="1200" dirty="0">
                          <a:latin typeface="Times New Roman" pitchFamily="18" charset="0"/>
                          <a:cs typeface="Times New Roman" pitchFamily="18" charset="0"/>
                        </a:rPr>
                        <a:t>964,6</a:t>
                      </a:r>
                      <a:endParaRPr kumimoji="0" lang="ru-RU" sz="11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100" kern="1200" dirty="0">
                          <a:latin typeface="Times New Roman" pitchFamily="18" charset="0"/>
                          <a:cs typeface="Times New Roman" pitchFamily="18" charset="0"/>
                        </a:rPr>
                        <a:t>1 071,8</a:t>
                      </a:r>
                      <a:endParaRPr kumimoji="0" lang="ru-RU" sz="11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070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ru-RU" sz="11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Региональный проект «Культурная среда»,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ru-RU" sz="11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всего, в том числе: </a:t>
                      </a:r>
                      <a:endParaRPr kumimoji="0" lang="ru-RU" sz="1100" b="1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1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5 000,0</a:t>
                      </a:r>
                      <a:endParaRPr kumimoji="0" lang="ru-RU" sz="1100" b="1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1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4 141,6</a:t>
                      </a:r>
                      <a:endParaRPr kumimoji="0" lang="ru-RU" sz="1100" b="1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1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kumimoji="0" lang="ru-RU" sz="1100" b="1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0700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kumimoji="0" lang="ru-RU" sz="1100" kern="1200" dirty="0">
                          <a:latin typeface="Times New Roman" pitchFamily="18" charset="0"/>
                          <a:cs typeface="Times New Roman" pitchFamily="18" charset="0"/>
                        </a:rPr>
                        <a:t>- средства федерального бюджета на реализацию проекта в рамках государственной программы «Культурное пространство» </a:t>
                      </a:r>
                      <a:endParaRPr kumimoji="0" lang="ru-RU" sz="11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100" kern="1200" dirty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kumimoji="0" lang="ru-RU" sz="11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100" kern="1200" dirty="0">
                          <a:latin typeface="Times New Roman" pitchFamily="18" charset="0"/>
                          <a:cs typeface="Times New Roman" pitchFamily="18" charset="0"/>
                        </a:rPr>
                        <a:t>1 534,5</a:t>
                      </a:r>
                      <a:endParaRPr kumimoji="0" lang="ru-RU" sz="11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100" kern="1200" dirty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kumimoji="0" lang="ru-RU" sz="11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0700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kumimoji="0" lang="ru-RU" sz="1100" kern="1200" dirty="0">
                          <a:latin typeface="Times New Roman" pitchFamily="18" charset="0"/>
                          <a:cs typeface="Times New Roman" pitchFamily="18" charset="0"/>
                        </a:rPr>
                        <a:t>- средства из автономного округа на реализацию проекта в рамках государственной программы «Культурное пространство»</a:t>
                      </a:r>
                      <a:endParaRPr kumimoji="0" lang="ru-RU" sz="11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100" kern="1200" dirty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kumimoji="0" lang="ru-RU" sz="11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100" kern="1200" dirty="0">
                          <a:latin typeface="Times New Roman" pitchFamily="18" charset="0"/>
                          <a:cs typeface="Times New Roman" pitchFamily="18" charset="0"/>
                        </a:rPr>
                        <a:t>2 400,0</a:t>
                      </a:r>
                      <a:endParaRPr kumimoji="0" lang="ru-RU" sz="11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100" kern="1200" dirty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kumimoji="0" lang="ru-RU" sz="11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0700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kumimoji="0" lang="ru-RU" sz="1100" kern="1200" dirty="0">
                          <a:latin typeface="Times New Roman" pitchFamily="18" charset="0"/>
                          <a:cs typeface="Times New Roman" pitchFamily="18" charset="0"/>
                        </a:rPr>
                        <a:t>- доля софинансирования местного бюджета на реализацию проекта в рамках муниципальной программы «Сохранение и развитие сферы культуры города Покачи»</a:t>
                      </a:r>
                      <a:endParaRPr kumimoji="0" lang="ru-RU" sz="11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100" kern="1200" dirty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kumimoji="0" lang="ru-RU" sz="11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100" kern="1200" dirty="0">
                          <a:latin typeface="Times New Roman" pitchFamily="18" charset="0"/>
                          <a:cs typeface="Times New Roman" pitchFamily="18" charset="0"/>
                        </a:rPr>
                        <a:t>207,1</a:t>
                      </a:r>
                      <a:endParaRPr kumimoji="0" lang="ru-RU" sz="11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100" kern="1200" dirty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kumimoji="0" lang="ru-RU" sz="11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874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kumimoji="0" lang="ru-RU" sz="1100" kern="1200" dirty="0">
                          <a:latin typeface="Times New Roman" pitchFamily="18" charset="0"/>
                          <a:cs typeface="Times New Roman" pitchFamily="18" charset="0"/>
                        </a:rPr>
                        <a:t>- средства  федерального бюджета в рамках государственной программы «Культурное пространство»   </a:t>
                      </a:r>
                      <a:endParaRPr kumimoji="0" lang="ru-RU" sz="11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100" kern="1200" dirty="0">
                          <a:latin typeface="Times New Roman" pitchFamily="18" charset="0"/>
                          <a:cs typeface="Times New Roman" pitchFamily="18" charset="0"/>
                        </a:rPr>
                        <a:t>5 000,0</a:t>
                      </a:r>
                      <a:endParaRPr kumimoji="0" lang="ru-RU" sz="11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100" kern="1200" dirty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kumimoji="0" lang="ru-RU" sz="11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100" kern="1200" dirty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kumimoji="0" lang="ru-RU" sz="11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325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17 082,2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13 787,7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10 717,9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graphicFrame>
        <p:nvGraphicFramePr>
          <p:cNvPr id="13" name="Объект 12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4258197896"/>
              </p:ext>
            </p:extLst>
          </p:nvPr>
        </p:nvGraphicFramePr>
        <p:xfrm flipH="1">
          <a:off x="11661642" y="1541072"/>
          <a:ext cx="60959" cy="45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0546972" y="789901"/>
            <a:ext cx="14069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тыс. руб.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" y="0"/>
            <a:ext cx="1114415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943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4763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776502" y="6488668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29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8105" y="116632"/>
            <a:ext cx="10345895" cy="1008112"/>
          </a:xfrm>
        </p:spPr>
        <p:txBody>
          <a:bodyPr>
            <a:noAutofit/>
          </a:bodyPr>
          <a:lstStyle/>
          <a:p>
            <a:pPr indent="90170"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Расходы на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реализацию предложений и инициатив граждан в 2022 году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Объект 12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245683301"/>
              </p:ext>
            </p:extLst>
          </p:nvPr>
        </p:nvGraphicFramePr>
        <p:xfrm flipH="1">
          <a:off x="11661642" y="1541072"/>
          <a:ext cx="60959" cy="45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" y="0"/>
            <a:ext cx="1114415" cy="1176630"/>
          </a:xfrm>
          <a:prstGeom prst="rect">
            <a:avLst/>
          </a:prstGeom>
        </p:spPr>
      </p:pic>
      <p:graphicFrame>
        <p:nvGraphicFramePr>
          <p:cNvPr id="10" name="Объект 9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341066767"/>
              </p:ext>
            </p:extLst>
          </p:nvPr>
        </p:nvGraphicFramePr>
        <p:xfrm>
          <a:off x="609599" y="1600200"/>
          <a:ext cx="10544355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3054637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4763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9991" y="112599"/>
            <a:ext cx="10871200" cy="990600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показатели прогноза социально – экономического развития на </a:t>
            </a:r>
            <a:r>
              <a:rPr lang="ru-RU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2020-2024 </a:t>
            </a:r>
            <a:r>
              <a:rPr lang="ru-RU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годы</a:t>
            </a: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908659562"/>
              </p:ext>
            </p:extLst>
          </p:nvPr>
        </p:nvGraphicFramePr>
        <p:xfrm>
          <a:off x="802257" y="1503247"/>
          <a:ext cx="10783018" cy="4609568"/>
        </p:xfrm>
        <a:graphic>
          <a:graphicData uri="http://schemas.openxmlformats.org/drawingml/2006/table">
            <a:tbl>
              <a:tblPr bandRow="1">
                <a:tableStyleId>{8A107856-5554-42FB-B03E-39F5DBC370BA}</a:tableStyleId>
              </a:tblPr>
              <a:tblGrid>
                <a:gridCol w="371219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2578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025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2578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1416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50254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80586"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 показателя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2020 год (отчет)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2021 год (оценка)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(базовый вариант)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058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78700">
                <a:tc>
                  <a:txBody>
                    <a:bodyPr/>
                    <a:lstStyle/>
                    <a:p>
                      <a:r>
                        <a:rPr lang="ru-RU" sz="1550" dirty="0" smtClean="0">
                          <a:latin typeface="Times New Roman" pitchFamily="18" charset="0"/>
                          <a:cs typeface="Times New Roman" pitchFamily="18" charset="0"/>
                        </a:rPr>
                        <a:t>Численность населения (среднегодовая), тыс.чел.</a:t>
                      </a:r>
                      <a:endParaRPr lang="ru-RU" sz="15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18,15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18,29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18,45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18,62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18,80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43545">
                <a:tc>
                  <a:txBody>
                    <a:bodyPr/>
                    <a:lstStyle/>
                    <a:p>
                      <a:r>
                        <a:rPr lang="ru-RU" sz="1550" dirty="0" smtClean="0">
                          <a:latin typeface="Times New Roman" pitchFamily="18" charset="0"/>
                          <a:cs typeface="Times New Roman" pitchFamily="18" charset="0"/>
                        </a:rPr>
                        <a:t>Численность занятых в экономике, тыс.чел.</a:t>
                      </a:r>
                      <a:endParaRPr lang="ru-RU" sz="15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9,58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9,40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9,40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9,40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9,40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3059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50" dirty="0" smtClean="0">
                          <a:latin typeface="Times New Roman" pitchFamily="18" charset="0"/>
                          <a:cs typeface="Times New Roman" pitchFamily="18" charset="0"/>
                        </a:rPr>
                        <a:t>Среднесписочная численность работников на предприятиях малого и среднего предпринимательства (включая </a:t>
                      </a:r>
                      <a:r>
                        <a:rPr lang="ru-RU" sz="155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микропредприятия</a:t>
                      </a:r>
                      <a:r>
                        <a:rPr lang="ru-RU" sz="1550" dirty="0" smtClean="0">
                          <a:latin typeface="Times New Roman" pitchFamily="18" charset="0"/>
                          <a:cs typeface="Times New Roman" pitchFamily="18" charset="0"/>
                        </a:rPr>
                        <a:t>) (без внешних совместителей), тыс.чел.</a:t>
                      </a:r>
                      <a:endParaRPr lang="ru-RU" sz="15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1,31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1,32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1,35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1,38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1,41</a:t>
                      </a: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78700">
                <a:tc>
                  <a:txBody>
                    <a:bodyPr/>
                    <a:lstStyle/>
                    <a:p>
                      <a:r>
                        <a:rPr lang="ru-RU" sz="1550" dirty="0" smtClean="0">
                          <a:latin typeface="Times New Roman" pitchFamily="18" charset="0"/>
                          <a:cs typeface="Times New Roman" pitchFamily="18" charset="0"/>
                        </a:rPr>
                        <a:t>Фонд заработной платы работников организаций, млн.руб.</a:t>
                      </a:r>
                      <a:endParaRPr lang="ru-RU" sz="15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5 182,78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5 286,44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5 418,59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5 554,53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5 693,47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821129">
                <a:tc>
                  <a:txBody>
                    <a:bodyPr/>
                    <a:lstStyle/>
                    <a:p>
                      <a:r>
                        <a:rPr lang="ru-RU" sz="1550" dirty="0" smtClean="0">
                          <a:latin typeface="Times New Roman" pitchFamily="18" charset="0"/>
                          <a:cs typeface="Times New Roman" pitchFamily="18" charset="0"/>
                        </a:rPr>
                        <a:t>Темп роста фонда заработной платы работников организаций, в % г/</a:t>
                      </a:r>
                      <a:r>
                        <a:rPr lang="ru-RU" sz="155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endParaRPr lang="ru-RU" sz="15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98,82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102,00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102,50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102,51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102,50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1891917" y="6488668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" y="0"/>
            <a:ext cx="1114415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683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4763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5302" y="121920"/>
            <a:ext cx="10638058" cy="813110"/>
          </a:xfrm>
        </p:spPr>
        <p:txBody>
          <a:bodyPr anchor="t">
            <a:noAutofit/>
          </a:bodyPr>
          <a:lstStyle/>
          <a:p>
            <a:pPr indent="90170"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Расходы бюджета на поддержку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семьи и детей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773538" y="6484198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Объект 12"/>
          <p:cNvGraphicFramePr>
            <a:graphicFrameLocks/>
          </p:cNvGraphicFramePr>
          <p:nvPr>
            <p:extLst/>
          </p:nvPr>
        </p:nvGraphicFramePr>
        <p:xfrm>
          <a:off x="6672064" y="3933056"/>
          <a:ext cx="5181600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10714851" y="588315"/>
            <a:ext cx="10586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" y="0"/>
            <a:ext cx="1114415" cy="1176630"/>
          </a:xfrm>
          <a:prstGeom prst="rect">
            <a:avLst/>
          </a:prstGeom>
        </p:spPr>
      </p:pic>
      <p:graphicFrame>
        <p:nvGraphicFramePr>
          <p:cNvPr id="5" name="Объект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452505778"/>
              </p:ext>
            </p:extLst>
          </p:nvPr>
        </p:nvGraphicFramePr>
        <p:xfrm>
          <a:off x="274228" y="1124744"/>
          <a:ext cx="11808044" cy="54880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3634041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4763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8105" y="116632"/>
            <a:ext cx="10345895" cy="1008112"/>
          </a:xfrm>
        </p:spPr>
        <p:txBody>
          <a:bodyPr anchor="t">
            <a:noAutofit/>
          </a:bodyPr>
          <a:lstStyle/>
          <a:p>
            <a:pPr indent="90170"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Расходы на осуществление бюджетных инвестиций в объекты капитального строительства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773538" y="6484198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31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Объект 12"/>
          <p:cNvGraphicFramePr>
            <a:graphicFrameLocks/>
          </p:cNvGraphicFramePr>
          <p:nvPr>
            <p:extLst/>
          </p:nvPr>
        </p:nvGraphicFramePr>
        <p:xfrm>
          <a:off x="6672064" y="3933056"/>
          <a:ext cx="5181600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" y="0"/>
            <a:ext cx="1114415" cy="1176630"/>
          </a:xfrm>
          <a:prstGeom prst="rect">
            <a:avLst/>
          </a:prstGeom>
        </p:spPr>
      </p:pic>
      <p:graphicFrame>
        <p:nvGraphicFramePr>
          <p:cNvPr id="6" name="Объект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625146788"/>
              </p:ext>
            </p:extLst>
          </p:nvPr>
        </p:nvGraphicFramePr>
        <p:xfrm>
          <a:off x="442110" y="1009290"/>
          <a:ext cx="11303018" cy="60384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3837512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4763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3739" y="116633"/>
            <a:ext cx="10334324" cy="1026641"/>
          </a:xfrm>
        </p:spPr>
        <p:txBody>
          <a:bodyPr>
            <a:noAutofit/>
          </a:bodyPr>
          <a:lstStyle/>
          <a:p>
            <a:pPr indent="90170"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Расходы на обслуживание муниципального долга в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2016-2024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годах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35543133"/>
              </p:ext>
            </p:extLst>
          </p:nvPr>
        </p:nvGraphicFramePr>
        <p:xfrm>
          <a:off x="143339" y="1285326"/>
          <a:ext cx="11809312" cy="53840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0375818" y="1029634"/>
            <a:ext cx="12192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776500" y="6488668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" y="0"/>
            <a:ext cx="1114415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861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4763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288808" y="43785"/>
            <a:ext cx="10821931" cy="1128229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90170" algn="ctr">
              <a:spcBef>
                <a:spcPct val="0"/>
              </a:spcBef>
            </a:pPr>
            <a:r>
              <a:rPr lang="ru-RU" sz="3000" b="1" cap="small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Содержание органов местного самоуправления </a:t>
            </a:r>
          </a:p>
          <a:p>
            <a:pPr indent="90170" algn="ctr">
              <a:spcBef>
                <a:spcPct val="0"/>
              </a:spcBef>
            </a:pPr>
            <a:r>
              <a:rPr lang="ru-RU" sz="3000" b="1" cap="small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 </a:t>
            </a:r>
            <a:r>
              <a:rPr lang="ru-RU" sz="3000" b="1" cap="small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2022 </a:t>
            </a:r>
            <a:r>
              <a:rPr lang="ru-RU" sz="3000" b="1" cap="small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году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75472952"/>
              </p:ext>
            </p:extLst>
          </p:nvPr>
        </p:nvGraphicFramePr>
        <p:xfrm>
          <a:off x="2" y="1628799"/>
          <a:ext cx="12191999" cy="5143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Скругленная прямоугольная выноска 6"/>
          <p:cNvSpPr/>
          <p:nvPr/>
        </p:nvSpPr>
        <p:spPr bwMode="auto">
          <a:xfrm>
            <a:off x="4367808" y="3645024"/>
            <a:ext cx="4032448" cy="576064"/>
          </a:xfrm>
          <a:prstGeom prst="wedgeRoundRectCallou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2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редусмотрено 67,75%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1776501" y="6488668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33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0" y="0"/>
            <a:ext cx="1114415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93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4763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35171" y="0"/>
            <a:ext cx="11156829" cy="1217493"/>
          </a:xfrm>
        </p:spPr>
        <p:txBody>
          <a:bodyPr>
            <a:noAutofit/>
          </a:bodyPr>
          <a:lstStyle/>
          <a:p>
            <a:pPr indent="90170" algn="ctr" defTabSz="914363">
              <a:defRPr/>
            </a:pPr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Исходные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данные для формирования расходов на оплату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труда  работников по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муниципальным учреждениям на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061770904"/>
              </p:ext>
            </p:extLst>
          </p:nvPr>
        </p:nvGraphicFramePr>
        <p:xfrm>
          <a:off x="-3131" y="1484784"/>
          <a:ext cx="12195131" cy="2088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1771129" y="6488668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34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4199662760"/>
              </p:ext>
            </p:extLst>
          </p:nvPr>
        </p:nvGraphicFramePr>
        <p:xfrm>
          <a:off x="0" y="3356992"/>
          <a:ext cx="11861321" cy="3501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0" y="0"/>
            <a:ext cx="1114415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298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4763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2" descr="C:\Users\User\Desktop\s1200.webp"/>
          <p:cNvSpPr>
            <a:spLocks noGrp="1" noChangeAspect="1" noChangeArrowheads="1"/>
          </p:cNvSpPr>
          <p:nvPr>
            <p:ph type="ctrTitle"/>
          </p:nvPr>
        </p:nvSpPr>
        <p:spPr bwMode="auto">
          <a:xfrm>
            <a:off x="1341245" y="89223"/>
            <a:ext cx="10612861" cy="1059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Структура расходов финансово – хозяйственной деятельности муниципальных учреждений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779413" y="6481931"/>
            <a:ext cx="4125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Текст 6"/>
          <p:cNvSpPr txBox="1">
            <a:spLocks/>
          </p:cNvSpPr>
          <p:nvPr/>
        </p:nvSpPr>
        <p:spPr>
          <a:xfrm>
            <a:off x="107512" y="1303318"/>
            <a:ext cx="11434009" cy="133360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endParaRPr lang="ru-RU" sz="4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Объект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6695892"/>
              </p:ext>
            </p:extLst>
          </p:nvPr>
        </p:nvGraphicFramePr>
        <p:xfrm>
          <a:off x="107512" y="1060704"/>
          <a:ext cx="11878194" cy="60423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" y="0"/>
            <a:ext cx="1114415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270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4763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34974" y="132242"/>
            <a:ext cx="10853895" cy="1044388"/>
          </a:xfrm>
        </p:spPr>
        <p:txBody>
          <a:bodyPr>
            <a:noAutofit/>
          </a:bodyPr>
          <a:lstStyle/>
          <a:p>
            <a:pPr indent="90170" algn="ctr" defTabSz="914363">
              <a:defRPr/>
            </a:pPr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Муниципальные услуги, оказываемые муниципальными учреждениями в 20</a:t>
            </a:r>
            <a: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-202</a:t>
            </a:r>
            <a: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годах (1)</a:t>
            </a:r>
            <a:endParaRPr lang="ru-RU" sz="3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776502" y="6488668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338366"/>
              </p:ext>
            </p:extLst>
          </p:nvPr>
        </p:nvGraphicFramePr>
        <p:xfrm>
          <a:off x="438149" y="1323972"/>
          <a:ext cx="11439527" cy="5219702"/>
        </p:xfrm>
        <a:graphic>
          <a:graphicData uri="http://schemas.openxmlformats.org/drawingml/2006/table">
            <a:tbl>
              <a:tblPr bandRow="1">
                <a:tableStyleId>{8A107856-5554-42FB-B03E-39F5DBC370BA}</a:tableStyleId>
              </a:tblPr>
              <a:tblGrid>
                <a:gridCol w="415855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2247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2062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9417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9583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2393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12393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6582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муниципальной услуги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69" marR="7969" marT="7969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  <a:endParaRPr lang="ru-RU" sz="13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69" marR="7969" marT="7969" marB="0" anchor="ctr"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Значение показателя объема муниципальной услуги</a:t>
                      </a:r>
                      <a:endParaRPr lang="ru-RU" sz="13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69" marR="7969" marT="796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87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en-US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30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(отчет)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69" marR="7969" marT="79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(на 01.01.202</a:t>
                      </a:r>
                      <a:r>
                        <a:rPr lang="en-US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69" marR="7969" marT="79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69" marR="7969" marT="79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69" marR="7969" marT="79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69" marR="7969" marT="7969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911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-Присмотр и уход ( до 3 лет)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среднегодовая численность (чел)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173,50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176,00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158,70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164,30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158,70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643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-Присмотр и уход (от 3 до 8 лет)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среднегодовая численность (чел)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931,66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900,83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867,05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865,45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867,05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310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-Реализация основных общеобразовательных программ дошкольного образования( до 3 лет)</a:t>
                      </a:r>
                      <a:endParaRPr lang="ru-RU" sz="1300" b="0" i="0" u="none" strike="noStrike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среднегодовая численность (чел)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173,50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176,00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158,70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164,30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158,70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501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-Реализация основных общеобразовательных программ дошкольного образования (от 3 до 8 лет)</a:t>
                      </a:r>
                      <a:endParaRPr lang="ru-RU" sz="1300" b="0" i="0" u="none" strike="noStrike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среднегодовая численность (чел)</a:t>
                      </a:r>
                      <a:endParaRPr lang="ru-RU" sz="1300" b="0" i="0" u="none" strike="noStrike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931,66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900,83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867,05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865,45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867,05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8505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-Организация отдыха детей и молодежи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человеко-дней</a:t>
                      </a:r>
                      <a:endParaRPr lang="ru-RU" sz="1300" b="0" i="0" u="none" strike="noStrike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11 680,00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12 200,00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12 200,00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4 800,00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4 800,00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182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-Реализация основных общеобразовательных программ начального общего образования</a:t>
                      </a:r>
                      <a:endParaRPr lang="ru-RU" sz="1300" b="0" i="0" u="none" strike="noStrike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среднегодовая численность (чел)</a:t>
                      </a:r>
                      <a:endParaRPr lang="ru-RU" sz="1300" b="0" i="0" u="none" strike="noStrike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982,33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991,00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996,00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969,00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973,00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4980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-Реализация основных общеобразовательных программ основного общего образования</a:t>
                      </a:r>
                      <a:endParaRPr lang="ru-RU" sz="1300" b="0" i="0" u="none" strike="noStrike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среднегодовая численность (чел)</a:t>
                      </a:r>
                      <a:endParaRPr lang="ru-RU" sz="1300" b="0" i="0" u="none" strike="noStrike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1 000,34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1 039,00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1 075,00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1 134,00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1 132,00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4980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-Реализация основных общеобразовательных программ среднего общего образования</a:t>
                      </a:r>
                      <a:endParaRPr lang="ru-RU" sz="1300" b="0" i="0" u="none" strike="noStrike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среднегодовая численность (чел)</a:t>
                      </a:r>
                      <a:endParaRPr lang="ru-RU" sz="1300" b="0" i="0" u="none" strike="noStrike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171,34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168,00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185,00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185,00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186,00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" y="0"/>
            <a:ext cx="1114415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77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4763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34974" y="132242"/>
            <a:ext cx="10853895" cy="1044388"/>
          </a:xfrm>
        </p:spPr>
        <p:txBody>
          <a:bodyPr>
            <a:noAutofit/>
          </a:bodyPr>
          <a:lstStyle/>
          <a:p>
            <a:pPr indent="90170" algn="ctr" defTabSz="914363">
              <a:defRPr/>
            </a:pPr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Муниципальные услуги, оказываемые муниципальными учреждениями в 2020-2024 годах (2)</a:t>
            </a:r>
            <a:endParaRPr lang="ru-RU" sz="3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776502" y="6488668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37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0490848"/>
              </p:ext>
            </p:extLst>
          </p:nvPr>
        </p:nvGraphicFramePr>
        <p:xfrm>
          <a:off x="438149" y="1323975"/>
          <a:ext cx="11410951" cy="5128585"/>
        </p:xfrm>
        <a:graphic>
          <a:graphicData uri="http://schemas.openxmlformats.org/drawingml/2006/table">
            <a:tbl>
              <a:tblPr bandRow="1">
                <a:tableStyleId>{8A107856-5554-42FB-B03E-39F5DBC370BA}</a:tableStyleId>
              </a:tblPr>
              <a:tblGrid>
                <a:gridCol w="41481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1892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1732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9119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9309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2112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12112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5649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муниципальной услуги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69" marR="7969" marT="7969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69" marR="7969" marT="7969" marB="0" anchor="ctr"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Значение показателя объема муниципальной услуги</a:t>
                      </a:r>
                      <a:endParaRPr lang="ru-RU" sz="13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69" marR="7969" marT="796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347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en-US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30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(отчет)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69" marR="7969" marT="79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(на 01.01.202</a:t>
                      </a:r>
                      <a:r>
                        <a:rPr lang="en-US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69" marR="7969" marT="79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69" marR="7969" marT="79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69" marR="7969" marT="79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69" marR="7969" marT="7969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723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-Предоставление питания (начальное общее), в том числе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среднегодовая численность (чел)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4995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Завтраки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среднегодовая численность (чел)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u="none" strike="noStrike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1300" b="0" i="0" u="none" strike="noStrike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597,00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599,00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574,00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565,00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54995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Завтраки </a:t>
                      </a:r>
                      <a:r>
                        <a:rPr lang="ru-RU" sz="13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(с 01.01.2020 по 18.03.2020</a:t>
                      </a:r>
                      <a:r>
                        <a:rPr lang="ru-RU" sz="13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среднегодовая численность (чел)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582,80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386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Завтраки (с </a:t>
                      </a:r>
                      <a:r>
                        <a:rPr lang="ru-RU" sz="13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01.09.2020 по 31.12.2020)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среднегодовая численность (чел)</a:t>
                      </a:r>
                      <a:endParaRPr lang="ru-RU" sz="1300" b="0" i="0" u="none" strike="noStrike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605,95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386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Завтраки (денежная </a:t>
                      </a:r>
                      <a:r>
                        <a:rPr lang="ru-RU" sz="13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компенсация с 19.03.2020 по 15.06.2020)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среднегодовая численность (чел)</a:t>
                      </a:r>
                      <a:endParaRPr lang="ru-RU" sz="1300" b="0" i="0" u="none" strike="noStrike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574,00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7166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поддержка 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среднегодовая численность (чел)</a:t>
                      </a:r>
                      <a:endParaRPr lang="ru-RU" sz="1300" b="0" i="0" u="none" strike="noStrike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371,52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380,00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374,00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377,00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390,00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050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поддержка (денежная выплата)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среднегодовая численность (чел)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385,00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62129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Обучающиеся общеобразовательных организаций с ограниченными возможностями здоровья, обучение которых организовано на дому (компенсация)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среднегодовая численность (чел)</a:t>
                      </a:r>
                      <a:endParaRPr lang="ru-RU" sz="1300" b="0" i="0" u="none" strike="noStrike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13,54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21,00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23,00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18,00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18,00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" y="0"/>
            <a:ext cx="1114415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132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-116008"/>
            <a:ext cx="12193588" cy="7060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34974" y="132242"/>
            <a:ext cx="10853895" cy="1044388"/>
          </a:xfrm>
        </p:spPr>
        <p:txBody>
          <a:bodyPr>
            <a:noAutofit/>
          </a:bodyPr>
          <a:lstStyle/>
          <a:p>
            <a:pPr indent="90170" algn="ctr" defTabSz="914363">
              <a:defRPr/>
            </a:pPr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Муниципальные услуги, оказываемые муниципальными учреждениями в 2020-2024 годах (3)</a:t>
            </a:r>
            <a:endParaRPr lang="ru-RU" sz="3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776502" y="6488668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38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0229151"/>
              </p:ext>
            </p:extLst>
          </p:nvPr>
        </p:nvGraphicFramePr>
        <p:xfrm>
          <a:off x="457198" y="1323976"/>
          <a:ext cx="11344276" cy="5171716"/>
        </p:xfrm>
        <a:graphic>
          <a:graphicData uri="http://schemas.openxmlformats.org/drawingml/2006/table">
            <a:tbl>
              <a:tblPr bandRow="1">
                <a:tableStyleId>{8A107856-5554-42FB-B03E-39F5DBC370BA}</a:tableStyleId>
              </a:tblPr>
              <a:tblGrid>
                <a:gridCol w="411177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1300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1183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8622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8853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1645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11645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3658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муниципальной услуги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69" marR="7969" marT="7969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69" marR="7969" marT="7969" marB="0" anchor="ctr"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 показателя объема муниципальной услуги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69" marR="7969" marT="796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48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en-US" sz="13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30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(отчет)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69" marR="7969" marT="79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13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3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(на 01.01.202</a:t>
                      </a:r>
                      <a:r>
                        <a:rPr lang="en-US" sz="13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3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69" marR="7969" marT="79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13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3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13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3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69" marR="7969" marT="79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13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13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13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3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69" marR="7969" marT="79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13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ru-RU" sz="13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13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3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69" marR="7969" marT="7969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901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-Предоставление питания (основное  общее), в том числе</a:t>
                      </a:r>
                      <a:endParaRPr lang="ru-RU" sz="13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среднегодовая численность (чел)</a:t>
                      </a:r>
                      <a:endParaRPr lang="ru-RU" sz="13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ru-RU" sz="13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901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Завтраки</a:t>
                      </a:r>
                      <a:endParaRPr lang="ru-RU" sz="13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среднегодовая численность (чел)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585,00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685,00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732,00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738,00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901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Завтраки (с 01.01.2020 по 18.03.2020)</a:t>
                      </a:r>
                      <a:endParaRPr lang="ru-RU" sz="13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среднегодовая численность (чел)</a:t>
                      </a:r>
                      <a:endParaRPr lang="ru-RU" sz="13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555,20</a:t>
                      </a:r>
                      <a:endParaRPr lang="ru-RU" sz="13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901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Завтраки (денежная </a:t>
                      </a:r>
                      <a:r>
                        <a:rPr lang="ru-RU" sz="13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компенсация с 19.03.2020 по 15.06.2020)</a:t>
                      </a:r>
                      <a:endParaRPr lang="ru-RU" sz="13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среднегодовая численность (чел)</a:t>
                      </a:r>
                      <a:endParaRPr lang="ru-RU" sz="13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550,00</a:t>
                      </a:r>
                      <a:endParaRPr lang="ru-RU" sz="13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901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Завтраки (5 классы, с 01.09.2020 по 31.12.2020)</a:t>
                      </a:r>
                      <a:endParaRPr lang="ru-RU" sz="13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среднегодовая численность (чел)</a:t>
                      </a:r>
                      <a:endParaRPr lang="ru-RU" sz="13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145,75</a:t>
                      </a:r>
                      <a:endParaRPr lang="ru-RU" sz="13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901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Завтраки (6-8 классы, с 01.09.2020 по 08.11.2020 и с 01.12.2020 по 31.12.2020)</a:t>
                      </a:r>
                      <a:endParaRPr lang="ru-RU" sz="13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среднегодовая численность (чел)</a:t>
                      </a:r>
                      <a:endParaRPr lang="ru-RU" sz="13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340,25</a:t>
                      </a:r>
                      <a:endParaRPr lang="ru-RU" sz="13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8950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Завтраки (9 классы, с 01.09.2020 по 08.11.2020 и с 11.11.2020 по 31.12.2020)</a:t>
                      </a:r>
                      <a:endParaRPr lang="ru-RU" sz="13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среднегодовая численность (чел)</a:t>
                      </a:r>
                      <a:endParaRPr lang="ru-RU" sz="13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111,50</a:t>
                      </a:r>
                      <a:endParaRPr lang="ru-RU" sz="13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942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Завтраки (денежная компенсация 6-8 классы, с 09.11.2020 по 30.11.2020)</a:t>
                      </a:r>
                      <a:endParaRPr lang="ru-RU" sz="13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среднегодовая численность (чел)</a:t>
                      </a:r>
                      <a:endParaRPr lang="ru-RU" sz="13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338,00</a:t>
                      </a:r>
                      <a:endParaRPr lang="ru-RU" sz="13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" y="0"/>
            <a:ext cx="1114415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493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4763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34974" y="132242"/>
            <a:ext cx="10853895" cy="1044388"/>
          </a:xfrm>
        </p:spPr>
        <p:txBody>
          <a:bodyPr>
            <a:noAutofit/>
          </a:bodyPr>
          <a:lstStyle/>
          <a:p>
            <a:pPr indent="90170" algn="ctr" defTabSz="914363">
              <a:defRPr/>
            </a:pPr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Муниципальные услуги, оказываемые муниципальными учреждениями в 2020-2024 годах (4)</a:t>
            </a:r>
            <a:endParaRPr lang="ru-RU" sz="3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776502" y="6488668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39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0229151"/>
              </p:ext>
            </p:extLst>
          </p:nvPr>
        </p:nvGraphicFramePr>
        <p:xfrm>
          <a:off x="457198" y="1323975"/>
          <a:ext cx="11344276" cy="5197595"/>
        </p:xfrm>
        <a:graphic>
          <a:graphicData uri="http://schemas.openxmlformats.org/drawingml/2006/table">
            <a:tbl>
              <a:tblPr bandRow="1">
                <a:tableStyleId>{8A107856-5554-42FB-B03E-39F5DBC370BA}</a:tableStyleId>
              </a:tblPr>
              <a:tblGrid>
                <a:gridCol w="411177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1300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1183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8622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8853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1645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11645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6708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муниципальной услуги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69" marR="7969" marT="7969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69" marR="7969" marT="7969" marB="0" anchor="ctr"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 показателя объема муниципальной услуги</a:t>
                      </a:r>
                      <a:endParaRPr lang="ru-RU" sz="13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69" marR="7969" marT="796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506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en-US" sz="13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30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(отчет)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69" marR="7969" marT="79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13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3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(на 01.01.202</a:t>
                      </a:r>
                      <a:r>
                        <a:rPr lang="en-US" sz="13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3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69" marR="7969" marT="79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13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3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13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3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69" marR="7969" marT="79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13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13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13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3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69" marR="7969" marT="79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13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ru-RU" sz="13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13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3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69" marR="7969" marT="7969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345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-Предоставление питания (основное  общее), в том числе</a:t>
                      </a:r>
                      <a:endParaRPr lang="ru-RU" sz="13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среднегодовая численность (чел)</a:t>
                      </a:r>
                      <a:endParaRPr lang="ru-RU" sz="13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ru-RU" sz="13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ru-RU" sz="13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ru-RU" sz="13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ru-RU" sz="13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ru-RU" sz="13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345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Завтраки (денежная компенсация 9 классы, с 09.11.2020 по 10.11.2020)</a:t>
                      </a:r>
                      <a:endParaRPr lang="ru-RU" sz="13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среднегодовая численность (чел)</a:t>
                      </a:r>
                      <a:endParaRPr lang="ru-RU" sz="13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105,00</a:t>
                      </a:r>
                      <a:endParaRPr lang="ru-RU" sz="13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ru-RU" sz="13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ru-RU" sz="13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ru-RU" sz="13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ru-RU" sz="13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5345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Социальная поддержка </a:t>
                      </a:r>
                      <a:endParaRPr lang="ru-RU" sz="13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среднегодовая численность (чел)</a:t>
                      </a:r>
                      <a:endParaRPr lang="ru-RU" sz="13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343,30</a:t>
                      </a:r>
                      <a:endParaRPr lang="ru-RU" sz="13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362,00</a:t>
                      </a:r>
                      <a:endParaRPr lang="ru-RU" sz="13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380,00</a:t>
                      </a:r>
                      <a:endParaRPr lang="ru-RU" sz="13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391,00</a:t>
                      </a:r>
                      <a:endParaRPr lang="ru-RU" sz="13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386,00</a:t>
                      </a:r>
                      <a:endParaRPr lang="ru-RU" sz="13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345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Социальная поддержка (денежная выплата с 19.03.2020 по 15.06.2020)</a:t>
                      </a:r>
                      <a:endParaRPr lang="ru-RU" sz="13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среднегодовая численность (чел)</a:t>
                      </a:r>
                      <a:endParaRPr lang="ru-RU" sz="13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332,00</a:t>
                      </a:r>
                      <a:endParaRPr lang="ru-RU" sz="13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ru-RU" sz="13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ru-RU" sz="13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ru-RU" sz="13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ru-RU" sz="13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345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Социальная поддержка (денежная </a:t>
                      </a:r>
                      <a:r>
                        <a:rPr lang="ru-RU" sz="13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выплата 6-8 классы с 09.11.2020 по 30.11.2020)</a:t>
                      </a:r>
                      <a:endParaRPr lang="ru-RU" sz="13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среднегодовая численность (чел)</a:t>
                      </a:r>
                      <a:endParaRPr lang="ru-RU" sz="13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210,00</a:t>
                      </a:r>
                      <a:endParaRPr lang="ru-RU" sz="13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ru-RU" sz="13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ru-RU" sz="13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ru-RU" sz="13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ru-RU" sz="13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9761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Социальная поддержка (денежная выплата 9 классы с 09.11.2020 по 10.11.2020)</a:t>
                      </a:r>
                      <a:endParaRPr lang="ru-RU" sz="13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среднегодовая численность (чел)</a:t>
                      </a:r>
                      <a:endParaRPr lang="ru-RU" sz="13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55,00</a:t>
                      </a:r>
                      <a:endParaRPr lang="ru-RU" sz="13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ru-RU" sz="13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ru-RU" sz="13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ru-RU" sz="13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ru-RU" sz="13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308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Обучающиеся общеобразовательных организаций с ограниченными возможностями здоровья, обучение которых организовано на дому (компенсация)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среднегодовая численность (чел)</a:t>
                      </a:r>
                      <a:endParaRPr lang="ru-RU" sz="13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9,83</a:t>
                      </a:r>
                      <a:endParaRPr lang="ru-RU" sz="13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300" b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8,00</a:t>
                      </a:r>
                      <a:endParaRPr lang="ru-RU" sz="13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300" b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10,00</a:t>
                      </a:r>
                      <a:endParaRPr lang="ru-RU" sz="13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11,00</a:t>
                      </a:r>
                      <a:endParaRPr lang="ru-RU" sz="13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8,00</a:t>
                      </a:r>
                      <a:endParaRPr lang="ru-RU" sz="13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" y="0"/>
            <a:ext cx="1114415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493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4763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2" descr="C:\Users\User\Desktop\s1200.webp"/>
          <p:cNvSpPr>
            <a:spLocks noGrp="1" noChangeAspect="1" noChangeArrowheads="1"/>
          </p:cNvSpPr>
          <p:nvPr>
            <p:ph type="ctrTitle"/>
          </p:nvPr>
        </p:nvSpPr>
        <p:spPr bwMode="auto">
          <a:xfrm>
            <a:off x="1024128" y="89223"/>
            <a:ext cx="10929981" cy="1059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налоговой политики на 2022 год и на плановый период 2023 и 2024 годов</a:t>
            </a:r>
            <a:endParaRPr lang="ru-RU" b="1" dirty="0"/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1820300" y="6633170"/>
            <a:ext cx="3717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" y="0"/>
            <a:ext cx="1114415" cy="1176630"/>
          </a:xfrm>
          <a:prstGeom prst="rect">
            <a:avLst/>
          </a:prstGeom>
        </p:spPr>
      </p:pic>
      <p:graphicFrame>
        <p:nvGraphicFramePr>
          <p:cNvPr id="8" name="Объект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1077084"/>
              </p:ext>
            </p:extLst>
          </p:nvPr>
        </p:nvGraphicFramePr>
        <p:xfrm>
          <a:off x="333375" y="1228725"/>
          <a:ext cx="11620734" cy="5629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972615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4763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34974" y="132242"/>
            <a:ext cx="10853895" cy="1044388"/>
          </a:xfrm>
        </p:spPr>
        <p:txBody>
          <a:bodyPr>
            <a:noAutofit/>
          </a:bodyPr>
          <a:lstStyle/>
          <a:p>
            <a:pPr indent="90170" algn="ctr" defTabSz="914363">
              <a:defRPr/>
            </a:pPr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Муниципальные услуги, оказываемые муниципальными учреждениями в 2020-2024 годах (5)</a:t>
            </a:r>
            <a:endParaRPr lang="ru-RU" sz="3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776502" y="6488668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0229151"/>
              </p:ext>
            </p:extLst>
          </p:nvPr>
        </p:nvGraphicFramePr>
        <p:xfrm>
          <a:off x="457198" y="1271919"/>
          <a:ext cx="11344276" cy="5163389"/>
        </p:xfrm>
        <a:graphic>
          <a:graphicData uri="http://schemas.openxmlformats.org/drawingml/2006/table">
            <a:tbl>
              <a:tblPr bandRow="1">
                <a:tableStyleId>{8A107856-5554-42FB-B03E-39F5DBC370BA}</a:tableStyleId>
              </a:tblPr>
              <a:tblGrid>
                <a:gridCol w="411177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1300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1183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8622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8853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1645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11645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26335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муниципальной услуги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69" marR="7969" marT="7969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69" marR="7969" marT="7969" marB="0" anchor="ctr"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 показателя объема муниципальной услуги</a:t>
                      </a:r>
                      <a:endParaRPr lang="ru-RU" sz="13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69" marR="7969" marT="796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61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en-US" sz="13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30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(отчет)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69" marR="7969" marT="79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13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3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(на 01.01.202</a:t>
                      </a:r>
                      <a:r>
                        <a:rPr lang="en-US" sz="13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3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69" marR="7969" marT="79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13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3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13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3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69" marR="7969" marT="79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13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13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13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3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69" marR="7969" marT="79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13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ru-RU" sz="13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13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3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69" marR="7969" marT="7969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76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-Предоставление питания </a:t>
                      </a:r>
                      <a:r>
                        <a:rPr lang="ru-RU" sz="13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(среднее  </a:t>
                      </a:r>
                      <a:r>
                        <a:rPr lang="ru-RU" sz="13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общее), в том числе</a:t>
                      </a:r>
                      <a:endParaRPr lang="ru-RU" sz="13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среднегодовая численность (чел)</a:t>
                      </a:r>
                      <a:endParaRPr lang="ru-RU" sz="13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ru-RU" sz="13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ru-RU" sz="13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ru-RU" sz="13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ru-RU" sz="13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ru-RU" sz="13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076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Завтраки</a:t>
                      </a:r>
                      <a:endParaRPr lang="ru-RU" sz="13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среднегодовая численность (чел)</a:t>
                      </a:r>
                      <a:endParaRPr lang="ru-RU" sz="13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u="none" strike="noStrike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ru-RU" sz="1300" b="0" i="0" u="none" strike="noStrike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/>
                      <a:endParaRPr lang="ru-RU" sz="13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91,00</a:t>
                      </a:r>
                      <a:endParaRPr lang="ru-RU" sz="13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147,00</a:t>
                      </a:r>
                      <a:endParaRPr lang="ru-RU" sz="13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156,00</a:t>
                      </a:r>
                      <a:endParaRPr lang="ru-RU" sz="13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120,00</a:t>
                      </a:r>
                      <a:endParaRPr lang="ru-RU" sz="13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076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Завтраки (с 01.01.2020 по 18.03.2020)</a:t>
                      </a:r>
                      <a:endParaRPr lang="ru-RU" sz="13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среднегодовая численность (чел)</a:t>
                      </a:r>
                      <a:endParaRPr lang="ru-RU" sz="13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95,20</a:t>
                      </a:r>
                      <a:endParaRPr lang="ru-RU" sz="13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ru-RU" sz="13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ru-RU" sz="13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ru-RU" sz="13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ru-RU" sz="13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076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Завтраки (денежная компенсация с 19.03.2020 по 15.06.2020)</a:t>
                      </a:r>
                      <a:endParaRPr lang="ru-RU" sz="13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среднегодовая численность (чел)</a:t>
                      </a:r>
                      <a:endParaRPr lang="ru-RU" sz="13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93,00</a:t>
                      </a:r>
                      <a:endParaRPr lang="ru-RU" sz="13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ru-RU" sz="13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ru-RU" sz="13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ru-RU" sz="13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ru-RU" sz="13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076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Завтраки (с 01.09.2020 по 08.11.2020 и с 11.11.2020 по 31.12.2020)</a:t>
                      </a:r>
                      <a:endParaRPr lang="ru-RU" sz="13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среднегодовая численность (чел)</a:t>
                      </a:r>
                      <a:endParaRPr lang="ru-RU" sz="13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83,17</a:t>
                      </a:r>
                      <a:endParaRPr lang="ru-RU" sz="13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ru-RU" sz="13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ru-RU" sz="13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ru-RU" sz="13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ru-RU" sz="13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076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Завтраки (денежная компенсация с 09.11.2020 по 10.11.2020)</a:t>
                      </a:r>
                      <a:endParaRPr lang="ru-RU" sz="13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среднегодовая численность (чел)</a:t>
                      </a:r>
                      <a:endParaRPr lang="ru-RU" sz="13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95,00</a:t>
                      </a:r>
                      <a:endParaRPr lang="ru-RU" sz="13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ru-RU" sz="13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ru-RU" sz="13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ru-RU" sz="13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ru-RU" sz="13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076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Социальная поддержка </a:t>
                      </a:r>
                      <a:endParaRPr lang="ru-RU" sz="13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среднегодовая численность (чел)</a:t>
                      </a:r>
                      <a:endParaRPr lang="ru-RU" sz="13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32,16</a:t>
                      </a:r>
                      <a:endParaRPr lang="ru-RU" sz="13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34,00</a:t>
                      </a:r>
                      <a:endParaRPr lang="ru-RU" sz="13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38,00</a:t>
                      </a:r>
                      <a:endParaRPr lang="ru-RU" sz="13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29,00</a:t>
                      </a:r>
                      <a:endParaRPr lang="ru-RU" sz="13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30,00</a:t>
                      </a:r>
                      <a:endParaRPr lang="ru-RU" sz="13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606963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Социальная поддержка (денежная выплата с 19.03.2020 по 15.06.2020)</a:t>
                      </a:r>
                      <a:endParaRPr lang="ru-RU" sz="1300" b="0" i="0" u="none" strike="noStrike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 fontAlgn="ctr"/>
                      <a:endParaRPr lang="ru-RU" sz="13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среднегодовая численность (чел)</a:t>
                      </a:r>
                      <a:endParaRPr lang="ru-RU" sz="13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32,00</a:t>
                      </a:r>
                      <a:endParaRPr lang="ru-RU" sz="13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ru-RU" sz="13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ru-RU" sz="13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ru-RU" sz="13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ru-RU" sz="13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266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Социальная поддержка (денежная выплата с 09.11.2020 по 10.11.2020)</a:t>
                      </a:r>
                      <a:endParaRPr lang="ru-RU" sz="13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среднегодовая численность (чел)</a:t>
                      </a:r>
                      <a:endParaRPr lang="ru-RU" sz="13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31,00</a:t>
                      </a:r>
                      <a:endParaRPr lang="ru-RU" sz="13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ru-RU" sz="13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ru-RU" sz="13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ru-RU" sz="13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ru-RU" sz="13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069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Обучающиеся общеобразовательных организаций с ограниченными возможностями здоровья, обучение которых организовано на дому (компенсация)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среднегодовая численность (чел)</a:t>
                      </a:r>
                      <a:endParaRPr lang="ru-RU" sz="13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0,60</a:t>
                      </a:r>
                      <a:endParaRPr lang="ru-RU" sz="13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300" b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3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300" b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3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3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3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" y="0"/>
            <a:ext cx="1114415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493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" y="4763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30356" y="-116368"/>
            <a:ext cx="10853895" cy="1044388"/>
          </a:xfrm>
        </p:spPr>
        <p:txBody>
          <a:bodyPr>
            <a:noAutofit/>
          </a:bodyPr>
          <a:lstStyle/>
          <a:p>
            <a:pPr indent="90170" algn="ctr" defTabSz="914363">
              <a:defRPr/>
            </a:pPr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Муниципальные услуги, оказываемые муниципальными учреждениями в 2020-2024 годах (6)</a:t>
            </a:r>
            <a:endParaRPr lang="ru-RU" sz="3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776502" y="6488668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41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0656677"/>
              </p:ext>
            </p:extLst>
          </p:nvPr>
        </p:nvGraphicFramePr>
        <p:xfrm>
          <a:off x="446776" y="1082608"/>
          <a:ext cx="11338353" cy="5387202"/>
        </p:xfrm>
        <a:graphic>
          <a:graphicData uri="http://schemas.openxmlformats.org/drawingml/2006/table">
            <a:tbl>
              <a:tblPr bandRow="1">
                <a:tableStyleId>{8A107856-5554-42FB-B03E-39F5DBC370BA}</a:tableStyleId>
              </a:tblPr>
              <a:tblGrid>
                <a:gridCol w="41217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098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0894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8361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8614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1399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11399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29468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муниципальной услуги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69" marR="7969" marT="7969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69" marR="7969" marT="7969" marB="0" anchor="ctr"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Значение показателя объема муниципальной услуги</a:t>
                      </a:r>
                      <a:endParaRPr lang="ru-RU" sz="13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69" marR="7969" marT="796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35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en-US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30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(отчет)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69" marR="7969" marT="79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(на 01.01.202</a:t>
                      </a:r>
                      <a:r>
                        <a:rPr lang="en-US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69" marR="7969" marT="79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69" marR="7969" marT="79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69" marR="7969" marT="79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69" marR="7969" marT="7969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452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-Реализация дополнительных </a:t>
                      </a:r>
                      <a:r>
                        <a:rPr lang="ru-RU" sz="1300" u="none" strike="noStrik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общеразвивающих</a:t>
                      </a:r>
                      <a:r>
                        <a:rPr lang="ru-RU" sz="13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 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человеко-час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101 601,00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81 515,00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99 000,00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99 000,00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99 000,00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6264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-Реализация дополнительных </a:t>
                      </a:r>
                      <a:r>
                        <a:rPr lang="ru-RU" sz="1300" u="none" strike="noStrike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общеразвивающих</a:t>
                      </a:r>
                      <a:r>
                        <a:rPr lang="ru-RU" sz="13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программ (адаптированная образовательная программа)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300" u="none" strike="noStrike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человеко-час</a:t>
                      </a:r>
                      <a:endParaRPr lang="ru-RU" sz="1300" b="0" i="0" u="none" strike="noStrike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u="none" strike="noStrike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ru-RU" sz="1300" b="0" i="0" u="none" strike="noStrike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/>
                      <a:endParaRPr lang="ru-RU" sz="13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1 152,00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1 440,00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1 440,00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1 440,00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452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-Реализация дополнительных предпрофессиональных программ в области искусств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человеко-час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37 609,00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  <a:r>
                        <a:rPr lang="ru-RU" sz="1300" b="0" u="none" strike="noStrik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874,00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76 779,00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76 779,00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76 779,00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452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-Публичный показ музейных предметов, музейных коллекций (в стационарных условиях)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  <a:endParaRPr lang="ru-RU" sz="1300" b="0" i="0" u="none" strike="noStrike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1 657,00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3 273,00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7 000,00 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7 000,00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8 000,00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6264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-Формирование, учет, изучение, обеспечение физического сохранения и безопасности музейных предметов, музейных коллекций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6 823,00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6 833,00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6 840,00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6 843,00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6 846,00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66264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-Библиотечное, библиографическое и информационное обслуживание пользователей библиотеки (в стационарных условиях)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10 444,00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38 951,00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34 520,00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35 279,00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35 350,00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66264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-Библиотечное, библиографическое и информационное обслуживание пользователей библиотеки (вне стационара)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lang="ru-RU" sz="1300" b="0" i="0" u="none" strike="noStrike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ru-RU" sz="13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ru-RU" sz="13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5 000,00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5 753,00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5 779,00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66264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-Библиотечное, библиографическое и информационное обслуживание пользователей библиотеки (удаленно через сеть интернет)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13 096,00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13 292,00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17 480,00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27 968,00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31 884,00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" y="0"/>
            <a:ext cx="1114415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855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4763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34974" y="132242"/>
            <a:ext cx="10853895" cy="1044388"/>
          </a:xfrm>
        </p:spPr>
        <p:txBody>
          <a:bodyPr>
            <a:noAutofit/>
          </a:bodyPr>
          <a:lstStyle/>
          <a:p>
            <a:pPr indent="90170" algn="ctr" defTabSz="914363">
              <a:defRPr/>
            </a:pPr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Муниципальные услуги, оказываемые муниципальными учреждениями в 2020-2024 годах (7)</a:t>
            </a:r>
            <a:endParaRPr lang="ru-RU" sz="3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776502" y="6488668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4785641"/>
              </p:ext>
            </p:extLst>
          </p:nvPr>
        </p:nvGraphicFramePr>
        <p:xfrm>
          <a:off x="438149" y="1323975"/>
          <a:ext cx="11429999" cy="5179850"/>
        </p:xfrm>
        <a:graphic>
          <a:graphicData uri="http://schemas.openxmlformats.org/drawingml/2006/table">
            <a:tbl>
              <a:tblPr bandRow="1">
                <a:tableStyleId>{8A107856-5554-42FB-B03E-39F5DBC370BA}</a:tableStyleId>
              </a:tblPr>
              <a:tblGrid>
                <a:gridCol w="41550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212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1952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9318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9492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2299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12299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0851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муниципальной услуги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69" marR="7969" marT="7969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69" marR="7969" marT="7969" marB="0" anchor="ctr"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Значение показателя объема муниципальной услуги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69" marR="7969" marT="796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68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en-US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30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(отчет)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69" marR="7969" marT="79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(на 01.01.202</a:t>
                      </a:r>
                      <a:r>
                        <a:rPr lang="en-US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69" marR="7969" marT="79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69" marR="7969" marT="79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69" marR="7969" marT="79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69" marR="7969" marT="7969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871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-Формирование, учет, изучение, обеспечение физического сохранения и безопасности фондов библиотек, включая оцифровку фондов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документов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50 407,00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51 930,00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53 488,00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55 093,00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56 745,00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785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-Библиографическая обработка документов и создание каталогов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документов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1 100,00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1 523,00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1 558,00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1 605,00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1 652,00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75938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-Показ кинофильмов</a:t>
                      </a:r>
                      <a:endParaRPr lang="ru-RU" sz="1300" b="0" i="0" u="none" strike="noStrike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4 400,00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4 400,00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4 400,00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4 400,00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4 400,00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6875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-Организация и проведение культурно-массовых мероприятий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участников мероприятий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300" b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37 510,00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37 576,00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45 000,00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54 000,00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57 000,00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785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Спортивная подготовка по олимпийским видам спорта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526,00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557,00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593,00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615,00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606,00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785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Спортивная подготовка по </a:t>
                      </a:r>
                      <a:r>
                        <a:rPr lang="ru-RU" sz="1300" u="none" strike="noStrik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неолимпийским</a:t>
                      </a:r>
                      <a:r>
                        <a:rPr lang="ru-RU" sz="13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видам спорта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27,00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33,00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35,00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39,00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18,00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7126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-Организация и проведение спортивно-оздоровительной работы по развитию физической культуры и спорта среди различных групп населения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привлеченных лиц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1 161,00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1 195,00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1 060,00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996,00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1 013,00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785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-Обеспечение участия лиц, проходящих спортивную подготовку, в спортивных соревнованиях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мероприятий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33,00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94,00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94,00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94,00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" y="0"/>
            <a:ext cx="1114415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855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4763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34974" y="132242"/>
            <a:ext cx="10853895" cy="1044388"/>
          </a:xfrm>
        </p:spPr>
        <p:txBody>
          <a:bodyPr>
            <a:noAutofit/>
          </a:bodyPr>
          <a:lstStyle/>
          <a:p>
            <a:pPr indent="90170" algn="ctr" defTabSz="914363">
              <a:defRPr/>
            </a:pPr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Муниципальные услуги, оказываемые муниципальными учреждениями в 2020-2024 годах (8)</a:t>
            </a:r>
            <a:endParaRPr lang="ru-RU" sz="3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776502" y="6488668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43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9619581"/>
              </p:ext>
            </p:extLst>
          </p:nvPr>
        </p:nvGraphicFramePr>
        <p:xfrm>
          <a:off x="438149" y="1323974"/>
          <a:ext cx="11439527" cy="5180343"/>
        </p:xfrm>
        <a:graphic>
          <a:graphicData uri="http://schemas.openxmlformats.org/drawingml/2006/table">
            <a:tbl>
              <a:tblPr bandRow="1">
                <a:tableStyleId>{8A107856-5554-42FB-B03E-39F5DBC370BA}</a:tableStyleId>
              </a:tblPr>
              <a:tblGrid>
                <a:gridCol w="415855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2247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2062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9417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9583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2393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12393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5837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муниципальной услуги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69" marR="7969" marT="7969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69" marR="7969" marT="7969" marB="0" anchor="ctr"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Значение показателя объема муниципальной услуги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69" marR="7969" marT="796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375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en-US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30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(отчет)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69" marR="7969" marT="79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(на 01.01.202</a:t>
                      </a:r>
                      <a:r>
                        <a:rPr lang="en-US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69" marR="7969" marT="79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69" marR="7969" marT="79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69" marR="7969" marT="79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69" marR="7969" marT="7969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8119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-Организация и проведение официальных спортивных мероприятий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мероприятий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27,00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51,00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46,00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46,00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46,00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8119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-Обеспечение доступа к объектам спорта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часов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300" b="0" i="0" u="none" strike="noStrik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040,00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4 083,00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</a:t>
                      </a:r>
                      <a:r>
                        <a:rPr lang="ru-RU" sz="1300" b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083,00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</a:t>
                      </a:r>
                      <a:r>
                        <a:rPr lang="ru-RU" sz="1300" b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083,00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</a:t>
                      </a:r>
                      <a:r>
                        <a:rPr lang="ru-RU" sz="1300" b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083,00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64558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-Организация и проведение официальных физкультурных (физкультурно-оздоровительных) мероприятий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мероприятий</a:t>
                      </a:r>
                      <a:endParaRPr lang="ru-RU" sz="1300" b="0" i="0" u="none" strike="noStrike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47,00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101,00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101,00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101,00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101,00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4558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-Обеспечение участия в официальных физкультурных (физкультурно-оздоровительных) мероприятий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мероприятий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18,00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64,00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64,00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64,00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64,00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202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-Проведение тестирования выполнения нормативов испытаний (тестов) комплекса ГТО</a:t>
                      </a:r>
                      <a:endParaRPr lang="ru-RU" sz="1300" b="0" i="0" u="none" strike="noStrike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мероприятий</a:t>
                      </a:r>
                      <a:endParaRPr lang="ru-RU" sz="1300" b="0" i="0" u="none" strike="noStrike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309,00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325,00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325,00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325,00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325,00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0696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предоставления государственных и муниципальных услуг в многофункциональных центрах предоставления государственных и муниципальных услуг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39 200,00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</a:t>
                      </a:r>
                      <a:r>
                        <a:rPr lang="ru-RU" sz="13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01.01.2021 года МАУ МФЦ «Мои документы» ликвидируется в связи с переходом сети многофункциональных центров предоставления государственных и муниципальных услуг в ХМАО - </a:t>
                      </a:r>
                      <a:r>
                        <a:rPr lang="ru-RU" sz="1300" u="none" strike="noStrik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Югры</a:t>
                      </a:r>
                      <a:r>
                        <a:rPr lang="ru-RU" sz="13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 централизованной системе организации МФЦ.  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409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Осуществление издательской деятельности</a:t>
                      </a:r>
                      <a:endParaRPr lang="ru-RU" sz="1300" b="0" i="0" u="none" strike="noStrike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лист печатный</a:t>
                      </a:r>
                      <a:endParaRPr lang="ru-RU" sz="1300" b="0" i="0" u="none" strike="noStrike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800,93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750,00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750,00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750,00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750,00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" y="0"/>
            <a:ext cx="1114415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855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4763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06597" y="116633"/>
            <a:ext cx="11093912" cy="978533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90170" algn="ctr">
              <a:spcBef>
                <a:spcPct val="0"/>
              </a:spcBef>
            </a:pPr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Распределение бюджетных ассигнований на реализацию муниципальных программ на 2020-2024 годы (1)</a:t>
            </a:r>
            <a:endParaRPr lang="ru-RU" sz="3000" b="1" dirty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785011" y="6496487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44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773559" y="733771"/>
            <a:ext cx="12192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4908054"/>
              </p:ext>
            </p:extLst>
          </p:nvPr>
        </p:nvGraphicFramePr>
        <p:xfrm>
          <a:off x="195074" y="1293265"/>
          <a:ext cx="11887199" cy="5210478"/>
        </p:xfrm>
        <a:graphic>
          <a:graphicData uri="http://schemas.openxmlformats.org/drawingml/2006/table">
            <a:tbl>
              <a:tblPr bandRow="1">
                <a:tableStyleId>{8A107856-5554-42FB-B03E-39F5DBC370BA}</a:tableStyleId>
              </a:tblPr>
              <a:tblGrid>
                <a:gridCol w="3482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4432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8249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9961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5331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40208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158241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6065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п/п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03" marR="9103" marT="91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kern="1200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03" marR="9103" marT="91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2020 </a:t>
                      </a:r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(отчет)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2021 (на 01.11.2021)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(проект)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2023 </a:t>
                      </a:r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(проект)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(проект)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947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03" marR="9103" marT="910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kern="1200" dirty="0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"Реализация молодежной политики на территории города </a:t>
                      </a:r>
                      <a:r>
                        <a:rPr lang="ru-RU" sz="1400" u="none" strike="noStrike" kern="1200" dirty="0" err="1">
                          <a:latin typeface="Times New Roman" pitchFamily="18" charset="0"/>
                          <a:cs typeface="Times New Roman" pitchFamily="18" charset="0"/>
                        </a:rPr>
                        <a:t>Покачи</a:t>
                      </a:r>
                      <a:r>
                        <a:rPr lang="ru-RU" sz="1400" u="none" strike="noStrike" kern="1200" dirty="0">
                          <a:latin typeface="Times New Roman" pitchFamily="18" charset="0"/>
                          <a:cs typeface="Times New Roman" pitchFamily="18" charset="0"/>
                        </a:rPr>
                        <a:t> "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205,5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450,9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315,4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313,2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306,3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6491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03" marR="9103" marT="910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kern="1200" dirty="0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"Организация отдыха детей города </a:t>
                      </a:r>
                      <a:r>
                        <a:rPr lang="ru-RU" sz="1400" u="none" strike="noStrike" kern="1200" dirty="0" err="1">
                          <a:latin typeface="Times New Roman" pitchFamily="18" charset="0"/>
                          <a:cs typeface="Times New Roman" pitchFamily="18" charset="0"/>
                        </a:rPr>
                        <a:t>Покачи</a:t>
                      </a:r>
                      <a:r>
                        <a:rPr lang="ru-RU" sz="1400" u="none" strike="noStrike" kern="1200" dirty="0">
                          <a:latin typeface="Times New Roman" pitchFamily="18" charset="0"/>
                          <a:cs typeface="Times New Roman" pitchFamily="18" charset="0"/>
                        </a:rPr>
                        <a:t> в каникулярное время "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2 444,2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10 860,5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16 964,5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14 700,1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14 591,7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2853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03" marR="9103" marT="910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kern="1200" dirty="0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"Осуществление материально- технического обеспечения деятельности органов местного самоуправления, казенных учреждений города </a:t>
                      </a:r>
                      <a:r>
                        <a:rPr lang="ru-RU" sz="1400" u="none" strike="noStrike" kern="1200" dirty="0" err="1">
                          <a:latin typeface="Times New Roman" pitchFamily="18" charset="0"/>
                          <a:cs typeface="Times New Roman" pitchFamily="18" charset="0"/>
                        </a:rPr>
                        <a:t>Покачи</a:t>
                      </a:r>
                      <a:r>
                        <a:rPr lang="ru-RU" sz="1400" u="none" strike="noStrike" kern="1200" dirty="0">
                          <a:latin typeface="Times New Roman" pitchFamily="18" charset="0"/>
                          <a:cs typeface="Times New Roman" pitchFamily="18" charset="0"/>
                        </a:rPr>
                        <a:t>, финансовое обеспечение деятельности которых </a:t>
                      </a:r>
                      <a:r>
                        <a:rPr lang="ru-RU" sz="1400" u="none" strike="noStrike" kern="1200" dirty="0" err="1">
                          <a:latin typeface="Times New Roman" pitchFamily="18" charset="0"/>
                          <a:cs typeface="Times New Roman" pitchFamily="18" charset="0"/>
                        </a:rPr>
                        <a:t>осущестляется</a:t>
                      </a:r>
                      <a:r>
                        <a:rPr lang="ru-RU" sz="1400" u="none" strike="noStrike" kern="1200" dirty="0">
                          <a:latin typeface="Times New Roman" pitchFamily="18" charset="0"/>
                          <a:cs typeface="Times New Roman" pitchFamily="18" charset="0"/>
                        </a:rPr>
                        <a:t> за счет средств бюджета города </a:t>
                      </a:r>
                      <a:r>
                        <a:rPr lang="ru-RU" sz="1400" u="none" strike="noStrike" kern="1200" dirty="0" err="1">
                          <a:latin typeface="Times New Roman" pitchFamily="18" charset="0"/>
                          <a:cs typeface="Times New Roman" pitchFamily="18" charset="0"/>
                        </a:rPr>
                        <a:t>Покачи</a:t>
                      </a:r>
                      <a:r>
                        <a:rPr lang="ru-RU" sz="1400" u="none" strike="noStrike" kern="1200" dirty="0">
                          <a:latin typeface="Times New Roman" pitchFamily="18" charset="0"/>
                          <a:cs typeface="Times New Roman" pitchFamily="18" charset="0"/>
                        </a:rPr>
                        <a:t> на основании бюджетной сметы"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77 993,8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76 129,3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78 489,1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74 189,9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174 189,9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6491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03" marR="9103" marT="910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kern="1200" dirty="0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"Сохранение и развитие сферы культуры города </a:t>
                      </a:r>
                      <a:r>
                        <a:rPr lang="ru-RU" sz="1400" u="none" strike="noStrike" kern="1200" dirty="0" err="1">
                          <a:latin typeface="Times New Roman" pitchFamily="18" charset="0"/>
                          <a:cs typeface="Times New Roman" pitchFamily="18" charset="0"/>
                        </a:rPr>
                        <a:t>Покачи</a:t>
                      </a:r>
                      <a:r>
                        <a:rPr lang="ru-RU" sz="1400" u="none" strike="noStrike" kern="1200" dirty="0">
                          <a:latin typeface="Times New Roman" pitchFamily="18" charset="0"/>
                          <a:cs typeface="Times New Roman" pitchFamily="18" charset="0"/>
                        </a:rPr>
                        <a:t> "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124 306,9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121 229,9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130 404,4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92 935,6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86 183,9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6491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03" marR="9103" marT="910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kern="1200" dirty="0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"Развитие муниципальной службы в городе </a:t>
                      </a:r>
                      <a:r>
                        <a:rPr lang="ru-RU" sz="1400" u="none" strike="noStrike" kern="1200" dirty="0" err="1">
                          <a:latin typeface="Times New Roman" pitchFamily="18" charset="0"/>
                          <a:cs typeface="Times New Roman" pitchFamily="18" charset="0"/>
                        </a:rPr>
                        <a:t>Покачи</a:t>
                      </a:r>
                      <a:r>
                        <a:rPr lang="ru-RU" sz="1400" u="none" strike="noStrike" kern="1200" dirty="0">
                          <a:latin typeface="Times New Roman" pitchFamily="18" charset="0"/>
                          <a:cs typeface="Times New Roman" pitchFamily="18" charset="0"/>
                        </a:rPr>
                        <a:t>"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4 026,9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3 498,9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3 401,9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3 377,4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3 304,0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6491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03" marR="9103" marT="910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kern="1200" dirty="0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"Улучшение условий и охраны труда на территории города </a:t>
                      </a:r>
                      <a:r>
                        <a:rPr lang="ru-RU" sz="1400" u="none" strike="noStrike" kern="1200" dirty="0" err="1">
                          <a:latin typeface="Times New Roman" pitchFamily="18" charset="0"/>
                          <a:cs typeface="Times New Roman" pitchFamily="18" charset="0"/>
                        </a:rPr>
                        <a:t>Покачи</a:t>
                      </a:r>
                      <a:r>
                        <a:rPr lang="ru-RU" sz="1400" u="none" strike="noStrike" kern="1200" dirty="0">
                          <a:latin typeface="Times New Roman" pitchFamily="18" charset="0"/>
                          <a:cs typeface="Times New Roman" pitchFamily="18" charset="0"/>
                        </a:rPr>
                        <a:t>"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1 355,8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1 467,3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1 469,3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1 454,7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1 454,7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2898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03" marR="9103" marT="910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kern="1200" dirty="0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"Развитие жилищной сферы в городе </a:t>
                      </a:r>
                      <a:r>
                        <a:rPr lang="ru-RU" sz="1400" u="none" strike="noStrike" kern="1200" dirty="0" err="1">
                          <a:latin typeface="Times New Roman" pitchFamily="18" charset="0"/>
                          <a:cs typeface="Times New Roman" pitchFamily="18" charset="0"/>
                        </a:rPr>
                        <a:t>Покачи</a:t>
                      </a:r>
                      <a:r>
                        <a:rPr lang="ru-RU" sz="1400" u="none" strike="noStrike" kern="1200" dirty="0">
                          <a:latin typeface="Times New Roman" pitchFamily="18" charset="0"/>
                          <a:cs typeface="Times New Roman" pitchFamily="18" charset="0"/>
                        </a:rPr>
                        <a:t>"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ru-RU" sz="140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238,0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6 282,6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19 354,7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22 246,7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" y="0"/>
            <a:ext cx="1114415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630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06597" y="116633"/>
            <a:ext cx="11093912" cy="978533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90170" algn="ctr">
              <a:spcBef>
                <a:spcPct val="0"/>
              </a:spcBef>
            </a:pPr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Распределение бюджетных ассигнований на реализацию муниципальных программ на 2020-2024 годы (2)</a:t>
            </a:r>
            <a:endParaRPr lang="ru-RU" sz="3000" b="1" dirty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785011" y="6496487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773559" y="733771"/>
            <a:ext cx="12192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9642438"/>
              </p:ext>
            </p:extLst>
          </p:nvPr>
        </p:nvGraphicFramePr>
        <p:xfrm>
          <a:off x="195075" y="1176126"/>
          <a:ext cx="11797685" cy="5357633"/>
        </p:xfrm>
        <a:graphic>
          <a:graphicData uri="http://schemas.openxmlformats.org/drawingml/2006/table">
            <a:tbl>
              <a:tblPr bandRow="1">
                <a:tableStyleId>{8A107856-5554-42FB-B03E-39F5DBC370BA}</a:tableStyleId>
              </a:tblPr>
              <a:tblGrid>
                <a:gridCol w="3456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40976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698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8832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4312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39152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149519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5970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№ п/п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03" marR="9103" marT="91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kern="1200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03" marR="9103" marT="91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2020 </a:t>
                      </a:r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(отчет)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2021 (на 01.11.2021)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(проект)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2023 </a:t>
                      </a:r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(проект)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(проект)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3529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</a:rPr>
                        <a:t>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"Профилактика терроризма и экстремизма, создание на территории города </a:t>
                      </a:r>
                      <a:r>
                        <a:rPr lang="ru-RU" sz="140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Покачи</a:t>
                      </a:r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комфортной среды для проживания многонационального общества 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573,9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4 589,6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58,0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57,3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56,0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3529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</a:rPr>
                        <a:t>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"Поддержка и развитие малого и среднего предпринимательства, агропромышленного комплекса на территории города </a:t>
                      </a:r>
                      <a:r>
                        <a:rPr lang="ru-RU" sz="140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Покачи</a:t>
                      </a:r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5 632,9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2 247,5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2 442,1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128,3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128,3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225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</a:rPr>
                        <a:t>10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"Разработка документов градостроительного регулирования города Покачи"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12 992,2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15 330,8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11 341,6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10 835,7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10 563,9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2471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</a:rPr>
                        <a:t>11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"Противодействие коррупции в муниципальном образовании город Покачи 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192,0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33,0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20,0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20,0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20,0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3529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</a:rPr>
                        <a:t>12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"Информирование населения о деятельности органов местного самоуправления, поддержка лиц, внесших выдающийся вклад в развитие города Покачи"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9 966,6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lang="ru-RU" sz="1400" u="none" strike="noStrike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481,4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10 306,5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7 339,7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7 180,3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83529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</a:rPr>
                        <a:t>13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"Управление и распоряжение имуществом, находящимся в собственности города </a:t>
                      </a:r>
                      <a:r>
                        <a:rPr lang="ru-RU" sz="140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Покачи</a:t>
                      </a:r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и земельными участками, государственная собственность на которые не разграничена"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3 312,7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2 906,1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2 906,1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985,4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1 667,2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2225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</a:rPr>
                        <a:t>14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"Управление муниципальными финансами города </a:t>
                      </a:r>
                      <a:r>
                        <a:rPr lang="ru-RU" sz="140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Покачи</a:t>
                      </a:r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261 297,3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241 064,7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239 680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232 364,1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227 785,7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" y="0"/>
            <a:ext cx="1114415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431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06597" y="116633"/>
            <a:ext cx="11093912" cy="978533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90170" algn="ctr">
              <a:spcBef>
                <a:spcPct val="0"/>
              </a:spcBef>
            </a:pPr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Распределение бюджетных ассигнований на реализацию муниципальных программ на 2020-2024 годы (3)</a:t>
            </a:r>
            <a:endParaRPr lang="ru-RU" sz="3000" b="1" dirty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785011" y="6496487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46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773559" y="733771"/>
            <a:ext cx="12192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7163795"/>
              </p:ext>
            </p:extLst>
          </p:nvPr>
        </p:nvGraphicFramePr>
        <p:xfrm>
          <a:off x="195074" y="1293265"/>
          <a:ext cx="11887199" cy="5028592"/>
        </p:xfrm>
        <a:graphic>
          <a:graphicData uri="http://schemas.openxmlformats.org/drawingml/2006/table">
            <a:tbl>
              <a:tblPr bandRow="1">
                <a:tableStyleId>{8A107856-5554-42FB-B03E-39F5DBC370BA}</a:tableStyleId>
              </a:tblPr>
              <a:tblGrid>
                <a:gridCol w="3482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4432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8249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9961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5331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40208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158241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6168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п/п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03" marR="9103" marT="91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kern="1200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03" marR="9103" marT="91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2020 </a:t>
                      </a:r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(отчет)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2021 (на 01.11.2021)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(проект)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2023 </a:t>
                      </a:r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(проект)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(проект)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927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"Развитие транспортной системы города </a:t>
                      </a:r>
                      <a:r>
                        <a:rPr lang="ru-RU" sz="140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Покачи</a:t>
                      </a:r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38 560,7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44 279,5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36 502,1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25 605,5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25 049,4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7447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"Обеспечение жильем молодых семей на территории города </a:t>
                      </a:r>
                      <a:r>
                        <a:rPr lang="ru-RU" sz="140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Покачи</a:t>
                      </a:r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18 191,6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10 584,2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8 724,5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8 980,0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8 949,5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392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"Обеспечение условий для развития физической культуры, школьного спорта и массового спорта в городе Покачи 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263 114,9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417 674,1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119 186,0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83 909,8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83 340,8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878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"Реализация отдельных госудаственных полномочий в сфере опеки и попечительства в городе Покачи "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10 784,7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12 774,3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13 568,2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15 228,3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11 970,4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7447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"Поддержка социально-ориентированных некоммерческих организаций города Покачи"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40,5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7447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"Развитие жилищно-коммунального комплекса и повышение энергетической эффективности в городе </a:t>
                      </a:r>
                      <a:r>
                        <a:rPr lang="ru-RU" sz="140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Покачи</a:t>
                      </a:r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52 441,7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73 475,3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41 234,3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43 103,3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44 352,7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9327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"Обеспечение безопасности жизнедеятельности населения на территории города </a:t>
                      </a:r>
                      <a:r>
                        <a:rPr lang="ru-RU" sz="140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Покачи</a:t>
                      </a:r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14 570,3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16 593,5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14 596,1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9 822,2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9 610,1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" y="0"/>
            <a:ext cx="1114415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296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06597" y="116633"/>
            <a:ext cx="11093912" cy="978533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90170" algn="ctr">
              <a:spcBef>
                <a:spcPct val="0"/>
              </a:spcBef>
            </a:pPr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Распределение бюджетных ассигнований на реализацию муниципальных программ на 2020-2024 годы (4)</a:t>
            </a:r>
            <a:endParaRPr lang="ru-RU" sz="3000" b="1" dirty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785011" y="6496487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47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773559" y="733771"/>
            <a:ext cx="12192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1792253"/>
              </p:ext>
            </p:extLst>
          </p:nvPr>
        </p:nvGraphicFramePr>
        <p:xfrm>
          <a:off x="195074" y="1293265"/>
          <a:ext cx="11887199" cy="4849931"/>
        </p:xfrm>
        <a:graphic>
          <a:graphicData uri="http://schemas.openxmlformats.org/drawingml/2006/table">
            <a:tbl>
              <a:tblPr bandRow="1">
                <a:tableStyleId>{8A107856-5554-42FB-B03E-39F5DBC370BA}</a:tableStyleId>
              </a:tblPr>
              <a:tblGrid>
                <a:gridCol w="3482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4432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8249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9961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5331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40208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158241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6168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№ п/п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03" marR="9103" marT="91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kern="1200" dirty="0"/>
                        <a:t>Наименование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103" marR="9103" marT="91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/>
                        <a:t>2020 </a:t>
                      </a:r>
                      <a:r>
                        <a:rPr lang="ru-RU" sz="1400" u="none" strike="noStrike" dirty="0"/>
                        <a:t>(отчет)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/>
                        <a:t>2021 (на 01.11.2021)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/>
                        <a:t>2022 </a:t>
                      </a:r>
                      <a:r>
                        <a:rPr lang="ru-RU" sz="1400" u="none" strike="noStrike" dirty="0"/>
                        <a:t>(проект)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/>
                        <a:t>2023 </a:t>
                      </a:r>
                      <a:r>
                        <a:rPr lang="ru-RU" sz="1400" u="none" strike="noStrike" dirty="0"/>
                        <a:t>(проект)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/>
                        <a:t>2024 </a:t>
                      </a:r>
                      <a:r>
                        <a:rPr lang="ru-RU" sz="1400" u="none" strike="noStrike" dirty="0"/>
                        <a:t>(проект)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927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</a:rPr>
                        <a:t>22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 smtClean="0"/>
                        <a:t>Муниципальная программа "Укрепление общественного</a:t>
                      </a:r>
                      <a:r>
                        <a:rPr lang="ru-RU" sz="1400" u="none" strike="noStrike" baseline="0" dirty="0" smtClean="0"/>
                        <a:t> здоровья</a:t>
                      </a:r>
                      <a:r>
                        <a:rPr lang="ru-RU" sz="1400" u="none" strike="noStrike" dirty="0" smtClean="0"/>
                        <a:t>"</a:t>
                      </a:r>
                      <a:endParaRPr kumimoji="0" lang="ru-RU" sz="1400" b="0" i="0" u="sng" strike="noStrike" kern="1200" dirty="0">
                        <a:solidFill>
                          <a:schemeClr val="tx1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/>
                        <a:t>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/>
                        <a:t>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/>
                        <a:t>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/>
                        <a:t>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/>
                        <a:t>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7447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</a:rPr>
                        <a:t>23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/>
                        <a:t>Муниципальная программа "Обеспечение </a:t>
                      </a:r>
                      <a:r>
                        <a:rPr lang="ru-RU" sz="1400" u="none" strike="noStrike" dirty="0" smtClean="0"/>
                        <a:t>экологической </a:t>
                      </a:r>
                      <a:r>
                        <a:rPr lang="ru-RU" sz="1400" u="none" strike="noStrike" dirty="0"/>
                        <a:t>безопасности на территории города </a:t>
                      </a:r>
                      <a:r>
                        <a:rPr lang="ru-RU" sz="1400" u="none" strike="noStrike" dirty="0" err="1"/>
                        <a:t>Покачи</a:t>
                      </a:r>
                      <a:r>
                        <a:rPr lang="ru-RU" sz="1400" u="none" strike="noStrike" dirty="0"/>
                        <a:t> 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/>
                        <a:t>4 337,4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/>
                        <a:t>3 858,5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/>
                        <a:t>3 850,0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/>
                        <a:t>2 822,5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/>
                        <a:t>2 772,4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392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</a:rPr>
                        <a:t>24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/>
                        <a:t>Муниципальная программа "Информационное общество города </a:t>
                      </a:r>
                      <a:r>
                        <a:rPr lang="ru-RU" sz="1400" u="none" strike="noStrike" dirty="0" err="1"/>
                        <a:t>Покачи</a:t>
                      </a:r>
                      <a:r>
                        <a:rPr lang="ru-RU" sz="1400" u="none" strike="noStrike" dirty="0"/>
                        <a:t> 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/>
                        <a:t>31 762,3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/>
                        <a:t>4 660,8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/>
                        <a:t>4 660,8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/>
                        <a:t>3 768,5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/>
                        <a:t>3 686,7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878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</a:rPr>
                        <a:t>25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/>
                        <a:t>Муниципальная программа "Развитие образования в городе </a:t>
                      </a:r>
                      <a:r>
                        <a:rPr lang="ru-RU" sz="1400" u="none" strike="noStrike" dirty="0" err="1"/>
                        <a:t>Покачи</a:t>
                      </a:r>
                      <a:r>
                        <a:rPr lang="ru-RU" sz="1400" u="none" strike="noStrike" dirty="0"/>
                        <a:t>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/>
                        <a:t>678 782,0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/>
                        <a:t>747 614,5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/>
                        <a:t>706 455,8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/>
                        <a:t>690 603,9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/>
                        <a:t>689 978,4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7447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</a:rPr>
                        <a:t>26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/>
                        <a:t>Муниципальная программа "Формирование современной городской среды в муниципальном образовании город </a:t>
                      </a:r>
                      <a:r>
                        <a:rPr lang="ru-RU" sz="1400" u="none" strike="noStrike" dirty="0" err="1"/>
                        <a:t>Покачи</a:t>
                      </a:r>
                      <a:r>
                        <a:rPr lang="ru-RU" sz="1400" u="none" strike="noStrike" dirty="0"/>
                        <a:t>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/>
                        <a:t>96 603,9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/>
                        <a:t>95</a:t>
                      </a:r>
                      <a:r>
                        <a:rPr lang="ru-RU" sz="1400" u="none" strike="noStrike" baseline="0" dirty="0" smtClean="0"/>
                        <a:t> 795,6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/>
                        <a:t>9 646,1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/>
                        <a:t>9 646,1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/>
                        <a:t>10 717,8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7447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</a:rPr>
                        <a:t>27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/>
                        <a:t>Муниципальная программа "Формирование беспрепятственного доступа инвалидов и других </a:t>
                      </a:r>
                      <a:r>
                        <a:rPr lang="ru-RU" sz="1400" u="none" strike="noStrike" dirty="0" err="1"/>
                        <a:t>маломобильных</a:t>
                      </a:r>
                      <a:r>
                        <a:rPr lang="ru-RU" sz="1400" u="none" strike="noStrike" dirty="0"/>
                        <a:t> групп населения к объектам социальной инфраструктуры муниципального образования город </a:t>
                      </a:r>
                      <a:r>
                        <a:rPr lang="ru-RU" sz="1400" u="none" strike="noStrike" dirty="0" err="1"/>
                        <a:t>Покачи</a:t>
                      </a:r>
                      <a:r>
                        <a:rPr lang="ru-RU" sz="1400" u="none" strike="noStrike" dirty="0"/>
                        <a:t>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/>
                        <a:t>63,0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/>
                        <a:t>563,0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/>
                        <a:t>350,0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/>
                        <a:t>350,0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/>
                        <a:t>350,0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9327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ВСЕГО</a:t>
                      </a:r>
                      <a:endParaRPr kumimoji="0" lang="ru-RU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/>
                        <a:t>1 713 553,8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/>
                        <a:t>1 923 451,2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/>
                        <a:t>1 462 904,9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/>
                        <a:t>1 351 946,0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/>
                        <a:t>1 340 506,9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" y="0"/>
            <a:ext cx="1114415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05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03445" y="142852"/>
            <a:ext cx="11088555" cy="869950"/>
          </a:xfrm>
        </p:spPr>
        <p:txBody>
          <a:bodyPr anchor="t">
            <a:noAutofit/>
          </a:bodyPr>
          <a:lstStyle/>
          <a:p>
            <a:pPr indent="90170" algn="ctr" defTabSz="914363"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Непрограммные направления расходования средств на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 и на плановый период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776511" y="6485256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48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4820031"/>
              </p:ext>
            </p:extLst>
          </p:nvPr>
        </p:nvGraphicFramePr>
        <p:xfrm>
          <a:off x="405442" y="1212234"/>
          <a:ext cx="11643227" cy="5338418"/>
        </p:xfrm>
        <a:graphic>
          <a:graphicData uri="http://schemas.openxmlformats.org/drawingml/2006/table">
            <a:tbl>
              <a:tblPr firstCol="1" bandRow="1">
                <a:tableStyleId>{8A107856-5554-42FB-B03E-39F5DBC370BA}</a:tableStyleId>
              </a:tblPr>
              <a:tblGrid>
                <a:gridCol w="694837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9624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0235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9624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29281">
                <a:tc>
                  <a:txBody>
                    <a:bodyPr/>
                    <a:lstStyle/>
                    <a:p>
                      <a:pPr marL="0" indent="9017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b="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  <a:r>
                        <a:rPr kumimoji="0" lang="ru-RU" sz="1400" b="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направлений </a:t>
                      </a:r>
                      <a:r>
                        <a:rPr kumimoji="0" lang="ru-RU" sz="1400" b="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расходов</a:t>
                      </a:r>
                      <a:endParaRPr kumimoji="0" lang="ru-RU" sz="1400" b="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indent="9017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kumimoji="0" lang="ru-RU" sz="1400" b="0" kern="12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9017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b="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kumimoji="0" lang="ru-RU" sz="1400" b="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4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indent="9017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kumimoji="0" lang="ru-RU" sz="1400" b="0" kern="12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9017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b="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</a:t>
                      </a:r>
                      <a:r>
                        <a:rPr kumimoji="0" lang="ru-RU" sz="1400" b="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4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indent="9017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kumimoji="0" lang="ru-RU" sz="1400" b="0" kern="12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9017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b="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r>
                        <a:rPr kumimoji="0" lang="ru-RU" sz="1400" b="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4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2064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b="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Ежемесячное денежное возмещение расходов по оплате проезда гражданам, страдающим хронической почечной недостаточностью и нуждающимся в процедуре программного гемодиализа</a:t>
                      </a:r>
                      <a:endParaRPr kumimoji="0" lang="ru-RU" sz="14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600,0</a:t>
                      </a:r>
                      <a:endParaRPr lang="ru-RU" sz="1400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600,0</a:t>
                      </a:r>
                      <a:endParaRPr lang="ru-RU" sz="1400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600,0</a:t>
                      </a:r>
                      <a:endParaRPr lang="ru-RU" sz="1400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25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b="0" kern="1200" dirty="0">
                          <a:latin typeface="Times New Roman" pitchFamily="18" charset="0"/>
                          <a:cs typeface="Times New Roman" pitchFamily="18" charset="0"/>
                        </a:rPr>
                        <a:t>Награды, премии главы города и председателя Думы города</a:t>
                      </a:r>
                      <a:endParaRPr kumimoji="0" lang="ru-RU" sz="14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325,0</a:t>
                      </a:r>
                      <a:endParaRPr lang="ru-RU" sz="14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255,0</a:t>
                      </a:r>
                      <a:endParaRPr lang="ru-RU" sz="14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255,0</a:t>
                      </a:r>
                      <a:endParaRPr lang="ru-RU" sz="14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2064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b="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Инициативное бюджетирование (расходы будут распределены в состав соответствующей муниципальной программы по итогам конкурсов инициативных проектов)</a:t>
                      </a:r>
                      <a:endParaRPr kumimoji="0" lang="ru-RU" sz="14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675,0</a:t>
                      </a:r>
                      <a:endParaRPr lang="ru-RU" sz="14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645,0</a:t>
                      </a:r>
                      <a:endParaRPr lang="ru-RU" sz="14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645,0</a:t>
                      </a:r>
                      <a:endParaRPr lang="ru-RU" sz="14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2064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b="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Реализация мероприятий по содействию трудоустройству граждан (расходы будут распределены в состав соответствующей муниципальной программы по итогам заключения договоров на привлечение работников)</a:t>
                      </a:r>
                      <a:endParaRPr kumimoji="0" lang="ru-RU" sz="14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4 460,9</a:t>
                      </a:r>
                      <a:endParaRPr lang="ru-RU" sz="14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4 527,7</a:t>
                      </a:r>
                      <a:endParaRPr lang="ru-RU" sz="14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2 077,0</a:t>
                      </a:r>
                      <a:endParaRPr lang="ru-RU" sz="14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2064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b="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Осуществление полномочий по составлению (изменению) списков кандидатов в присяжные заседатели федеральных судов общей юрисдикции в Российской Федерации</a:t>
                      </a:r>
                      <a:endParaRPr kumimoji="0" lang="ru-RU" sz="14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1,9</a:t>
                      </a:r>
                      <a:endParaRPr lang="ru-RU" sz="14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1,8</a:t>
                      </a:r>
                      <a:endParaRPr lang="ru-RU" sz="14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7,5</a:t>
                      </a:r>
                      <a:endParaRPr lang="ru-RU" sz="14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2064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b="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Реализация мероприятий, связанных с празднованием  юбилея города Покачи (расходы будут распределены в состав соответствующей муниципальной программы в процессе реализации мероприятий)</a:t>
                      </a:r>
                      <a:endParaRPr kumimoji="0" lang="ru-RU" sz="14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10 000,0</a:t>
                      </a:r>
                      <a:endParaRPr lang="ru-RU" sz="14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4413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Условно-утвержденные расходы</a:t>
                      </a:r>
                      <a:endParaRPr lang="ru-RU" sz="1400" b="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17 000,0</a:t>
                      </a:r>
                      <a:endParaRPr lang="ru-RU" sz="14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66 837,0</a:t>
                      </a:r>
                      <a:endParaRPr lang="ru-RU" sz="14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6289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400" b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16 062,8</a:t>
                      </a:r>
                      <a:endParaRPr lang="ru-RU" sz="1400" b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23 029,5</a:t>
                      </a:r>
                      <a:endParaRPr lang="ru-RU" sz="1400" b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421,5</a:t>
                      </a:r>
                      <a:endParaRPr lang="ru-RU" sz="1400" b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0941770" y="842900"/>
            <a:ext cx="11335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" y="0"/>
            <a:ext cx="1114415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13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" y="0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338105" y="113566"/>
            <a:ext cx="10853896" cy="1082648"/>
          </a:xfrm>
        </p:spPr>
        <p:txBody>
          <a:bodyPr anchor="t">
            <a:no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программа «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Реализация молодежной политики на территории города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Покачи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Содержимое 1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33421972"/>
              </p:ext>
            </p:extLst>
          </p:nvPr>
        </p:nvGraphicFramePr>
        <p:xfrm>
          <a:off x="239349" y="2276871"/>
          <a:ext cx="3820576" cy="421009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162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0435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022729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Объемы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финансовых средств (тыс.руб.)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530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годы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3750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2022год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315,4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5227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313,2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5227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306,3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3" name="Объект 2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363563617"/>
              </p:ext>
            </p:extLst>
          </p:nvPr>
        </p:nvGraphicFramePr>
        <p:xfrm>
          <a:off x="4445531" y="2247899"/>
          <a:ext cx="7346420" cy="431482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26334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658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6500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5223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88962"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целевых показателей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kumimoji="0" lang="ru-RU" sz="1600" kern="1200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2023 </a:t>
                      </a:r>
                      <a:r>
                        <a:rPr kumimoji="0" lang="ru-RU" sz="1600" kern="1200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r>
                        <a:rPr kumimoji="0" lang="ru-RU" sz="1600" kern="1200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779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Доля молодежи в возрасте от 14 до 30 лет, задействованной в мероприятиях общественных объединений, % До/</a:t>
                      </a:r>
                      <a:r>
                        <a:rPr lang="ru-RU" sz="1600" dirty="0" err="1">
                          <a:latin typeface="Times New Roman"/>
                          <a:ea typeface="Times New Roman"/>
                          <a:cs typeface="Times New Roman"/>
                        </a:rPr>
                        <a:t>Дм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*100%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22,2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22,5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22,6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63042">
                <a:tc>
                  <a:txBody>
                    <a:bodyPr/>
                    <a:lstStyle/>
                    <a:p>
                      <a:pPr indent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Количество молодежи в возрасте от 14 до 30 лет, задействованной в мероприятиях общественных объединений, чел. До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1187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1194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1196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84900">
                <a:tc>
                  <a:txBody>
                    <a:bodyPr/>
                    <a:lstStyle/>
                    <a:p>
                      <a:pPr indent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Количество молодежи в возрасте от 14 до 30 лет, чел. Дм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5300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5305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5290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171705" y="1344106"/>
            <a:ext cx="118486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u="sng" dirty="0" smtClean="0">
                <a:latin typeface="Times New Roman" panose="02020603050405020304" pitchFamily="18" charset="0"/>
                <a:cs typeface="Times New Roman" pitchFamily="18" charset="0"/>
              </a:rPr>
              <a:t>Цель программы: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>
                <a:latin typeface="Times New Roman" panose="02020603050405020304" pitchFamily="18" charset="0"/>
                <a:cs typeface="Times New Roman" pitchFamily="18" charset="0"/>
              </a:rPr>
              <a:t>повышение эффективности реализации молодежной политики в интересах инновационного социально ориентированного развития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1776502" y="6486962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49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" y="0"/>
            <a:ext cx="1114415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460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4763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2" descr="C:\Users\User\Desktop\s1200.webp"/>
          <p:cNvSpPr>
            <a:spLocks noGrp="1" noChangeAspect="1" noChangeArrowheads="1"/>
          </p:cNvSpPr>
          <p:nvPr>
            <p:ph type="ctrTitle"/>
          </p:nvPr>
        </p:nvSpPr>
        <p:spPr bwMode="auto">
          <a:xfrm>
            <a:off x="1024129" y="89223"/>
            <a:ext cx="10929978" cy="1059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бюджетной политики на 2022 год и на плановый период 2023 и 2024 годов</a:t>
            </a:r>
            <a:endParaRPr lang="ru-RU" b="1" dirty="0"/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858391" y="6568762"/>
            <a:ext cx="3336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" y="0"/>
            <a:ext cx="1114415" cy="1176630"/>
          </a:xfrm>
          <a:prstGeom prst="rect">
            <a:avLst/>
          </a:prstGeom>
        </p:spPr>
      </p:pic>
      <p:graphicFrame>
        <p:nvGraphicFramePr>
          <p:cNvPr id="8" name="Объект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2998221"/>
              </p:ext>
            </p:extLst>
          </p:nvPr>
        </p:nvGraphicFramePr>
        <p:xfrm>
          <a:off x="333373" y="1124153"/>
          <a:ext cx="11620734" cy="57386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819617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338105" y="89542"/>
            <a:ext cx="10853896" cy="958208"/>
          </a:xfrm>
        </p:spPr>
        <p:txBody>
          <a:bodyPr anchor="t"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«Организация отдыха детей города Покачи в каникулярное время» 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Содержимое 1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33421972"/>
              </p:ext>
            </p:extLst>
          </p:nvPr>
        </p:nvGraphicFramePr>
        <p:xfrm>
          <a:off x="239350" y="1885950"/>
          <a:ext cx="4561250" cy="414337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4070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5415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828675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Объемы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финансовых средств (тыс.руб.)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2867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годы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2867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16 964,5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2867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14 700,1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2867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14 591,7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3" name="Объект 2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537127721"/>
              </p:ext>
            </p:extLst>
          </p:nvPr>
        </p:nvGraphicFramePr>
        <p:xfrm>
          <a:off x="5162551" y="1809097"/>
          <a:ext cx="6819900" cy="4264693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9577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8944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8867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8398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60180"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b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целевых показателей</a:t>
                      </a:r>
                      <a:endParaRPr kumimoji="0" lang="ru-RU" sz="16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kumimoji="0" lang="ru-RU" sz="1200" b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2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</a:t>
                      </a:r>
                      <a:r>
                        <a:rPr kumimoji="0" lang="ru-RU" sz="1200" b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2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r>
                        <a:rPr kumimoji="0" lang="ru-RU" sz="1200" b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2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948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Доля детей от  6 до 17 лет (включительно), охваченных отдыхом в лагерях с дневным пребыванием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, %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68,9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68,9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68,9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5809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Доля детей «группы риска»  состоящих на профилактическом учете муниципальной комиссии по делам несовершеннолетних, охваченных различными формами отдыха и оздоровления, %                                                                                                                                              Д6-17 </a:t>
                      </a:r>
                      <a:r>
                        <a:rPr kumimoji="0" lang="ru-RU" sz="1200" kern="1200" dirty="0" err="1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пу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kumimoji="0" lang="ru-RU" sz="1200" kern="1200" dirty="0" err="1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лдп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/  Д6-17 </a:t>
                      </a:r>
                      <a:r>
                        <a:rPr kumimoji="0" lang="ru-RU" sz="1200" kern="1200" dirty="0" err="1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пу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х100%</a:t>
                      </a:r>
                      <a:endParaRPr kumimoji="0" lang="ru-RU" sz="1200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92578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Доля детей в возрасте от 6 до 17 лет,   охваченными различными формами отдыха и оздоровления, %.                                                                                                                                       Д6-17 </a:t>
                      </a:r>
                      <a:r>
                        <a:rPr kumimoji="0" lang="ru-RU" sz="1200" kern="1200" dirty="0" err="1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орф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/ Д6-17 всего  X100%                                                                                                                                        </a:t>
                      </a:r>
                      <a:endParaRPr kumimoji="0" lang="ru-RU" sz="1200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83,8</a:t>
                      </a:r>
                      <a:endParaRPr kumimoji="0" lang="ru-RU" sz="1200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83,8</a:t>
                      </a:r>
                      <a:endParaRPr kumimoji="0" lang="ru-RU" sz="1200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83,8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2578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Количество  детей в возрасте от 6 до 17 лет,   охваченных организованным  отдыхом в климатически благоприятных регионах России, чел</a:t>
                      </a:r>
                      <a:endParaRPr kumimoji="0" lang="ru-RU" sz="1200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135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135</a:t>
                      </a:r>
                      <a:endParaRPr kumimoji="0" lang="ru-RU" sz="1200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135</a:t>
                      </a:r>
                      <a:endParaRPr kumimoji="0" lang="ru-RU" sz="1200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171705" y="1355199"/>
            <a:ext cx="118486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u="sng" dirty="0" smtClean="0">
                <a:latin typeface="Times New Roman" panose="02020603050405020304" pitchFamily="18" charset="0"/>
                <a:cs typeface="Times New Roman" pitchFamily="18" charset="0"/>
              </a:rPr>
              <a:t>Цель программы: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>
                <a:latin typeface="Times New Roman" panose="02020603050405020304" pitchFamily="18" charset="0"/>
                <a:cs typeface="Times New Roman" pitchFamily="18" charset="0"/>
              </a:rPr>
              <a:t>реализация прав детей города на развитие полноценного отдыха в каникулярный период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1776511" y="6488668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" y="0"/>
            <a:ext cx="1114415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495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007434" y="66575"/>
            <a:ext cx="11184567" cy="1082648"/>
          </a:xfrm>
        </p:spPr>
        <p:txBody>
          <a:bodyPr anchor="t">
            <a:noAutofit/>
          </a:bodyPr>
          <a:lstStyle/>
          <a:p>
            <a:pPr algn="ctr"/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«Осуществление материально-технического обеспечения деятельности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ОМСУ, КУ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города Покачи, финансовое обеспечение деятельности которых осуществляется за счет средств бюджета города Покачи на основании бюджетной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сметы»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Содержимое 1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569341376"/>
              </p:ext>
            </p:extLst>
          </p:nvPr>
        </p:nvGraphicFramePr>
        <p:xfrm>
          <a:off x="325074" y="2408890"/>
          <a:ext cx="3820576" cy="3984247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9102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102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67867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Объемы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финансовых средств (тыс.руб.)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6053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годы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87213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78 489,1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0655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74 189,9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0655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74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189,9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3" name="Объект 2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414100301"/>
              </p:ext>
            </p:extLst>
          </p:nvPr>
        </p:nvGraphicFramePr>
        <p:xfrm>
          <a:off x="4502681" y="2404120"/>
          <a:ext cx="7081835" cy="3992027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109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2744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2664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1794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62387"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целевых показателей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kumimoji="0" lang="ru-RU" sz="1600" kern="1200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2023 </a:t>
                      </a:r>
                      <a:r>
                        <a:rPr kumimoji="0" lang="ru-RU" sz="1600" kern="1200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r>
                        <a:rPr kumimoji="0" lang="ru-RU" sz="1600" kern="1200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44047">
                <a:tc>
                  <a:txBody>
                    <a:bodyPr/>
                    <a:lstStyle/>
                    <a:p>
                      <a:pPr marL="0" algn="just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Обслуживание зданий, помещений, прилегающей территории, (м2.)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ctr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7 217,8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ctr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7 217,8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ctr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7 217,8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0624">
                <a:tc>
                  <a:txBody>
                    <a:bodyPr/>
                    <a:lstStyle/>
                    <a:p>
                      <a:pPr marL="0" indent="21590" algn="just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транспортных единиц, (авто.)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ctr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ctr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ctr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16673">
                <a:tc>
                  <a:txBody>
                    <a:bodyPr/>
                    <a:lstStyle/>
                    <a:p>
                      <a:pPr marL="0" indent="21590" algn="just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Обеспечение канцелярскими товарами, (чел.)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ctr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124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ctr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124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ctr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124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53051">
                <a:tc>
                  <a:txBody>
                    <a:bodyPr/>
                    <a:lstStyle/>
                    <a:p>
                      <a:pPr marL="0" indent="21590" algn="just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заключенных договоров, муниципальных контрактов, (шт.)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ctr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126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ctr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126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ctr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126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07464">
                <a:tc>
                  <a:txBody>
                    <a:bodyPr/>
                    <a:lstStyle/>
                    <a:p>
                      <a:pPr marL="0" indent="21590" algn="just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выполненных заявок</a:t>
                      </a:r>
                      <a:r>
                        <a:rPr kumimoji="0" lang="ru-RU" sz="1600" b="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на предоставление транспортных услуг, (шт.)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ctr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245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ctr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245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ctr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245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171706" y="1342413"/>
            <a:ext cx="1184860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u="sng" dirty="0" smtClean="0">
                <a:latin typeface="Times New Roman" panose="02020603050405020304" pitchFamily="18" charset="0"/>
                <a:cs typeface="Times New Roman" pitchFamily="18" charset="0"/>
              </a:rPr>
              <a:t>Цель программы: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Создание </a:t>
            </a:r>
            <a:r>
              <a:rPr lang="ru-RU" dirty="0">
                <a:latin typeface="Times New Roman" panose="02020603050405020304" pitchFamily="18" charset="0"/>
                <a:cs typeface="Times New Roman" pitchFamily="18" charset="0"/>
              </a:rPr>
              <a:t>условий бесперебойного функционирования органов местного самоуправления, казенных учреждений города Покачи, финансовое обеспечение деятельности которых осуществляется за счет средств бюджета города Покачи на основании бюджетной сметы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1776502" y="6485256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51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" y="0"/>
            <a:ext cx="1114415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504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338105" y="113566"/>
            <a:ext cx="10853896" cy="1082648"/>
          </a:xfrm>
        </p:spPr>
        <p:txBody>
          <a:bodyPr anchor="t">
            <a:no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программа «Сохранение и развитие сферы культуры города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Покачи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Содержимое 1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520849333"/>
              </p:ext>
            </p:extLst>
          </p:nvPr>
        </p:nvGraphicFramePr>
        <p:xfrm>
          <a:off x="219578" y="2491763"/>
          <a:ext cx="3820576" cy="386758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9102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102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19237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Объемы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финансовых средств (тыс.руб.)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557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годы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5544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130 404,5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6858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92 935,6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6858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86 183,9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3" name="Объект 2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293262001"/>
              </p:ext>
            </p:extLst>
          </p:nvPr>
        </p:nvGraphicFramePr>
        <p:xfrm>
          <a:off x="4467229" y="2553486"/>
          <a:ext cx="6915147" cy="428345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01306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0326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0247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9633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35028"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целевых показателей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2022год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2023год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2024год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6271">
                <a:tc>
                  <a:txBody>
                    <a:bodyPr/>
                    <a:lstStyle/>
                    <a:p>
                      <a:pPr marL="0" algn="just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Число посещений культурных мероприятий (тыс.ед.) </a:t>
                      </a:r>
                      <a:endParaRPr kumimoji="0" lang="ru-RU" sz="12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136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144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2542">
                <a:tc>
                  <a:txBody>
                    <a:bodyPr/>
                    <a:lstStyle/>
                    <a:p>
                      <a:pPr marL="0" indent="21590" algn="just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Число обучающихся в МАУДО «ДШИ» на начало учебного года (чел.</a:t>
                      </a:r>
                      <a:endParaRPr kumimoji="0" lang="ru-RU" sz="12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810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35257">
                <a:tc>
                  <a:txBody>
                    <a:bodyPr/>
                    <a:lstStyle/>
                    <a:p>
                      <a:pPr marL="0" marR="0" indent="2159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Библиотечный фонд на 1000 жителей (экз./количество</a:t>
                      </a:r>
                      <a:r>
                        <a:rPr kumimoji="0" lang="ru-RU" sz="1200" b="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жителей)</a:t>
                      </a:r>
                      <a:endParaRPr kumimoji="0" lang="ru-RU" sz="1200" b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indent="21590" algn="l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kumimoji="0" lang="ru-RU" sz="12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ctr"/>
                </a:tc>
                <a:tc>
                  <a:txBody>
                    <a:bodyPr/>
                    <a:lstStyle/>
                    <a:p>
                      <a:pPr marL="0" indent="21590" algn="l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2 959</a:t>
                      </a:r>
                      <a:endParaRPr kumimoji="0" lang="ru-RU" sz="12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ctr"/>
                </a:tc>
                <a:tc>
                  <a:txBody>
                    <a:bodyPr/>
                    <a:lstStyle/>
                    <a:p>
                      <a:pPr marL="0" indent="21590" algn="l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3 048</a:t>
                      </a:r>
                      <a:endParaRPr kumimoji="0" lang="ru-RU" sz="12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ctr"/>
                </a:tc>
                <a:tc>
                  <a:txBody>
                    <a:bodyPr/>
                    <a:lstStyle/>
                    <a:p>
                      <a:pPr marL="0" indent="21590" algn="l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3 140</a:t>
                      </a:r>
                      <a:endParaRPr kumimoji="0" lang="ru-RU" sz="12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35257">
                <a:tc>
                  <a:txBody>
                    <a:bodyPr/>
                    <a:lstStyle/>
                    <a:p>
                      <a:pPr marL="0" marR="0" indent="2159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библиотечных фондов общедоступных библиотек, отраженных в электронных каталогах (%)</a:t>
                      </a:r>
                    </a:p>
                    <a:p>
                      <a:pPr marL="0" indent="21590" algn="just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kumimoji="0" lang="ru-RU" sz="12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kumimoji="0" lang="ru-RU" sz="1200" b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kumimoji="0" lang="ru-RU" sz="1200" b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kumimoji="0" lang="ru-RU" sz="1200" b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59838">
                <a:tc>
                  <a:txBody>
                    <a:bodyPr/>
                    <a:lstStyle/>
                    <a:p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образовательных учреждений в сфере  культуры, получивших музыкальные инструменты, оборудование и учебные материалы (%)</a:t>
                      </a:r>
                      <a:endParaRPr kumimoji="0" lang="ru-RU" sz="12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76271">
                <a:tc>
                  <a:txBody>
                    <a:bodyPr/>
                    <a:lstStyle/>
                    <a:p>
                      <a:pPr marL="0" indent="21590" algn="just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Численность туристов (чел.) </a:t>
                      </a:r>
                      <a:endParaRPr kumimoji="0" lang="ru-RU" sz="12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ctr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1 900</a:t>
                      </a:r>
                      <a:endParaRPr kumimoji="0" lang="ru-RU" sz="12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ctr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1 950</a:t>
                      </a:r>
                      <a:endParaRPr kumimoji="0" lang="ru-RU" sz="12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ctr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2 000</a:t>
                      </a:r>
                      <a:endParaRPr kumimoji="0" lang="ru-RU" sz="12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06558">
                <a:tc>
                  <a:txBody>
                    <a:bodyPr/>
                    <a:lstStyle/>
                    <a:p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выставочных проектов на территории г.Покачи  (выставки)</a:t>
                      </a:r>
                      <a:endParaRPr kumimoji="0" lang="ru-RU" sz="12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06558">
                <a:tc>
                  <a:txBody>
                    <a:bodyPr/>
                    <a:lstStyle/>
                    <a:p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Участие в выставочных проектах (мастер-классах) федерального и регионального значения (шт.)</a:t>
                      </a:r>
                      <a:endParaRPr kumimoji="0" lang="ru-RU" sz="12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/>
                </a:tc>
              </a:tr>
              <a:tr h="306558">
                <a:tc>
                  <a:txBody>
                    <a:bodyPr/>
                    <a:lstStyle/>
                    <a:p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Пополнение музейного фонда произведениями народных промыслов по заявкам музея (шт.) </a:t>
                      </a:r>
                      <a:endParaRPr kumimoji="0" lang="ru-RU" sz="12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171705" y="1196214"/>
            <a:ext cx="118486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u="sng" dirty="0" smtClean="0">
                <a:latin typeface="Times New Roman" panose="02020603050405020304" pitchFamily="18" charset="0"/>
                <a:cs typeface="Times New Roman" pitchFamily="18" charset="0"/>
              </a:rPr>
              <a:t>Цель программы: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совершенствование комплексной системы мер по реализации муниципальной политики в сфере культуры, дополнительного образования и туризма, развитие и укрепление правовых, экономических и организационных условий для эффективной деятельности и оказания услуг, соответствующих современным потребностям общества и каждого жителя города Покачи. </a:t>
            </a:r>
            <a:endParaRPr lang="ru-RU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796040" y="6477437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52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" y="0"/>
            <a:ext cx="1114415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67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338105" y="113566"/>
            <a:ext cx="10853896" cy="1082648"/>
          </a:xfrm>
        </p:spPr>
        <p:txBody>
          <a:bodyPr anchor="t">
            <a:no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«Развитие муниципальной службы в городе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Покачи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Содержимое 1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560059879"/>
              </p:ext>
            </p:extLst>
          </p:nvPr>
        </p:nvGraphicFramePr>
        <p:xfrm>
          <a:off x="239349" y="2028825"/>
          <a:ext cx="3884976" cy="39437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24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424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9055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Объемы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финансовых средств (тыс.руб.)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367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годы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8627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3 401,9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9661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377,3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9661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3 304,0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3" name="Объект 2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39354076"/>
              </p:ext>
            </p:extLst>
          </p:nvPr>
        </p:nvGraphicFramePr>
        <p:xfrm>
          <a:off x="4656882" y="1625622"/>
          <a:ext cx="7327369" cy="51526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229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6307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622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4976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85570"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целевых показателей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kumimoji="0" lang="ru-RU" sz="1600" kern="1200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2023 </a:t>
                      </a:r>
                      <a:r>
                        <a:rPr kumimoji="0" lang="ru-RU" sz="1600" kern="1200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r>
                        <a:rPr kumimoji="0" lang="ru-RU" sz="1600" kern="1200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8520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Количество муниципальных служащих органов местного самоуправления: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- получивших дополнительное профессиональное образование;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- принявших участие в семинарах, конференциях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23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23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23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9606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Количество конференций, совещаний, конкурсов для муниципальных служащих органов местного самоуправления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4180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Количество муниципальных служащих органов местного самоуправления, прошедших аттестацию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21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21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21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601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Количество лиц, замещавших должности муниципальной службы и муниципальные должности в органах местного самоуправления города </a:t>
                      </a:r>
                      <a:r>
                        <a:rPr lang="ru-RU" sz="1600" dirty="0" err="1">
                          <a:latin typeface="Times New Roman"/>
                          <a:ea typeface="Times New Roman"/>
                          <a:cs typeface="Times New Roman"/>
                        </a:rPr>
                        <a:t>Покачи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, получающих дополнительное пенсионное обеспечение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239349" y="1151600"/>
            <a:ext cx="118486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u="sng" dirty="0" smtClean="0">
                <a:latin typeface="Times New Roman" panose="02020603050405020304" pitchFamily="18" charset="0"/>
                <a:cs typeface="Times New Roman" pitchFamily="18" charset="0"/>
              </a:rPr>
              <a:t>Цель программы: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>
                <a:latin typeface="Times New Roman" panose="02020603050405020304" pitchFamily="18" charset="0"/>
                <a:cs typeface="Times New Roman" pitchFamily="18" charset="0"/>
              </a:rPr>
              <a:t>повышение эффективности муниципальной службы в органах местного самоуправления города Покачи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1776502" y="6488668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53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" y="0"/>
            <a:ext cx="1114415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876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338105" y="113566"/>
            <a:ext cx="10853896" cy="108264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«Профилактика терроризма и экстремизма, создание на территории города Покачи комфортной среды для проживания многонационального общества»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Содержимое 1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521095179"/>
              </p:ext>
            </p:extLst>
          </p:nvPr>
        </p:nvGraphicFramePr>
        <p:xfrm>
          <a:off x="239349" y="2439270"/>
          <a:ext cx="3820576" cy="420574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9102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102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856981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Объемы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финансовых средств (тыс.руб.)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291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годы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8497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58,0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9543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57,3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9543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56,0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3" name="Объект 2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248068507"/>
              </p:ext>
            </p:extLst>
          </p:nvPr>
        </p:nvGraphicFramePr>
        <p:xfrm>
          <a:off x="4325299" y="2419685"/>
          <a:ext cx="7451194" cy="438903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3241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8103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801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6581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34923"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целевых показателей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kumimoji="0" lang="ru-RU" sz="1600" kern="1200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2023 </a:t>
                      </a:r>
                      <a:r>
                        <a:rPr kumimoji="0" lang="ru-RU" sz="1600" kern="1200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r>
                        <a:rPr kumimoji="0" lang="ru-RU" sz="1600" kern="1200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1202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Количество объектов муниципальной собственности, находящихся в состоянии защищенности, препятствующее совершению террористических актов, объектов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695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Доля граждан, положительно оценивающих состояние межнациональных </a:t>
                      </a:r>
                      <a:r>
                        <a:rPr lang="ru-RU" sz="1600" dirty="0" err="1">
                          <a:latin typeface="Times New Roman"/>
                          <a:ea typeface="Times New Roman"/>
                          <a:cs typeface="Times New Roman"/>
                        </a:rPr>
                        <a:t>отношений</a:t>
                      </a:r>
                      <a:r>
                        <a:rPr lang="ru-RU" sz="16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,%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79,0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79,5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80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6694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Численность участников мероприятий, направленных на этнокультурное развитие народов России, проживающих в городе Покачи, чел.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530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540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550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273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Численность участников мероприятий, направленных на укрепление общероссийского гражданского единства, чел.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330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340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350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239349" y="1309780"/>
            <a:ext cx="118486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u="sng" dirty="0" smtClean="0">
                <a:latin typeface="Times New Roman" panose="02020603050405020304" pitchFamily="18" charset="0"/>
                <a:cs typeface="Times New Roman" pitchFamily="18" charset="0"/>
              </a:rPr>
              <a:t>Цель программы: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Профилактика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терроризма и экстремизма, гармонизация межэтнических и межкультурных отношений, создание на территории города Покачи комфортной среды для проживания многонационального общества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1776502" y="6488668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54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" y="0"/>
            <a:ext cx="1114415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267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338105" y="113566"/>
            <a:ext cx="10853896" cy="108264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r>
              <a:rPr lang="ru-RU" sz="2400" dirty="0" smtClean="0"/>
              <a:t>«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Поддержка и развитие малого и среднего предпринимательства,  агропромышленного комплекса на территории города Покачи»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Содержимое 1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558651819"/>
              </p:ext>
            </p:extLst>
          </p:nvPr>
        </p:nvGraphicFramePr>
        <p:xfrm>
          <a:off x="363174" y="2560574"/>
          <a:ext cx="3820576" cy="386113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9102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102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3796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Объемы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финансовых средств (тыс.руб.)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010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годы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5979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2 442,1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8163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128,3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8163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128,3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3" name="Объект 2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709657977"/>
              </p:ext>
            </p:extLst>
          </p:nvPr>
        </p:nvGraphicFramePr>
        <p:xfrm>
          <a:off x="4383795" y="2191470"/>
          <a:ext cx="7503177" cy="464229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66663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2659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3739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7255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92412"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целевых показателей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kumimoji="0" lang="ru-RU" sz="1600" kern="1200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2023 </a:t>
                      </a:r>
                      <a:r>
                        <a:rPr kumimoji="0" lang="ru-RU" sz="1600" kern="1200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r>
                        <a:rPr kumimoji="0" lang="ru-RU" sz="1600" kern="1200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289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Количество субъектов малого и среднего </a:t>
                      </a: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предпринимательства (далее - СМП)</a:t>
                      </a:r>
                      <a:endParaRPr lang="ru-RU" sz="13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442</a:t>
                      </a:r>
                      <a:endParaRPr lang="ru-RU" sz="13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444</a:t>
                      </a:r>
                      <a:endParaRPr lang="ru-RU" sz="13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447</a:t>
                      </a:r>
                      <a:endParaRPr lang="ru-RU" sz="13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70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Количество </a:t>
                      </a: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 СМП – </a:t>
                      </a: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получателей поддержки, ед.год</a:t>
                      </a:r>
                      <a:endParaRPr lang="ru-RU" sz="13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ru-RU" sz="13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ru-RU" sz="13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endParaRPr lang="ru-RU" sz="13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3126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Доля </a:t>
                      </a: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СМП </a:t>
                      </a: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– получателей поддержки из числа принявших участие в публичных мероприятиях, </a:t>
                      </a: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13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3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3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3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5629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Количество публичных мероприятий, с участием представителей </a:t>
                      </a: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СМП</a:t>
                      </a:r>
                      <a:endParaRPr lang="ru-RU" sz="13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3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3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ru-RU" sz="13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930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Количество созданных рабочих мест </a:t>
                      </a: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СМП </a:t>
                      </a: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– получателей поддержки, ед.</a:t>
                      </a:r>
                      <a:endParaRPr lang="ru-RU" sz="13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3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3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3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552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Количество поголовья сельскохозяйственных животных, голов</a:t>
                      </a:r>
                      <a:endParaRPr lang="ru-RU" sz="13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215</a:t>
                      </a:r>
                      <a:endParaRPr lang="ru-RU" sz="13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217</a:t>
                      </a:r>
                      <a:endParaRPr lang="ru-RU" sz="13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220</a:t>
                      </a:r>
                      <a:endParaRPr lang="ru-RU" sz="13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4930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Производство мяса в живом весе в хозяйствах всех категорий, тонн</a:t>
                      </a:r>
                      <a:endParaRPr lang="ru-RU" sz="13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69</a:t>
                      </a:r>
                      <a:endParaRPr lang="ru-RU" sz="13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72</a:t>
                      </a:r>
                      <a:endParaRPr lang="ru-RU" sz="13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75</a:t>
                      </a:r>
                      <a:endParaRPr lang="ru-RU" sz="13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3126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Доля потребительских обращений, разрешенных в досудебном и внесудебном порядке, в общем количестве обращений с участием потребителей, % </a:t>
                      </a:r>
                      <a:endParaRPr lang="ru-RU" sz="13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95</a:t>
                      </a:r>
                      <a:endParaRPr lang="ru-RU" sz="13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95</a:t>
                      </a:r>
                      <a:endParaRPr lang="ru-RU" sz="13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95</a:t>
                      </a:r>
                      <a:endParaRPr lang="ru-RU" sz="13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956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Общее количество обращений с участием </a:t>
                      </a: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потребителей, ед. </a:t>
                      </a:r>
                      <a:endParaRPr lang="ru-RU" sz="13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endParaRPr lang="ru-RU" sz="13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endParaRPr lang="ru-RU" sz="13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endParaRPr lang="ru-RU" sz="13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53126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Численность занятых в сфере </a:t>
                      </a: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СМП, </a:t>
                      </a: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включая индивидуальных предпринимателей (тыс. чел.)</a:t>
                      </a:r>
                      <a:endParaRPr lang="ru-RU" sz="13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1,2</a:t>
                      </a:r>
                      <a:endParaRPr lang="ru-RU" sz="13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1,2</a:t>
                      </a:r>
                      <a:endParaRPr lang="ru-RU" sz="13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1,3</a:t>
                      </a:r>
                      <a:endParaRPr lang="ru-RU" sz="13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200055" y="1176630"/>
            <a:ext cx="1184860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u="sng" dirty="0" smtClean="0">
                <a:latin typeface="Times New Roman" panose="02020603050405020304" pitchFamily="18" charset="0"/>
                <a:cs typeface="Times New Roman" pitchFamily="18" charset="0"/>
              </a:rPr>
              <a:t>Цель программы: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1)создание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благоприятного предпринимательского климата и условий для ведения бизнеса субъектами малого и среднего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предпринимательства;2)обеспечение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благоприятного инвестиционного климата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; 3)устойчивое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развитие агропромышленного комплекса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; 4)повышение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конкурентоспособности продукции, произведенной на территории города Покачи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; 5)развитие конкуренции; 6)</a:t>
            </a:r>
            <a:r>
              <a:rPr lang="ru-RU" sz="1600" dirty="0" smtClean="0"/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обеспечение доступности правовой помощи для потребителей.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804859" y="6496487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55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" y="0"/>
            <a:ext cx="1114415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717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338105" y="113566"/>
            <a:ext cx="10853896" cy="1082648"/>
          </a:xfrm>
        </p:spPr>
        <p:txBody>
          <a:bodyPr anchor="t">
            <a:no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«Развитие жилищной сферы в городе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Покачи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Содержимое 1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891137154"/>
              </p:ext>
            </p:extLst>
          </p:nvPr>
        </p:nvGraphicFramePr>
        <p:xfrm>
          <a:off x="239349" y="2428876"/>
          <a:ext cx="3820576" cy="427672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162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0435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30989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Объемы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финансовых средств (тыс.руб.)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240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годы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8408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6 282,6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9462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19 354,7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9462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22 246,7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3" name="Объект 2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482410824"/>
              </p:ext>
            </p:extLst>
          </p:nvPr>
        </p:nvGraphicFramePr>
        <p:xfrm>
          <a:off x="4551329" y="1949151"/>
          <a:ext cx="7081835" cy="476745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109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2744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2664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1794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50901"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целевых показателей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kumimoji="0" lang="ru-RU" sz="1600" kern="1200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2023 </a:t>
                      </a:r>
                      <a:r>
                        <a:rPr kumimoji="0" lang="ru-RU" sz="1600" kern="1200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r>
                        <a:rPr kumimoji="0" lang="ru-RU" sz="1600" kern="1200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113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Доля населения получившего жилые помещения и улучшившего жилищные  условия в отчетном году, в общей численности населения, состоящего на учете в качестве нуждающегося в жилых помещениях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3,2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3,0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2,8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667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Количество граждан, получивших жилые помещения и улучшивших жилищные условия на конец отчетного года, (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Кп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) чел.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19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Количество граждан, состоявших на учете в качестве нуждающихся в жилых помещениях на начало отчетного года, (Кс) чел.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634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659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684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28587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Количество ветеранов боевых действий, инвалидов и семьей, имеющих детей-инвалидов, вставших на учет в качестве нуждающихся в жилых помещениях до 1 января 2005 года и улучшивших жилищные условия, посредством предоставления субсидий за счет субвенций из федерального бюджета на приобретение жилых помещений в собственность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200055" y="1284759"/>
            <a:ext cx="118486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u="sng" dirty="0" smtClean="0">
                <a:latin typeface="Times New Roman" panose="02020603050405020304" pitchFamily="18" charset="0"/>
                <a:cs typeface="Times New Roman" pitchFamily="18" charset="0"/>
              </a:rPr>
              <a:t>Цель программы: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Создание условий для обеспечения жильем отдельных категорий граждан на территории муниципального образования город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Покачи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776502" y="6483861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56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" y="0"/>
            <a:ext cx="1114415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078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338105" y="113566"/>
            <a:ext cx="10853896" cy="1082648"/>
          </a:xfrm>
        </p:spPr>
        <p:txBody>
          <a:bodyPr anchor="t">
            <a:no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«Улучшение условий и охраны труда на территории города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Покачи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Содержимое 1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815434248"/>
              </p:ext>
            </p:extLst>
          </p:nvPr>
        </p:nvGraphicFramePr>
        <p:xfrm>
          <a:off x="239347" y="2276874"/>
          <a:ext cx="3932602" cy="347622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663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6630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844456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Объемы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финансовых средств (тыс.руб.)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0253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годы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7408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1 469,3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0371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1 454,7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0371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1 454,7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3" name="Объект 2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878326789"/>
              </p:ext>
            </p:extLst>
          </p:nvPr>
        </p:nvGraphicFramePr>
        <p:xfrm>
          <a:off x="4474106" y="2257425"/>
          <a:ext cx="7081835" cy="3505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109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2744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2664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1794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00204"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целевых показателей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kumimoji="0" lang="ru-RU" sz="1600" kern="1200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2023 </a:t>
                      </a:r>
                      <a:r>
                        <a:rPr kumimoji="0" lang="ru-RU" sz="1600" kern="1200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r>
                        <a:rPr kumimoji="0" lang="ru-RU" sz="1600" kern="1200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841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Доля рабочих мест в муниципальных учреждениях, на которых проведена специальная оценка условий труда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, %</a:t>
                      </a:r>
                      <a:endParaRPr lang="ru-RU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2085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Доля руководителей и специалистов муниципальных учреждений города 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Покачи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, прошедших обучение и проверку знаний требований охраны труда в обучающих организациях </a:t>
                      </a:r>
                      <a:r>
                        <a:rPr lang="ru-RU" sz="1400" dirty="0" smtClean="0">
                          <a:latin typeface="Arial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239349" y="1289917"/>
            <a:ext cx="118486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u="sng" dirty="0" smtClean="0">
                <a:latin typeface="Times New Roman" panose="02020603050405020304" pitchFamily="18" charset="0"/>
                <a:cs typeface="Times New Roman" pitchFamily="18" charset="0"/>
              </a:rPr>
              <a:t>Цель программы: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>
                <a:latin typeface="Times New Roman" panose="02020603050405020304" pitchFamily="18" charset="0"/>
                <a:cs typeface="Times New Roman" pitchFamily="18" charset="0"/>
              </a:rPr>
              <a:t>улучшение условий и охраны труда в </a:t>
            </a:r>
            <a:r>
              <a:rPr lang="ru-RU" dirty="0" smtClean="0">
                <a:latin typeface="Times New Roman" panose="02020603050405020304" pitchFamily="18" charset="0"/>
                <a:cs typeface="Times New Roman" pitchFamily="18" charset="0"/>
              </a:rPr>
              <a:t>организациях города Покачи</a:t>
            </a:r>
            <a:endParaRPr lang="ru-RU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776502" y="6488668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57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" y="0"/>
            <a:ext cx="1114415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215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338105" y="114104"/>
            <a:ext cx="10853896" cy="1082648"/>
          </a:xfrm>
        </p:spPr>
        <p:txBody>
          <a:bodyPr anchor="t">
            <a:no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«Разработка документов градостроительного регулирования города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Покачи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Содержимое 1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006370271"/>
              </p:ext>
            </p:extLst>
          </p:nvPr>
        </p:nvGraphicFramePr>
        <p:xfrm>
          <a:off x="239349" y="2492897"/>
          <a:ext cx="3820576" cy="399295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9102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102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39308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Объемы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финансовых средств (тыс.руб.)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375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годы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8641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11 341,6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9673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10 835,7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9673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10 563,9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3" name="Объект 2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52317129"/>
              </p:ext>
            </p:extLst>
          </p:nvPr>
        </p:nvGraphicFramePr>
        <p:xfrm>
          <a:off x="4502681" y="2864370"/>
          <a:ext cx="7081835" cy="190175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109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2744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2664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1794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74933"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целевых показателей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2022год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2023год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2024год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6997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Площадь территорий, обеспеченных проектной документацией, в том числе: проектами планировки, проектами межевания, градостроительными планам, планами благоустройства и озеленения (га), ед.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209,5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209,5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209,5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200055" y="1247777"/>
            <a:ext cx="118486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 smtClean="0">
                <a:latin typeface="Times New Roman" panose="02020603050405020304" pitchFamily="18" charset="0"/>
                <a:cs typeface="Times New Roman" pitchFamily="18" charset="0"/>
              </a:rPr>
              <a:t>Цель программы: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Создание условий для устойчивого развития территории города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Покачи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рационального использования отдельных территорий города (микрорайонов) на основе документов по планировке территорий, способствующих дальнейшему развитию жилищной, инженерной, транспортной и социальной инфраструктур города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Покачи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 учетом интересов граждан, организаций, предприятий и предпринимателей города</a:t>
            </a:r>
            <a:endParaRPr lang="ru-RU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776502" y="6485846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58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" y="0"/>
            <a:ext cx="1114415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216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338105" y="113566"/>
            <a:ext cx="10853896" cy="1082648"/>
          </a:xfrm>
        </p:spPr>
        <p:txBody>
          <a:bodyPr anchor="t">
            <a:no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«Противодействие коррупции в муниципальном образовании город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Покачи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Содержимое 1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166968314"/>
              </p:ext>
            </p:extLst>
          </p:nvPr>
        </p:nvGraphicFramePr>
        <p:xfrm>
          <a:off x="200055" y="2089589"/>
          <a:ext cx="3820576" cy="44516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02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102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081411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Объемы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финансовых средств (тыс.руб.)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659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годы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9129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0117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0117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3" name="Объект 2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688032710"/>
              </p:ext>
            </p:extLst>
          </p:nvPr>
        </p:nvGraphicFramePr>
        <p:xfrm>
          <a:off x="4559831" y="2089589"/>
          <a:ext cx="7213069" cy="43992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859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4648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4567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3495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53851"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целевых показателей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kumimoji="0" lang="ru-RU" sz="1600" kern="1200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2023 </a:t>
                      </a:r>
                      <a:r>
                        <a:rPr kumimoji="0" lang="ru-RU" sz="1600" kern="1200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r>
                        <a:rPr kumimoji="0" lang="ru-RU" sz="1600" kern="1200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3761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Количество обучающихся 9-11 классов, принявших участие в мероприятиях профилактической направленности (чел.)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885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886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886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0138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Количество опубликованных (размещенных) сведений в средствах массовой информации о деятельности органов местного самоуправления о проводимой работе по противодействию коррупции и о реализации Программы (ед.)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265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265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267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0401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Количество муниципальных служащих, прошедших курсы повышения квалификации по вопросам антикоррупционного законодательства (чел.)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200055" y="1309780"/>
            <a:ext cx="118486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u="sng" dirty="0" smtClean="0">
                <a:latin typeface="Times New Roman" panose="02020603050405020304" pitchFamily="18" charset="0"/>
                <a:cs typeface="Times New Roman" pitchFamily="18" charset="0"/>
              </a:rPr>
              <a:t>Цель программы: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Противодействие коррупции в муниципальном образовании город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Покачи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776511" y="6488668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59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" y="0"/>
            <a:ext cx="1114415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722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4763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2" descr="C:\Users\User\Desktop\s1200.webp"/>
          <p:cNvSpPr>
            <a:spLocks noGrp="1" noChangeAspect="1" noChangeArrowheads="1"/>
          </p:cNvSpPr>
          <p:nvPr>
            <p:ph type="ctrTitle"/>
          </p:nvPr>
        </p:nvSpPr>
        <p:spPr bwMode="auto">
          <a:xfrm>
            <a:off x="1011937" y="89223"/>
            <a:ext cx="10627614" cy="1059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долговой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политики на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 и на плановый период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годов</a:t>
            </a:r>
            <a:endParaRPr lang="ru-RU" b="1" dirty="0"/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1839341" y="6423620"/>
            <a:ext cx="3526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" y="0"/>
            <a:ext cx="1114415" cy="1176630"/>
          </a:xfrm>
          <a:prstGeom prst="rect">
            <a:avLst/>
          </a:prstGeom>
        </p:spPr>
      </p:pic>
      <p:graphicFrame>
        <p:nvGraphicFramePr>
          <p:cNvPr id="8" name="Объект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3809791"/>
              </p:ext>
            </p:extLst>
          </p:nvPr>
        </p:nvGraphicFramePr>
        <p:xfrm>
          <a:off x="323850" y="1326108"/>
          <a:ext cx="11315700" cy="52711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644173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987552" y="113566"/>
            <a:ext cx="11204449" cy="108264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«Информирование населения о деятельности органов местного самоуправления, поддержка лиц, внесших выдающийся вклад в развитие города Покачи»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Содержимое 1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754435120"/>
              </p:ext>
            </p:extLst>
          </p:nvPr>
        </p:nvGraphicFramePr>
        <p:xfrm>
          <a:off x="200048" y="2505076"/>
          <a:ext cx="3867126" cy="283844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335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335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89525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Объемы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финансовых средств (тыс.руб.)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764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годы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3206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10 306,5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7460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7 339,7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7460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7 180,3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3" name="Объект 2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085847864"/>
              </p:ext>
            </p:extLst>
          </p:nvPr>
        </p:nvGraphicFramePr>
        <p:xfrm>
          <a:off x="4271799" y="2486026"/>
          <a:ext cx="7767800" cy="284797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50788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2697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2608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0685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827465"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целевых показателей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2022год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2023год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2024год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634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Объем печатной продукции, лист печатный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735,93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735,93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735,93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5706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Количество граждан, удостоенных звания «Почетный житель города Покачи», человек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200054" y="1294285"/>
            <a:ext cx="1184860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 smtClean="0">
                <a:latin typeface="Times New Roman" panose="02020603050405020304" pitchFamily="18" charset="0"/>
                <a:cs typeface="Times New Roman" pitchFamily="18" charset="0"/>
              </a:rPr>
              <a:t>Цель программы: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1)обеспечение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реализации конституционных прав граждан на получение своевременной, достоверной, полной и разносторонней информации о деятельности органов местного самоуправления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 2)оказание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поддержки лицам, внесшим выдающийся вклад в развитие города Покачи.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1778853" y="6488668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" y="0"/>
            <a:ext cx="1114415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83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338105" y="113566"/>
            <a:ext cx="10853896" cy="1082648"/>
          </a:xfrm>
        </p:spPr>
        <p:txBody>
          <a:bodyPr anchor="t">
            <a:no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«Управление муниципальными финансами города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Покачи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Содержимое 1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232068600"/>
              </p:ext>
            </p:extLst>
          </p:nvPr>
        </p:nvGraphicFramePr>
        <p:xfrm>
          <a:off x="239349" y="2069560"/>
          <a:ext cx="3820576" cy="4599803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9102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102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37276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Объемы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финансовых средств (тыс.руб.)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2659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годы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7726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239 679,9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7933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232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364,1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7933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227 785,7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3" name="Объект 2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863616982"/>
              </p:ext>
            </p:extLst>
          </p:nvPr>
        </p:nvGraphicFramePr>
        <p:xfrm>
          <a:off x="4299274" y="1620733"/>
          <a:ext cx="7721030" cy="517028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91787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8755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3878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7681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45513"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целевых показателей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kumimoji="0" lang="ru-RU" sz="1400" kern="1200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4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2023 </a:t>
                      </a:r>
                      <a:r>
                        <a:rPr kumimoji="0" lang="ru-RU" sz="1400" kern="1200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4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r>
                        <a:rPr kumimoji="0" lang="ru-RU" sz="1400" kern="1200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4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374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Исполнение плана по налоговым и неналоговым доходам, утвержденного решением Думы города Покачи о бюджете города Покачи, %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100%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100%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100%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6619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Просроченная кредиторская задолженность по оплате труда и начислениям на выплаты по оплате труда работников органов местного самоуправления, а также работников муниципального учреждения, осуществляющего бухгалтерское и экономическое обеспечение деятельности органов местного самоуправления и муниципальных учреждений города Покачи, имеется – 1, отсутствует - 0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7746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Просроченная кредиторская задолженность по расходам на предоставление гарантий и компенсаций работникам муниципальных учреждений и органов местного самоуправления, имеется – 1, отсутствует - 0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8839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Доля расходов резервного фонда администрации города Покачи от общего объема расходов бюджета, %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&lt;=3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&lt;=3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&lt;=3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774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Доля расходов на обслуживание муниципального долга к объему расходов бюджета, за исключением объема расходов, которые осуществляются за счет субвенций, предоставляемых из других бюджетов бюджетной системы Российской Федерации на уровне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&lt;=10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&lt;=10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&lt;=10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5454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Доля объема муниципального долга  к объему доходов местного бюджета (без учета утвержденного объема безвозмездных поступлений и поступлений налоговых доходов по дополнительным нормативам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&lt;=30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&lt;=30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&lt;=30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171696" y="1036541"/>
            <a:ext cx="11848607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u="sng" dirty="0" smtClean="0">
                <a:latin typeface="Times New Roman" panose="02020603050405020304" pitchFamily="18" charset="0"/>
                <a:cs typeface="Times New Roman" pitchFamily="18" charset="0"/>
              </a:rPr>
              <a:t>Цель программы: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1) Обеспечение долгосрочной сбалансированности и устойчивости бюджетной системы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; 2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) Повышение качества управления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муниципальными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финансами города Покачи.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1776511" y="6488668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61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" y="0"/>
            <a:ext cx="1114415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804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338105" y="113566"/>
            <a:ext cx="10853896" cy="1082648"/>
          </a:xfrm>
        </p:spPr>
        <p:txBody>
          <a:bodyPr anchor="t">
            <a:noAutofit/>
          </a:bodyPr>
          <a:lstStyle/>
          <a:p>
            <a:pPr algn="ctr"/>
            <a:r>
              <a:rPr lang="ru-RU" sz="2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«Управление и распоряжение имуществом, находящимся в собственности города Покачи и земельными участками, государственная собственность на которые не разграничена»</a:t>
            </a:r>
            <a:endParaRPr lang="ru-RU" sz="22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Содержимое 1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523455031"/>
              </p:ext>
            </p:extLst>
          </p:nvPr>
        </p:nvGraphicFramePr>
        <p:xfrm>
          <a:off x="239349" y="2740928"/>
          <a:ext cx="3820576" cy="382406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162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0435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83245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Объемы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финансовых средств (тыс.руб.)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181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годы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7993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2 906,1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9993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985,4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9993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1 667,2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3" name="Объект 2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978294205"/>
              </p:ext>
            </p:extLst>
          </p:nvPr>
        </p:nvGraphicFramePr>
        <p:xfrm>
          <a:off x="4231630" y="2498057"/>
          <a:ext cx="7655569" cy="411092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44275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106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0981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9230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14750"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400" kern="1200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целевых показателей</a:t>
                      </a:r>
                      <a:endParaRPr kumimoji="0" lang="ru-RU" sz="14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kumimoji="0" lang="ru-RU" sz="1400" kern="1200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4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2023 </a:t>
                      </a:r>
                      <a:r>
                        <a:rPr kumimoji="0" lang="ru-RU" sz="1400" kern="1200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4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kumimoji="0" lang="ru-RU" sz="14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2081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Удельный вес незакрепленного недвижимого имущества в общем количестве недвижимого имущества, %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10,9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10,6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10,6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2062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Исполнение плана по поступлению в бюджет города 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Покачи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администрируемых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КУМИ доходов от аренды имущества, составляющего муниципальную казну (за исключением земельных участков), %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8827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Исполнение плана по поступлению а бюджет города 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Покачи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администрируемых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КУМИ доходов от аренды земельных участков, %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5885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Исполнение плана по поступлению в бюджет города Покачи от приватизации муниципального имущества, %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5180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Количество объектов муниципальной собственности, в которых проведен капитальный/текущий ремонт, объект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171705" y="1309780"/>
            <a:ext cx="118486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u="sng" dirty="0" smtClean="0">
                <a:latin typeface="Times New Roman" panose="02020603050405020304" pitchFamily="18" charset="0"/>
                <a:cs typeface="Times New Roman" pitchFamily="18" charset="0"/>
              </a:rPr>
              <a:t>Цель программы: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ормирование эффективной системы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управления и распоряжения имуществом, находящимся в собственности города Покачи, и земельными участками, государственная собственность на которые не разграничена. Эффективное планирование и исполнение плана по поступлению в бюджет города Покачи неналоговых доходов от управления и распоряжения имуществом и земельными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участками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776502" y="6486962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62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" y="0"/>
            <a:ext cx="1114415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089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338105" y="113566"/>
            <a:ext cx="10853896" cy="1082648"/>
          </a:xfrm>
        </p:spPr>
        <p:txBody>
          <a:bodyPr anchor="t">
            <a:no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«Развитие транспортной системы города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Покачи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Содержимое 1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604149289"/>
              </p:ext>
            </p:extLst>
          </p:nvPr>
        </p:nvGraphicFramePr>
        <p:xfrm>
          <a:off x="239349" y="1943100"/>
          <a:ext cx="3884976" cy="472626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9424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424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148119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Объемы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финансовых средств (тыс.руб.)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1216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годы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5244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36 502,1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5676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605,5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5676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25 049,4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3" name="Объект 2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662492167"/>
              </p:ext>
            </p:extLst>
          </p:nvPr>
        </p:nvGraphicFramePr>
        <p:xfrm>
          <a:off x="4363674" y="1642542"/>
          <a:ext cx="7499142" cy="4588467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9753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0467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0467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76123"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целевых показателей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kumimoji="0" lang="ru-RU" sz="1400" kern="1200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4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2023 </a:t>
                      </a:r>
                      <a:r>
                        <a:rPr kumimoji="0" lang="ru-RU" sz="1400" kern="1200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4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r>
                        <a:rPr kumimoji="0" lang="ru-RU" sz="1400" kern="1200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4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5409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Количество маршрутов регулярных перевозок автомобильным транспортом по регулируемым тарифам,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ед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586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Протяженность автомобильных дорог общего пользования местного значения, км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43,4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43,4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43,4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59339"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Прирост протяженности автомобильных дорог общего пользования местного значения в результате строительства автомобильных дорог</a:t>
                      </a:r>
                      <a:endParaRPr kumimoji="0" lang="ru-RU" sz="1200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29589"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Прирост протяженности автомобильных дорог общего пользования местного значения, соответствующих нормативным требованиям к </a:t>
                      </a:r>
                    </a:p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транспортно-эксплуатационным показателям, в результате капитального ремонта и ремонта автомобильных дорог</a:t>
                      </a:r>
                      <a:endParaRPr kumimoji="0" lang="ru-RU" sz="1200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11725"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Доля протяженности автомобильных дорог общего пользования местного значения, соответствующих нормативным требованиям к транспортно-эксплуатационным показателям </a:t>
                      </a:r>
                      <a:endParaRPr kumimoji="0" lang="ru-RU" sz="1200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08794"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Количество автомобильных дорог города Покачи, приведенных в нормативное состояние</a:t>
                      </a:r>
                      <a:endParaRPr kumimoji="0" lang="ru-RU" sz="1200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43,4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43,4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43,4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21954"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Количество проектов организации дорожного движения, приведенных в соответствие с нормативными требованиями</a:t>
                      </a:r>
                      <a:endParaRPr kumimoji="0" lang="ru-RU" sz="1200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109758" y="988275"/>
            <a:ext cx="118486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 smtClean="0">
                <a:latin typeface="Times New Roman" panose="02020603050405020304" pitchFamily="18" charset="0"/>
                <a:cs typeface="Times New Roman" pitchFamily="18" charset="0"/>
              </a:rPr>
              <a:t>Цель программы</a:t>
            </a:r>
            <a:r>
              <a:rPr lang="ru-RU" dirty="0" smtClean="0">
                <a:latin typeface="Times New Roman" panose="02020603050405020304" pitchFamily="18" charset="0"/>
                <a:cs typeface="Times New Roman" pitchFamily="18" charset="0"/>
              </a:rPr>
              <a:t>: Развитие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современной  транспортной   системы, обеспечивающей повышение доступности  и  безопасности услуг транспортного комплекса  для  населения  города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Покачи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776502" y="6506012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63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" y="0"/>
            <a:ext cx="1114415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405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338105" y="113566"/>
            <a:ext cx="10853896" cy="1082648"/>
          </a:xfrm>
        </p:spPr>
        <p:txBody>
          <a:bodyPr anchor="t">
            <a:no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«Обеспечение жильем молодых семей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территории города Покачи»</a:t>
            </a:r>
          </a:p>
        </p:txBody>
      </p:sp>
      <p:graphicFrame>
        <p:nvGraphicFramePr>
          <p:cNvPr id="14" name="Содержимое 1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310941546"/>
              </p:ext>
            </p:extLst>
          </p:nvPr>
        </p:nvGraphicFramePr>
        <p:xfrm>
          <a:off x="217654" y="3185314"/>
          <a:ext cx="3846876" cy="267915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9234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2343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40759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Объемы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финансовых средств (тыс.руб.)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928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годы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1768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8 724,5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61533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8 980,0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61533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8 949,5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3" name="Объект 2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122595883"/>
              </p:ext>
            </p:extLst>
          </p:nvPr>
        </p:nvGraphicFramePr>
        <p:xfrm>
          <a:off x="4559831" y="3198234"/>
          <a:ext cx="7136868" cy="266623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1417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3543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3462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2507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031705"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целевых показателей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2022год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2023год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2024год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3452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Количество семей, улучшивших жилищные условия путем получения субсидии, семей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200054" y="1303809"/>
            <a:ext cx="1184860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u="sng" dirty="0" smtClean="0">
                <a:latin typeface="Times New Roman" panose="02020603050405020304" pitchFamily="18" charset="0"/>
                <a:cs typeface="Times New Roman" pitchFamily="18" charset="0"/>
              </a:rPr>
              <a:t>Цель программы: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  <a:t>1) предоставление молодым семьям государственной поддержки в решении жилищной проблемы в рамках программы Ханты-Мансийского автономного округа – Югры «Развитие жилищной сферы»; 2) создание условий для привлечения молодыми семьями собственных средств, дополнительных финансовых средств кредитных и других организаций, предоставляющих кредиты и займы, в том числе ипотечных жилищных кредитов, для приобретения жилого помещения или строительства индивидуального жилого дома.</a:t>
            </a:r>
          </a:p>
          <a:p>
            <a:endParaRPr lang="ru-RU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776502" y="6485256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64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" y="0"/>
            <a:ext cx="1114415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770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338106" y="113566"/>
            <a:ext cx="10853895" cy="1082648"/>
          </a:xfrm>
        </p:spPr>
        <p:txBody>
          <a:bodyPr anchor="t">
            <a:no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«Обеспечение условий для развития физической культуры, школьного спорта и массового спорта в городе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Покачи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Содержимое 1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536861793"/>
              </p:ext>
            </p:extLst>
          </p:nvPr>
        </p:nvGraphicFramePr>
        <p:xfrm>
          <a:off x="239349" y="2124075"/>
          <a:ext cx="3837350" cy="45452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86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186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104156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Объемы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финансовых средств (тыс.руб.)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872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годы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1214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119 186,0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2013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83 909,8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2013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83 340,8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3" name="Объект 2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888777893"/>
              </p:ext>
            </p:extLst>
          </p:nvPr>
        </p:nvGraphicFramePr>
        <p:xfrm>
          <a:off x="4193165" y="1832830"/>
          <a:ext cx="7669650" cy="49289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8248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534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1686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1686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48395"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целевых показателей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kumimoji="0" lang="ru-RU" sz="1400" kern="1200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4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2023год</a:t>
                      </a:r>
                      <a:endParaRPr kumimoji="0" lang="ru-RU" sz="14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r>
                        <a:rPr kumimoji="0" lang="ru-RU" sz="1400" kern="1200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4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6783">
                <a:tc>
                  <a:txBody>
                    <a:bodyPr/>
                    <a:lstStyle/>
                    <a:p>
                      <a:r>
                        <a:rPr lang="ru-RU" sz="1200" kern="0" dirty="0">
                          <a:latin typeface="Times New Roman"/>
                          <a:ea typeface="Times New Roman"/>
                          <a:cs typeface="Times New Roman"/>
                        </a:rPr>
                        <a:t>Доля населения, систематически занимающегося физической культурой и спортом, в общей численности населения </a:t>
                      </a:r>
                      <a:r>
                        <a:rPr lang="ru-RU" sz="1200" kern="0" dirty="0" smtClean="0">
                          <a:latin typeface="Times New Roman"/>
                          <a:ea typeface="Times New Roman"/>
                          <a:cs typeface="Times New Roman"/>
                        </a:rPr>
                        <a:t>(%)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0" dirty="0" smtClean="0">
                          <a:latin typeface="Times New Roman"/>
                          <a:ea typeface="Times New Roman"/>
                          <a:cs typeface="Mangal"/>
                        </a:rPr>
                        <a:t>53</a:t>
                      </a:r>
                      <a:endParaRPr lang="ru-RU" sz="1200" kern="50" dirty="0">
                        <a:latin typeface="Arial"/>
                        <a:ea typeface="Arial Unicode MS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0" dirty="0" smtClean="0">
                          <a:latin typeface="Times New Roman"/>
                          <a:ea typeface="Times New Roman"/>
                          <a:cs typeface="Mangal"/>
                        </a:rPr>
                        <a:t>57</a:t>
                      </a:r>
                      <a:endParaRPr lang="ru-RU" sz="1200" kern="50" dirty="0">
                        <a:latin typeface="Arial"/>
                        <a:ea typeface="Arial Unicode MS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dirty="0" smtClean="0">
                          <a:latin typeface="Arial"/>
                          <a:ea typeface="Arial Unicode MS"/>
                          <a:cs typeface="Mangal"/>
                        </a:rPr>
                        <a:t>57</a:t>
                      </a:r>
                      <a:endParaRPr lang="ru-RU" sz="1200" kern="50" dirty="0">
                        <a:latin typeface="Arial"/>
                        <a:ea typeface="Arial Unicode MS"/>
                        <a:cs typeface="Mang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80175">
                <a:tc>
                  <a:txBody>
                    <a:bodyPr/>
                    <a:lstStyle/>
                    <a:p>
                      <a:r>
                        <a:rPr lang="ru-RU" sz="1200" kern="0" dirty="0">
                          <a:latin typeface="Times New Roman"/>
                          <a:ea typeface="Times New Roman"/>
                          <a:cs typeface="Times New Roman"/>
                        </a:rPr>
                        <a:t>Доля детей и молодежи (возраст 3-29 лет), систематически занимающихся физической культурой и спортом, в общей численности детей и молодежи (%) 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0" dirty="0" smtClean="0">
                          <a:latin typeface="Times New Roman"/>
                          <a:ea typeface="Times New Roman"/>
                          <a:cs typeface="Mangal"/>
                        </a:rPr>
                        <a:t>80,1</a:t>
                      </a:r>
                      <a:endParaRPr lang="ru-RU" sz="1200" kern="50" dirty="0">
                        <a:latin typeface="Arial"/>
                        <a:ea typeface="Arial Unicode MS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0" dirty="0" smtClean="0">
                          <a:latin typeface="Times New Roman"/>
                          <a:ea typeface="Times New Roman"/>
                          <a:cs typeface="Mangal"/>
                        </a:rPr>
                        <a:t>81,4</a:t>
                      </a:r>
                      <a:endParaRPr lang="ru-RU" sz="1200" kern="50" dirty="0">
                        <a:latin typeface="Arial"/>
                        <a:ea typeface="Arial Unicode MS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0" dirty="0">
                          <a:latin typeface="Times New Roman"/>
                          <a:ea typeface="Times New Roman"/>
                          <a:cs typeface="Mangal"/>
                        </a:rPr>
                        <a:t>81,4</a:t>
                      </a:r>
                      <a:endParaRPr lang="ru-RU" sz="1200" kern="50" dirty="0">
                        <a:latin typeface="Arial"/>
                        <a:ea typeface="Arial Unicode MS"/>
                        <a:cs typeface="Mang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8017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Доля граждан среднего возраста (женщины: 30 - 54 года; мужчины: 30 - 59 лет), систематически занимающихся физической культурой и спортом, в общей численности граждан среднего возраста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(%)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0" dirty="0" smtClean="0">
                          <a:latin typeface="Times New Roman"/>
                          <a:ea typeface="Times New Roman"/>
                          <a:cs typeface="Mangal"/>
                        </a:rPr>
                        <a:t>35,6</a:t>
                      </a:r>
                      <a:endParaRPr lang="ru-RU" sz="1200" kern="50" dirty="0">
                        <a:latin typeface="Arial"/>
                        <a:ea typeface="Arial Unicode MS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0" dirty="0" smtClean="0">
                          <a:latin typeface="Times New Roman"/>
                          <a:ea typeface="Times New Roman"/>
                          <a:cs typeface="Mangal"/>
                        </a:rPr>
                        <a:t>41,1</a:t>
                      </a:r>
                      <a:endParaRPr lang="ru-RU" sz="1200" kern="50" dirty="0">
                        <a:latin typeface="Arial"/>
                        <a:ea typeface="Arial Unicode MS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0" dirty="0" smtClean="0">
                          <a:latin typeface="Times New Roman"/>
                          <a:ea typeface="Times New Roman"/>
                          <a:cs typeface="Mangal"/>
                        </a:rPr>
                        <a:t>46,8</a:t>
                      </a:r>
                      <a:endParaRPr lang="ru-RU" sz="1200" kern="50" dirty="0">
                        <a:latin typeface="Arial"/>
                        <a:ea typeface="Arial Unicode MS"/>
                        <a:cs typeface="Mang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8017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Доля граждан старшего возраста (женщины: 55 - 79 лет; мужчины: 60 - 79 лет), систематически занимающихся физической культурой и спортом, в общей численности граждан старшего возраста 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(%)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0" dirty="0" smtClean="0">
                          <a:latin typeface="Times New Roman"/>
                          <a:ea typeface="Times New Roman"/>
                          <a:cs typeface="Mangal"/>
                        </a:rPr>
                        <a:t>14,7</a:t>
                      </a:r>
                      <a:endParaRPr lang="ru-RU" sz="1200" kern="50" dirty="0">
                        <a:latin typeface="Arial"/>
                        <a:ea typeface="Arial Unicode MS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0">
                          <a:latin typeface="Times New Roman"/>
                          <a:ea typeface="Times New Roman"/>
                          <a:cs typeface="Mangal"/>
                        </a:rPr>
                        <a:t>14,7</a:t>
                      </a:r>
                      <a:endParaRPr lang="ru-RU" sz="1200" kern="50">
                        <a:latin typeface="Arial"/>
                        <a:ea typeface="Arial Unicode MS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0" dirty="0" smtClean="0">
                          <a:latin typeface="Times New Roman"/>
                          <a:ea typeface="Times New Roman"/>
                          <a:cs typeface="Mangal"/>
                        </a:rPr>
                        <a:t>15,3</a:t>
                      </a:r>
                      <a:endParaRPr lang="ru-RU" sz="1200" kern="50" dirty="0">
                        <a:latin typeface="Arial"/>
                        <a:ea typeface="Arial Unicode MS"/>
                        <a:cs typeface="Mang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8678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kern="0" dirty="0">
                          <a:latin typeface="Times New Roman"/>
                          <a:ea typeface="Times New Roman"/>
                          <a:cs typeface="Mangal"/>
                        </a:rPr>
                        <a:t>Уровень обеспеченности населения спортивными сооружениями, исходя из единовременной пропускной способности объектов </a:t>
                      </a:r>
                      <a:r>
                        <a:rPr lang="ru-RU" sz="1200" kern="0" dirty="0" smtClean="0">
                          <a:latin typeface="Times New Roman"/>
                          <a:ea typeface="Times New Roman"/>
                          <a:cs typeface="Mangal"/>
                        </a:rPr>
                        <a:t>спорта</a:t>
                      </a:r>
                      <a:endParaRPr lang="ru-RU" sz="1200" kern="50" dirty="0">
                        <a:latin typeface="Arial"/>
                        <a:ea typeface="Arial Unicode MS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0" dirty="0" smtClean="0">
                          <a:latin typeface="Times New Roman"/>
                          <a:ea typeface="Times New Roman"/>
                          <a:cs typeface="Mangal"/>
                        </a:rPr>
                        <a:t>58,3</a:t>
                      </a:r>
                      <a:endParaRPr lang="ru-RU" sz="1200" kern="50" dirty="0">
                        <a:latin typeface="Arial"/>
                        <a:ea typeface="Arial Unicode MS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0" dirty="0" smtClean="0">
                          <a:latin typeface="Times New Roman"/>
                          <a:ea typeface="Times New Roman"/>
                          <a:cs typeface="Mangal"/>
                        </a:rPr>
                        <a:t>59,3</a:t>
                      </a:r>
                      <a:endParaRPr lang="ru-RU" sz="1200" kern="50" dirty="0">
                        <a:latin typeface="Arial"/>
                        <a:ea typeface="Arial Unicode MS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0" dirty="0" smtClean="0">
                          <a:latin typeface="Times New Roman"/>
                          <a:ea typeface="Times New Roman"/>
                          <a:cs typeface="Mangal"/>
                        </a:rPr>
                        <a:t>59</a:t>
                      </a:r>
                      <a:endParaRPr lang="ru-RU" sz="1200" kern="50" dirty="0">
                        <a:latin typeface="Arial"/>
                        <a:ea typeface="Arial Unicode MS"/>
                        <a:cs typeface="Mang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8017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kern="0" dirty="0">
                          <a:latin typeface="Times New Roman"/>
                          <a:ea typeface="Times New Roman"/>
                          <a:cs typeface="Mangal"/>
                        </a:rPr>
                        <a:t>Доля лиц с ограниченными возможностями здоровья и инвалидов, систематически занимающихся физической культурой и спортом, в общей численности данной категории населения </a:t>
                      </a:r>
                      <a:r>
                        <a:rPr lang="ru-RU" sz="1200" kern="0" dirty="0" smtClean="0">
                          <a:latin typeface="Times New Roman"/>
                          <a:ea typeface="Times New Roman"/>
                          <a:cs typeface="Mangal"/>
                        </a:rPr>
                        <a:t>(%)</a:t>
                      </a:r>
                      <a:endParaRPr lang="ru-RU" sz="1200" kern="50" dirty="0">
                        <a:latin typeface="Arial"/>
                        <a:ea typeface="Arial Unicode MS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0" dirty="0" smtClean="0">
                          <a:latin typeface="Times New Roman"/>
                          <a:ea typeface="Times New Roman"/>
                          <a:cs typeface="Mangal"/>
                        </a:rPr>
                        <a:t>19,6</a:t>
                      </a:r>
                      <a:endParaRPr lang="ru-RU" sz="1200" kern="50" dirty="0">
                        <a:latin typeface="Arial"/>
                        <a:ea typeface="Arial Unicode MS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0" dirty="0" smtClean="0">
                          <a:latin typeface="Times New Roman"/>
                          <a:ea typeface="Times New Roman"/>
                          <a:cs typeface="Mangal"/>
                        </a:rPr>
                        <a:t>20</a:t>
                      </a:r>
                      <a:endParaRPr lang="ru-RU" sz="1200" kern="50" dirty="0">
                        <a:latin typeface="Arial"/>
                        <a:ea typeface="Arial Unicode MS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0" dirty="0" smtClean="0">
                          <a:latin typeface="Times New Roman"/>
                          <a:ea typeface="Times New Roman"/>
                          <a:cs typeface="Mangal"/>
                        </a:rPr>
                        <a:t>20,5</a:t>
                      </a:r>
                      <a:endParaRPr lang="ru-RU" sz="1200" kern="50" dirty="0">
                        <a:latin typeface="Arial"/>
                        <a:ea typeface="Arial Unicode MS"/>
                        <a:cs typeface="Mang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7039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kern="0" dirty="0">
                          <a:latin typeface="Times New Roman"/>
                          <a:ea typeface="Times New Roman"/>
                          <a:cs typeface="Mangal"/>
                        </a:rPr>
                        <a:t>Доля занимающихся по программам спортивной подготовки в организациях ведомственной принадлежности физической культуры и спорта </a:t>
                      </a:r>
                      <a:r>
                        <a:rPr lang="ru-RU" sz="1200" kern="0" dirty="0" smtClean="0">
                          <a:latin typeface="Times New Roman"/>
                          <a:ea typeface="Times New Roman"/>
                          <a:cs typeface="Mangal"/>
                        </a:rPr>
                        <a:t>(%)</a:t>
                      </a:r>
                      <a:endParaRPr lang="ru-RU" sz="1200" kern="50" dirty="0">
                        <a:latin typeface="Arial"/>
                        <a:ea typeface="Arial Unicode MS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0" dirty="0" smtClean="0">
                          <a:latin typeface="Times New Roman"/>
                          <a:ea typeface="Times New Roman"/>
                          <a:cs typeface="Mangal"/>
                        </a:rPr>
                        <a:t>42</a:t>
                      </a:r>
                      <a:endParaRPr lang="ru-RU" sz="1200" kern="50" dirty="0">
                        <a:latin typeface="Arial"/>
                        <a:ea typeface="Arial Unicode MS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0" dirty="0" smtClean="0">
                          <a:latin typeface="Times New Roman"/>
                          <a:ea typeface="Times New Roman"/>
                          <a:cs typeface="Mangal"/>
                        </a:rPr>
                        <a:t>43</a:t>
                      </a:r>
                      <a:endParaRPr lang="ru-RU" sz="1200" kern="50" dirty="0">
                        <a:latin typeface="Arial"/>
                        <a:ea typeface="Arial Unicode MS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0" dirty="0" smtClean="0">
                          <a:latin typeface="Times New Roman"/>
                          <a:ea typeface="Times New Roman"/>
                          <a:cs typeface="Mangal"/>
                        </a:rPr>
                        <a:t>100</a:t>
                      </a:r>
                      <a:endParaRPr lang="ru-RU" sz="1200" kern="50" dirty="0">
                        <a:latin typeface="Arial"/>
                        <a:ea typeface="Arial Unicode MS"/>
                        <a:cs typeface="Mang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831685">
                <a:tc>
                  <a:txBody>
                    <a:bodyPr/>
                    <a:lstStyle/>
                    <a:p>
                      <a:r>
                        <a:rPr lang="ru-RU" sz="1200" kern="0" dirty="0">
                          <a:latin typeface="Times New Roman"/>
                          <a:ea typeface="Times New Roman"/>
                          <a:cs typeface="Times New Roman"/>
                        </a:rPr>
                        <a:t>Доля граждан, выполнивших нормативы Всероссийского физкультурно-спортивного комплекса «Готов к труду и обороне» (ГТО), в общей численности населения, принявшего участие в сдаче нормативов Всероссийского физкультурно-спортивного комплекса «Готов к труду и обороне» (ГТО) </a:t>
                      </a:r>
                      <a:r>
                        <a:rPr lang="ru-RU" sz="1200" kern="0" dirty="0" smtClean="0">
                          <a:latin typeface="Times New Roman"/>
                          <a:ea typeface="Times New Roman"/>
                          <a:cs typeface="Times New Roman"/>
                        </a:rPr>
                        <a:t>(%)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0" dirty="0" smtClean="0">
                          <a:latin typeface="Times New Roman"/>
                          <a:ea typeface="Times New Roman"/>
                          <a:cs typeface="Mangal"/>
                        </a:rPr>
                        <a:t>41</a:t>
                      </a:r>
                      <a:endParaRPr lang="ru-RU" sz="1200" kern="50" dirty="0">
                        <a:latin typeface="Arial"/>
                        <a:ea typeface="Arial Unicode MS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0" dirty="0" smtClean="0">
                          <a:latin typeface="Times New Roman"/>
                          <a:ea typeface="Times New Roman"/>
                          <a:cs typeface="Mangal"/>
                        </a:rPr>
                        <a:t>41,5</a:t>
                      </a:r>
                      <a:endParaRPr lang="ru-RU" sz="1200" kern="50" dirty="0">
                        <a:latin typeface="Arial"/>
                        <a:ea typeface="Arial Unicode MS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0" dirty="0" smtClean="0">
                          <a:latin typeface="Times New Roman"/>
                          <a:ea typeface="Times New Roman"/>
                          <a:cs typeface="Mangal"/>
                        </a:rPr>
                        <a:t>42</a:t>
                      </a:r>
                      <a:endParaRPr lang="ru-RU" sz="1200" kern="50" dirty="0">
                        <a:latin typeface="Arial"/>
                        <a:ea typeface="Arial Unicode MS"/>
                        <a:cs typeface="Mang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200055" y="1214149"/>
            <a:ext cx="119919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u="sng" dirty="0" smtClean="0">
                <a:latin typeface="Times New Roman" panose="02020603050405020304" pitchFamily="18" charset="0"/>
                <a:cs typeface="Times New Roman" pitchFamily="18" charset="0"/>
              </a:rPr>
              <a:t>Цель программы: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условий для всех категорий населения города по удовлетворению потребности в физическом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развитии; 2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увеличение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объема и повышение качества предоставляемых услуг в сфере физической культуры, школьного спорта и массового спорта.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1776511" y="6488668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65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" y="0"/>
            <a:ext cx="1114415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849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338105" y="113566"/>
            <a:ext cx="10902579" cy="1082648"/>
          </a:xfrm>
        </p:spPr>
        <p:txBody>
          <a:bodyPr anchor="t">
            <a:no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r>
              <a:rPr lang="ru-RU" sz="2400" dirty="0" smtClean="0"/>
              <a:t>«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Реализация отдельных государственных полномочий в сфере опеки и попечительства в городе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Покачи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Содержимое 1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001299376"/>
              </p:ext>
            </p:extLst>
          </p:nvPr>
        </p:nvGraphicFramePr>
        <p:xfrm>
          <a:off x="325074" y="2471937"/>
          <a:ext cx="3820576" cy="385266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102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102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35902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Объемы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финансовых средств (тыс.руб.)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901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годы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5791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13 568,2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7992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15 228,3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7992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11 970,4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3" name="Объект 2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65464647"/>
              </p:ext>
            </p:extLst>
          </p:nvPr>
        </p:nvGraphicFramePr>
        <p:xfrm>
          <a:off x="4436006" y="2465463"/>
          <a:ext cx="7184494" cy="385913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1693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4234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4152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3124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24041"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целевых показателей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kumimoji="0" lang="ru-RU" sz="1600" kern="1200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2023 </a:t>
                      </a:r>
                      <a:r>
                        <a:rPr kumimoji="0" lang="ru-RU" sz="1600" kern="1200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r>
                        <a:rPr kumimoji="0" lang="ru-RU" sz="1600" kern="1200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2347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Доля граждан, обеспеченных мерами социальной поддержки, от численности граждан, имеющих право на их получение и обратившихся за их получением, %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8565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Доля детей-сирот и детей, оставшихся без попечения родителей, лиц из числа детей-сирот и детей, оставшихся без попечения родителей, обеспеченных благоустроенными жилыми помещениями специализированного жилищного фонда по договорам найма специализированных жилых помещений, от численности указанной категории  граждан, подлежащих обеспечению жилыми помещениями в отчетном финансовом году, %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200055" y="1256185"/>
            <a:ext cx="118486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 smtClean="0">
                <a:latin typeface="Times New Roman" panose="02020603050405020304" pitchFamily="18" charset="0"/>
                <a:cs typeface="Times New Roman" pitchFamily="18" charset="0"/>
              </a:rPr>
              <a:t>Цель программы: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реализация переданных отдельных государственных полномочий по осуществлению деятельности по опеке и попечительству и предоставлению мер социальной поддержки детям-сиротам и детям, оставшимся без попечения родителей, лицам из числа детей-сирот и детей, оставшихся без попечения родителей, а также усыновителям, приемным родителям на территории города Покачи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1776511" y="6488668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66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" y="0"/>
            <a:ext cx="1114415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670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338105" y="113566"/>
            <a:ext cx="10853896" cy="1082648"/>
          </a:xfrm>
        </p:spPr>
        <p:txBody>
          <a:bodyPr anchor="t">
            <a:no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«Поддержка социально-ориентированных некоммерческих организаций города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Покачи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Содержимое 1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638919097"/>
              </p:ext>
            </p:extLst>
          </p:nvPr>
        </p:nvGraphicFramePr>
        <p:xfrm>
          <a:off x="239349" y="2439270"/>
          <a:ext cx="3820576" cy="423794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162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0435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22546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Объемы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финансовых средств (тыс.руб.)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6721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годы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7516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86513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86513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3" name="Объект 2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907199575"/>
              </p:ext>
            </p:extLst>
          </p:nvPr>
        </p:nvGraphicFramePr>
        <p:xfrm>
          <a:off x="4299275" y="1964048"/>
          <a:ext cx="7600117" cy="482316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90568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3878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0220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5344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15049"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500" kern="1200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целевых показателей</a:t>
                      </a:r>
                      <a:endParaRPr kumimoji="0" lang="ru-RU" sz="15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5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2022год</a:t>
                      </a:r>
                      <a:endParaRPr kumimoji="0" lang="ru-RU" sz="15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5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2023 </a:t>
                      </a:r>
                      <a:r>
                        <a:rPr kumimoji="0" lang="ru-RU" sz="1500" kern="1200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5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5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r>
                        <a:rPr kumimoji="0" lang="ru-RU" sz="1500" kern="1200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5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3790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Количество социально ориентированных некоммерческих организаций, ед.</a:t>
                      </a:r>
                      <a:endParaRPr lang="ru-RU" sz="15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965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Количество информационных материалов о деятельности социально ориентированных некоммерческих организациях в газете «</a:t>
                      </a:r>
                      <a:r>
                        <a:rPr lang="ru-RU" sz="1500" dirty="0" err="1">
                          <a:latin typeface="Times New Roman"/>
                          <a:ea typeface="Times New Roman"/>
                          <a:cs typeface="Times New Roman"/>
                        </a:rPr>
                        <a:t>Покачевский</a:t>
                      </a:r>
                      <a:r>
                        <a:rPr lang="ru-RU" sz="1500" dirty="0">
                          <a:latin typeface="Times New Roman"/>
                          <a:ea typeface="Times New Roman"/>
                          <a:cs typeface="Times New Roman"/>
                        </a:rPr>
                        <a:t> вестник»  и на официальном сайте администрации города </a:t>
                      </a:r>
                      <a:r>
                        <a:rPr lang="ru-RU" sz="1500" dirty="0" err="1">
                          <a:latin typeface="Times New Roman"/>
                          <a:ea typeface="Times New Roman"/>
                          <a:cs typeface="Times New Roman"/>
                        </a:rPr>
                        <a:t>Покачи</a:t>
                      </a:r>
                      <a:r>
                        <a:rPr lang="ru-RU" sz="1500" dirty="0">
                          <a:latin typeface="Times New Roman"/>
                          <a:ea typeface="Times New Roman"/>
                          <a:cs typeface="Times New Roman"/>
                        </a:rPr>
                        <a:t>, ед.</a:t>
                      </a:r>
                      <a:endParaRPr lang="ru-RU" sz="15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0565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Количество социально ориентированных некоммерческих организаций – получателей поддержки, ед.</a:t>
                      </a:r>
                      <a:endParaRPr lang="ru-RU" sz="15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965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Количество консультаций для руководителей общественных (некоммерческих) организаций, в том числе не зарегистрированных в установленном порядке в органах юстиции, ед.</a:t>
                      </a:r>
                      <a:endParaRPr lang="ru-RU" sz="15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latin typeface="Times New Roman"/>
                          <a:ea typeface="Times New Roman"/>
                          <a:cs typeface="Times New Roman"/>
                        </a:rPr>
                        <a:t>35</a:t>
                      </a:r>
                      <a:endParaRPr lang="ru-RU" sz="15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Times New Roman"/>
                          <a:ea typeface="Times New Roman"/>
                          <a:cs typeface="Times New Roman"/>
                        </a:rPr>
                        <a:t>35</a:t>
                      </a:r>
                      <a:endParaRPr lang="ru-RU" sz="15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latin typeface="Times New Roman"/>
                          <a:ea typeface="Times New Roman"/>
                          <a:cs typeface="Times New Roman"/>
                        </a:rPr>
                        <a:t>35</a:t>
                      </a:r>
                      <a:endParaRPr lang="ru-RU" sz="1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6143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latin typeface="Times New Roman"/>
                          <a:ea typeface="Times New Roman"/>
                          <a:cs typeface="Times New Roman"/>
                        </a:rPr>
                        <a:t>Количество объектов муниципального имущества, переданных во владение и (или) пользование социально ориентированным некоммерческим организациям, ед.</a:t>
                      </a:r>
                      <a:endParaRPr lang="ru-RU" sz="1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5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5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171705" y="1309780"/>
            <a:ext cx="118486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u="sng" dirty="0" smtClean="0">
                <a:latin typeface="Times New Roman" panose="02020603050405020304" pitchFamily="18" charset="0"/>
                <a:cs typeface="Times New Roman" pitchFamily="18" charset="0"/>
              </a:rPr>
              <a:t>Цель программы: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создание благоприятных условий для развития социально ориентированных некоммерческих организаций и повышения активности населения города в решении общественно значимых вопросов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1776502" y="6492551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67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" y="0"/>
            <a:ext cx="1114415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048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338105" y="113566"/>
            <a:ext cx="10853896" cy="1063064"/>
          </a:xfrm>
        </p:spPr>
        <p:txBody>
          <a:bodyPr anchor="t">
            <a:no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«Обеспечение экологической безопасности на территории города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Покачи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Содержимое 1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71892648"/>
              </p:ext>
            </p:extLst>
          </p:nvPr>
        </p:nvGraphicFramePr>
        <p:xfrm>
          <a:off x="239349" y="2129000"/>
          <a:ext cx="3820576" cy="4355733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9102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102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07831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Объемы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финансовых средств (тыс.руб.)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4120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годы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0237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849,7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0216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2 822,5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0216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2  772,4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3" name="Объект 2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326893184"/>
              </p:ext>
            </p:extLst>
          </p:nvPr>
        </p:nvGraphicFramePr>
        <p:xfrm>
          <a:off x="4333875" y="2185601"/>
          <a:ext cx="7475617" cy="4495313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52472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2344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9907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2836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30421"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целевых показателей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kumimoji="0" lang="ru-RU" sz="1600" kern="1200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2023 </a:t>
                      </a:r>
                      <a:r>
                        <a:rPr kumimoji="0" lang="ru-RU" sz="1600" kern="1200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r>
                        <a:rPr kumimoji="0" lang="ru-RU" sz="1600" kern="1200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033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введенных в эксплуатацию объектов утилизации и обезвреживания отходов, (шт.)</a:t>
                      </a:r>
                      <a:endParaRPr lang="ru-RU" sz="13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3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3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3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743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вывезенных и утилизированных отходов в результате ликвидации мест несанкционированного размещения отходов, (%)</a:t>
                      </a:r>
                      <a:endParaRPr lang="ru-RU" sz="13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24,5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32,7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41,2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6120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Площадь городских лесов, на которой снижена природная пожарная опасность, га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940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940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940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2549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населения, вовлеченное в эколого-просветительское и эколого-образовательные мероприятия, в том числе </a:t>
                      </a:r>
                      <a:r>
                        <a:rPr lang="ru-RU" sz="13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эковолонтеры</a:t>
                      </a:r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от общей численности населения города, %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42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6395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Протяженность очищенной прибрежной полосы водных объектов, км.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5033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Площадь городских территорий общего пользования (скверы, аллеи и т.п.), занятых зелеными насаждениями, га.</a:t>
                      </a:r>
                    </a:p>
                  </a:txBody>
                  <a:tcPr marL="68580" marR="68580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15,87</a:t>
                      </a:r>
                    </a:p>
                  </a:txBody>
                  <a:tcPr marL="68580" marR="68580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15,87</a:t>
                      </a:r>
                    </a:p>
                  </a:txBody>
                  <a:tcPr marL="68580" marR="68580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15,87</a:t>
                      </a:r>
                    </a:p>
                  </a:txBody>
                  <a:tcPr marL="68580" marR="68580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5033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обслуживаемых детских игровых и спортивных площадок, шт.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5033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Площадь, на которой проведены мероприятия по дезинсекции и дератизации, га.</a:t>
                      </a:r>
                    </a:p>
                  </a:txBody>
                  <a:tcPr marL="68580" marR="6858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65,38</a:t>
                      </a:r>
                    </a:p>
                  </a:txBody>
                  <a:tcPr marL="68580" marR="6858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65,38</a:t>
                      </a:r>
                    </a:p>
                  </a:txBody>
                  <a:tcPr marL="68580" marR="6858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65,38</a:t>
                      </a:r>
                    </a:p>
                  </a:txBody>
                  <a:tcPr marL="68580" marR="6858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239349" y="1176630"/>
            <a:ext cx="117812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 smtClean="0">
                <a:latin typeface="Times New Roman" panose="02020603050405020304" pitchFamily="18" charset="0"/>
                <a:cs typeface="Times New Roman" pitchFamily="18" charset="0"/>
              </a:rPr>
              <a:t>Цель программы: 1)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обеспечение устойчивости безопасной экологической обстановки и сохранение благоприятной окружающей среды в городе Покачи; 2) снижение негативного воздействия на окружающую среду отходов производства и потребления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776511" y="6484732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68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" y="0"/>
            <a:ext cx="1114415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726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338105" y="113566"/>
            <a:ext cx="10853896" cy="1082648"/>
          </a:xfrm>
        </p:spPr>
        <p:txBody>
          <a:bodyPr anchor="t">
            <a:no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«Формирование современной городской среды в муниципальном образовании города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Покачи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Содержимое 1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208504296"/>
              </p:ext>
            </p:extLst>
          </p:nvPr>
        </p:nvGraphicFramePr>
        <p:xfrm>
          <a:off x="239349" y="2733675"/>
          <a:ext cx="3904026" cy="284797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9520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520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9184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Объемы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финансовых средств (тыс.руб.)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887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годы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3418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9 646,1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7653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9 646,1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7653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717,9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3" name="Объект 2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88573047"/>
              </p:ext>
            </p:extLst>
          </p:nvPr>
        </p:nvGraphicFramePr>
        <p:xfrm>
          <a:off x="4550306" y="2743199"/>
          <a:ext cx="7203544" cy="287655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18043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4510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4428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3371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047498"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целевых показателей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kumimoji="0" lang="ru-RU" sz="1600" kern="1200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2023 </a:t>
                      </a:r>
                      <a:r>
                        <a:rPr kumimoji="0" lang="ru-RU" sz="1600" kern="1200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r>
                        <a:rPr kumimoji="0" lang="ru-RU" sz="1600" kern="1200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472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Количество обустроенных общественных территорий по методике "комфортная городская среда", ед.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Calibri"/>
                          <a:ea typeface="Times New Roman"/>
                          <a:cs typeface="Times New Roman"/>
                        </a:rPr>
                        <a:t>7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Calibri"/>
                          <a:ea typeface="Times New Roman"/>
                          <a:cs typeface="Times New Roman"/>
                        </a:rPr>
                        <a:t>8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8181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Количество обустроенных дворовых территорий по методике «комфортная городская среда», ед.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239349" y="1309780"/>
            <a:ext cx="118486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 smtClean="0">
                <a:latin typeface="Times New Roman" panose="02020603050405020304" pitchFamily="18" charset="0"/>
                <a:cs typeface="Times New Roman" pitchFamily="18" charset="0"/>
              </a:rPr>
              <a:t>Цель программы: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оздание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условий для системного повышения качества и комфорта городской среды на территории города Покачи путем реализации комплекса первоочередных мероприятий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1776511" y="6488668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69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" y="0"/>
            <a:ext cx="1114415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980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4763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2" descr="C:\Users\User\Desktop\s1200.webp"/>
          <p:cNvSpPr>
            <a:spLocks noGrp="1" noChangeAspect="1" noChangeArrowheads="1"/>
          </p:cNvSpPr>
          <p:nvPr>
            <p:ph type="ctrTitle"/>
          </p:nvPr>
        </p:nvSpPr>
        <p:spPr bwMode="auto">
          <a:xfrm>
            <a:off x="1011937" y="89223"/>
            <a:ext cx="10942170" cy="1059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Основные риски налоговой, бюджетной и долговой политики в 2022-2024 годах и принимаемые меры по их минимизации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779405" y="6488668"/>
            <a:ext cx="4125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Текст 6"/>
          <p:cNvSpPr txBox="1">
            <a:spLocks/>
          </p:cNvSpPr>
          <p:nvPr/>
        </p:nvSpPr>
        <p:spPr>
          <a:xfrm>
            <a:off x="107512" y="1303318"/>
            <a:ext cx="11434009" cy="133360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endParaRPr lang="ru-RU" sz="4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" y="0"/>
            <a:ext cx="1114415" cy="1176630"/>
          </a:xfrm>
          <a:prstGeom prst="rect">
            <a:avLst/>
          </a:prstGeom>
        </p:spPr>
      </p:pic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662895504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884129071"/>
              </p:ext>
            </p:extLst>
          </p:nvPr>
        </p:nvGraphicFramePr>
        <p:xfrm>
          <a:off x="314325" y="1260991"/>
          <a:ext cx="11465080" cy="58922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3788895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338105" y="113566"/>
            <a:ext cx="10853896" cy="1082648"/>
          </a:xfrm>
        </p:spPr>
        <p:txBody>
          <a:bodyPr anchor="t">
            <a:no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«Обеспечение безопасности жизнедеятельности населения на территории города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Покачи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Содержимое 1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546093907"/>
              </p:ext>
            </p:extLst>
          </p:nvPr>
        </p:nvGraphicFramePr>
        <p:xfrm>
          <a:off x="171695" y="2213526"/>
          <a:ext cx="3820576" cy="414523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9102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102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100876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Объемы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финансовых средств (тыс.руб.)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2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годы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95443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14 596,1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140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822,2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140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610,1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3" name="Объект 2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492519051"/>
              </p:ext>
            </p:extLst>
          </p:nvPr>
        </p:nvGraphicFramePr>
        <p:xfrm>
          <a:off x="4531256" y="2213526"/>
          <a:ext cx="7081835" cy="45273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109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2744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2664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1794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29268"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целевых показателей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kumimoji="0" lang="ru-RU" sz="1600" kern="1200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r>
                        <a:rPr kumimoji="0" lang="ru-RU" sz="160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r>
                        <a:rPr kumimoji="0" lang="ru-RU" sz="1600" kern="1200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2509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населения, обученное в области гражданской обороны, чрезвычайных ситуаций и пожарной безопасности, человек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7 800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7 800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7 800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61875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административных правонарушений, предусмотренных ст.12.9, 12.12, 12.16, 12.19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КоАП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РФ выявленных с помощью технических средств фото-, видео фиксации, работающих в автоматическом режиме, в общем количестве таких правонарушений, %</a:t>
                      </a:r>
                    </a:p>
                  </a:txBody>
                  <a:tcPr marL="68580" marR="68580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46,56</a:t>
                      </a:r>
                    </a:p>
                  </a:txBody>
                  <a:tcPr marL="68580" marR="68580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46,56</a:t>
                      </a:r>
                    </a:p>
                  </a:txBody>
                  <a:tcPr marL="68580" marR="68580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47,28</a:t>
                      </a:r>
                    </a:p>
                  </a:txBody>
                  <a:tcPr marL="68580" marR="68580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88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Уровень преступности (число зарегистрированных преступлений на 100 тыс. человек населения),(ед.)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782,39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782,39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782,39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6353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Общая распространенность наркомании (число зарегистрированных преступлений на 100 тыс. человек населения), (ед.)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T="0" marB="0" anchor="ctr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11,19</a:t>
                      </a:r>
                    </a:p>
                  </a:txBody>
                  <a:tcPr marL="68580" marR="68580" marT="0" marB="0" anchor="ctr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11,19</a:t>
                      </a:r>
                    </a:p>
                  </a:txBody>
                  <a:tcPr marL="68580" marR="68580" marT="0" marB="0" anchor="ctr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5,59</a:t>
                      </a:r>
                    </a:p>
                  </a:txBody>
                  <a:tcPr marL="68580" marR="68580" marT="0" marB="0" anchor="ctr">
                    <a:lnT w="12700" cmpd="sng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171695" y="1290196"/>
            <a:ext cx="1184860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u="sng" dirty="0" smtClean="0">
                <a:latin typeface="Times New Roman" panose="02020603050405020304" pitchFamily="18" charset="0"/>
                <a:cs typeface="Times New Roman" pitchFamily="18" charset="0"/>
              </a:rPr>
              <a:t>Цель программы</a:t>
            </a:r>
            <a:r>
              <a:rPr lang="ru-RU" dirty="0" smtClean="0">
                <a:latin typeface="Times New Roman" panose="02020603050405020304" pitchFamily="18" charset="0"/>
                <a:cs typeface="Times New Roman" pitchFamily="18" charset="0"/>
              </a:rPr>
              <a:t>: 1) обеспечение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приемлемого уровня безопасности жизнедеятельности, необходимого уровня защищенности населения и территории муниципального образования город Покачи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 2) создание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условий для повышения уровня общественной безопасности населения города.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1776502" y="6488668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" y="0"/>
            <a:ext cx="1114415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085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338105" y="113566"/>
            <a:ext cx="10853896" cy="1082648"/>
          </a:xfrm>
        </p:spPr>
        <p:txBody>
          <a:bodyPr anchor="t">
            <a:no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«Информационное общество города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Покачи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Содержимое 1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194183468"/>
              </p:ext>
            </p:extLst>
          </p:nvPr>
        </p:nvGraphicFramePr>
        <p:xfrm>
          <a:off x="239349" y="2109216"/>
          <a:ext cx="3820576" cy="449962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9102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102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08584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Объемы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финансовых средств (тыс.руб.)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4858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годы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1506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4 660,8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1369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3 768,5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1369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3 686,7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3" name="Объект 2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837042338"/>
              </p:ext>
            </p:extLst>
          </p:nvPr>
        </p:nvGraphicFramePr>
        <p:xfrm>
          <a:off x="4299274" y="1842545"/>
          <a:ext cx="7616502" cy="476629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72280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8755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9974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064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12746"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целевых показателей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2022год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2023год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2024год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35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Количество посещений сайта органа местного самоуправления города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Покачи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 в год, шт. 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50 000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50 000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50 000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35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Количество официальных обращений граждан, поступивших в электронную приемную, шт. 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45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5728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Количество муниципальных услуг, для которых обеспечено электронное взаимодействие заявителя с органом, предоставляющим муниципальную услугу через единый портал государственных и муниципальных услуг (функций), шт. 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41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42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43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9637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Количество рабочих мест оснащенных для предоставления государственных и муниципальных услуг в электронном виде, шт. 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31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32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770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Количество рабочих мест администрации города, оборудованных компьютерной техникой со сроком эксплуатации не более 5 лет, %, 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60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65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70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5857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Количество курсов, по которым  специалистами отдела информатизации пройдено обучение , шт.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5857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Количество оказанных МАУ "МФЦ "Мои документы" услуг, всего, шт. 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2017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2017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2017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5857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в том числе, услуга информирования и консультирования граждан, шт. 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176095" y="1196214"/>
            <a:ext cx="118486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 smtClean="0">
                <a:latin typeface="Times New Roman" panose="02020603050405020304" pitchFamily="18" charset="0"/>
                <a:cs typeface="Times New Roman" pitchFamily="18" charset="0"/>
              </a:rPr>
              <a:t>Цель программы</a:t>
            </a:r>
            <a:r>
              <a:rPr lang="ru-RU" sz="1400" u="sng" dirty="0" smtClean="0">
                <a:latin typeface="Times New Roman" panose="02020603050405020304" pitchFamily="18" charset="0"/>
                <a:cs typeface="Times New Roman" pitchFamily="18" charset="0"/>
              </a:rPr>
              <a:t>: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повышение качества жизни населения города Покачи и совершенствование системы муниципального управления на основе использования информационно-коммуникационных технологий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1816953" y="6499841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71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" y="0"/>
            <a:ext cx="1114415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137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338105" y="113566"/>
            <a:ext cx="10853896" cy="915134"/>
          </a:xfrm>
        </p:spPr>
        <p:txBody>
          <a:bodyPr anchor="t">
            <a:noAutofit/>
          </a:bodyPr>
          <a:lstStyle/>
          <a:p>
            <a:pPr algn="ctr"/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«Развитие жилищно-коммунального комплекса и повышение энергетической эффективности в городе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Покачи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» (1)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Содержимое 1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3140570"/>
              </p:ext>
            </p:extLst>
          </p:nvPr>
        </p:nvGraphicFramePr>
        <p:xfrm>
          <a:off x="125049" y="2200276"/>
          <a:ext cx="3665902" cy="403906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83295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3295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59584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Объемы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финансовых средств (тыс.руб.)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919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годы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1767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41 234,3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2516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43 103,3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2516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44 352,7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3" name="Объект 2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726537572"/>
              </p:ext>
            </p:extLst>
          </p:nvPr>
        </p:nvGraphicFramePr>
        <p:xfrm>
          <a:off x="3916000" y="1650447"/>
          <a:ext cx="8142649" cy="515089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63676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744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3466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9680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49197"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целевых показателей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>
                    <a:lnB w="381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kumimoji="0" lang="ru-RU" sz="1200" kern="1200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2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>
                    <a:lnB w="381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2023 </a:t>
                      </a:r>
                      <a:r>
                        <a:rPr kumimoji="0" lang="ru-RU" sz="1200" kern="1200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2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>
                    <a:lnB w="381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r>
                        <a:rPr kumimoji="0" lang="ru-RU" sz="1200" kern="1200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2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>
                    <a:lnB w="381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156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Количество предоставленных субсидий в целях возмещения недополученных доходов организаций, оказывающих услуги в сфере по водоснабжению и водоотведению, шт.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1568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Доля объема электрической энергии, расчеты за которую осуществляются с использованием приборов учета, в общем объеме электрической энергии, потребляемой (используемой) на территории муниципального образования, %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683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Доля объема тепловой энергии, расчеты за которую осуществляются с использованием приборов учета, в общем объеме тепловой энергии, потребляемой (используемой) на территории муниципального образования, %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683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Доля объема холодной воды, расчеты за которую осуществляются с использованием приборов учета, в общем объеме воды, потребляемой (используемой) на территории муниципального образования, %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1568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Доля объема горячей воды, расчеты за которую осуществляются с использованием приборов учета, в общем объеме воды, потребляемой (используемой) на территории муниципального образования, %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1568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Удельный расход электрической энергии на снабжение органов местного самоуправления и муниципальных учреждений (в расчете на 1 кв. метр общей площади),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кВт.ч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/м2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48,09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48,19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48,19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1045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Удельный расход тепловой энергии на снабжение органов местного самоуправления и муниципальных учреждений (в расчете на 1 кв. метр общей площади), Гкал/м2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0,2197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0,2197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0,2197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2043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Удельный расход холодной воды на снабжение органов местного самоуправления и муниципальных учреждений (в расчете на 1 человека), м3/чел.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8,94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8,94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8,94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200054" y="1026408"/>
            <a:ext cx="11848607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 smtClean="0">
                <a:latin typeface="Times New Roman" panose="02020603050405020304" pitchFamily="18" charset="0"/>
                <a:cs typeface="Times New Roman" pitchFamily="18" charset="0"/>
              </a:rPr>
              <a:t>Цель программы: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1) повышение качества и надежности предоставления жилищно-коммунальных услуг; 2) создание безопасных и благоприятных условий проживания граждан; 3) повышение эффективности использования топливно-энергетических ресурсов; 4) содержание объектов внешнего благоустройства городского округа города Покачи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1776511" y="6488668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72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" y="0"/>
            <a:ext cx="1114415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501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338105" y="113566"/>
            <a:ext cx="10853896" cy="915134"/>
          </a:xfrm>
        </p:spPr>
        <p:txBody>
          <a:bodyPr anchor="t">
            <a:noAutofit/>
          </a:bodyPr>
          <a:lstStyle/>
          <a:p>
            <a:pPr algn="ctr"/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«Развитие жилищно-коммунального комплекса и повышение энергетической эффективности в городе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Покачи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» (2)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Содержимое 1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3140570"/>
              </p:ext>
            </p:extLst>
          </p:nvPr>
        </p:nvGraphicFramePr>
        <p:xfrm>
          <a:off x="125049" y="2200276"/>
          <a:ext cx="3665902" cy="403906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83295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3295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59584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Объемы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финансовых средств (тыс.руб.)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919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годы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1767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41 234,3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2516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43 103,3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2516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44 352,7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3" name="Объект 2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828616019"/>
              </p:ext>
            </p:extLst>
          </p:nvPr>
        </p:nvGraphicFramePr>
        <p:xfrm>
          <a:off x="3990995" y="1650446"/>
          <a:ext cx="8057665" cy="5101953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73822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168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802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2229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96300"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целевых показателей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>
                    <a:lnB w="381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kumimoji="0" lang="ru-RU" sz="1200" kern="1200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2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>
                    <a:lnB w="381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2023 </a:t>
                      </a:r>
                      <a:r>
                        <a:rPr kumimoji="0" lang="ru-RU" sz="1200" kern="1200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2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>
                    <a:lnB w="381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r>
                        <a:rPr kumimoji="0" lang="ru-RU" sz="1200" kern="1200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2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>
                    <a:lnB w="381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309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Удельный расход холодной воды на снабжение органов местного самоуправления и муниципальных учреждений (в расчете на 1 человека), м3/чел.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8,94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8,94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8,94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309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Удельный расход горячей воды на снабжение органов местного самоуправления и муниципальных учреждений (в расчете на 1 человека), м3/чел.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4,67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4,67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4,67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4258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Удельный расход тепловой энергии в многоквартирных домах (в расчете на 1 кв. метр общей площади), Гкал/м2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0,25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0,25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0,25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0017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Удельный расход холодной воды в многоквартирных домах (в расчете на 1 жителя), м3/чел.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23,97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23,97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23,97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1738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Удельный расход горячей воды в многоквартирных домах (в расчете на 1 жителя), м3/чел.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15,24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15,24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15,24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8302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Удельный расход электрической энергии в многоквартирных домах (в расчете на 1 кв. метр общей площади),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кВт.ч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/м2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46,35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46,35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46,35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9151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Удельный суммарный расход энергетических ресурсов в многоквартирных домах,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т.у.т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/м2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0,053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0,053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0,053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6714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Удельный расход топлива на выработку тепловой энергии на котельных,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т.у.т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/Гкал.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150,85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150,85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150,85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092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Удельный расход электрической энергии, используемой при передачи тепловой энергии в системах теплоснабжения, кВтч/тыс.Гкал.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12,60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12,60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12,60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Доля потерь тепловой энергии при ее передаче в общем объеме переданной тепловой энергии, %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10,58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10,58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10,58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8546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Доля потерь воды при ее передаче в общем объеме переданной воды, %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3,95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3,95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3,95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7092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Удельных расход электрической энергии, используемой для передачи (транспортировки) воды в системах водоснабжения (на 1 куб. метр), кВтч/м3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0,73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0,73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0,73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200054" y="1026408"/>
            <a:ext cx="11848607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 smtClean="0">
                <a:latin typeface="Times New Roman" panose="02020603050405020304" pitchFamily="18" charset="0"/>
                <a:cs typeface="Times New Roman" pitchFamily="18" charset="0"/>
              </a:rPr>
              <a:t>Цель программы: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1) повышение качества и надежности предоставления жилищно-коммунальных услуг; 2) создание безопасных и благоприятных условий проживания граждан; 3) повышение эффективности использования топливно-энергетических ресурсов; 4) содержание объектов внешнего благоустройства городского округа города Покачи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1776511" y="6488668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73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" y="0"/>
            <a:ext cx="1114415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501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338105" y="113566"/>
            <a:ext cx="10853896" cy="915134"/>
          </a:xfrm>
        </p:spPr>
        <p:txBody>
          <a:bodyPr anchor="t">
            <a:no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«Развитие жилищно-коммунального комплекса и повышение энергетической эффективности в городе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Покачи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» (3)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Содержимое 1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3140570"/>
              </p:ext>
            </p:extLst>
          </p:nvPr>
        </p:nvGraphicFramePr>
        <p:xfrm>
          <a:off x="125049" y="2200276"/>
          <a:ext cx="3665902" cy="403906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83295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3295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59584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Объемы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финансовых средств (тыс.руб.)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919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годы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1767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41 234,3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2516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43 103,3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2516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44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352,7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3" name="Объект 2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630634142"/>
              </p:ext>
            </p:extLst>
          </p:nvPr>
        </p:nvGraphicFramePr>
        <p:xfrm>
          <a:off x="3990994" y="1727417"/>
          <a:ext cx="8057667" cy="501390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5779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6528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2595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8849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96300"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целевых показателей</a:t>
                      </a:r>
                      <a:endParaRPr kumimoji="0" lang="ru-RU" sz="12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>
                    <a:lnB w="381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kumimoji="0" lang="ru-RU" sz="1200" kern="1200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2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>
                    <a:lnB w="381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2023 </a:t>
                      </a:r>
                      <a:r>
                        <a:rPr kumimoji="0" lang="ru-RU" sz="1200" kern="1200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2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>
                    <a:lnB w="381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r>
                        <a:rPr kumimoji="0" lang="ru-RU" sz="1200" kern="1200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2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>
                    <a:lnB w="381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309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Удельный расход электрической энергии, используемой в системах водоотведения (на 1 куб. метр), кВтч/м3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1,49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1,48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1,47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309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Удельный расход электрической энергии в системах уличного освещения (на 1 кв. метр освещаемой площади с уровнем освещенности, соответствующим установленным нормативам), кВтч/м3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3,241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3,241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3,241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896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Удовлетворенность</a:t>
                      </a:r>
                      <a:r>
                        <a:rPr lang="ru-RU" sz="12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населения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уровнем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освещенности городских территорий (не более 5 обращений граждан), шт.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896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Количество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голов отловленных животных без владельцев</a:t>
                      </a:r>
                      <a:r>
                        <a:rPr lang="ru-RU" sz="12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(не менее 30 </a:t>
                      </a:r>
                      <a:r>
                        <a:rPr lang="ru-RU" sz="1200" baseline="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шт</a:t>
                      </a:r>
                      <a:r>
                        <a:rPr lang="ru-RU" sz="12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kumimoji="0" lang="ru-RU" sz="1200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kumimoji="0" lang="ru-RU" sz="1200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kumimoji="0" lang="ru-RU" sz="1200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1738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Удовлетворенность населения содержанием мест захоронения городского кладбища (не более 3 обращений).</a:t>
                      </a:r>
                      <a:endParaRPr kumimoji="0" lang="ru-RU" sz="1200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8302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Количество покрашенных фасадов домов, шт.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9151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Количество обустроенных площадок, в том числе приобретение контейнеров для сбора ТКО,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площ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./ед.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конт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92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Доля проб сточных вод несоответствующих установленным нормативам допустимых сбросам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092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Количество проб сточных вод несоответствующих установленным нормативам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7092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Общее количество проб воды, пробы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200054" y="1026408"/>
            <a:ext cx="11848607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 smtClean="0">
                <a:latin typeface="Times New Roman" panose="02020603050405020304" pitchFamily="18" charset="0"/>
                <a:cs typeface="Times New Roman" pitchFamily="18" charset="0"/>
              </a:rPr>
              <a:t>Цель программы: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1) повышение качества и надежности предоставления жилищно-коммунальных услуг; 2) создание безопасных и благоприятных условий проживания граждан; 3) повышение эффективности использования топливно-энергетических ресурсов; 4) содержание объектов внешнего благоустройства городского округа города Покачи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1776511" y="6488668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74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" y="0"/>
            <a:ext cx="1114415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501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338105" y="113566"/>
            <a:ext cx="10853896" cy="1082648"/>
          </a:xfrm>
        </p:spPr>
        <p:txBody>
          <a:bodyPr anchor="t"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«Поддержка ведения садоводства и огородничества на территории  города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Покачи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»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Содержимое 1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234161998"/>
              </p:ext>
            </p:extLst>
          </p:nvPr>
        </p:nvGraphicFramePr>
        <p:xfrm>
          <a:off x="239347" y="2352676"/>
          <a:ext cx="3932602" cy="309633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9663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6630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86950">
                <a:tc gridSpan="2">
                  <a:txBody>
                    <a:bodyPr/>
                    <a:lstStyle/>
                    <a:p>
                      <a:pPr algn="ctr"/>
                      <a:r>
                        <a:rPr kumimoji="0" lang="ru-RU" sz="16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Объемы финансовых средств (тыс.руб.)</a:t>
                      </a:r>
                      <a:endParaRPr kumimoji="0" lang="ru-RU" sz="1600" b="1" kern="1200" dirty="0">
                        <a:solidFill>
                          <a:schemeClr val="lt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237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годы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1211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3828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3828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3" name="Объект 2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867753670"/>
              </p:ext>
            </p:extLst>
          </p:nvPr>
        </p:nvGraphicFramePr>
        <p:xfrm>
          <a:off x="4569355" y="2333626"/>
          <a:ext cx="7089245" cy="319087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1141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285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2771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1890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31468"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целевых показателей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>
                    <a:lnB w="381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kumimoji="0" lang="ru-RU" sz="1600" kern="1200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>
                    <a:lnB w="381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2023 </a:t>
                      </a:r>
                      <a:r>
                        <a:rPr kumimoji="0" lang="ru-RU" sz="1600" kern="1200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>
                    <a:lnB w="381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r>
                        <a:rPr kumimoji="0" lang="ru-RU" sz="1600" kern="1200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>
                    <a:lnB w="381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7479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Количество межведомственных рейдов по обеспечению пожарной безопасности на участках, ед.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8461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Количество информационных статей по поддержке ведения садоводства и огородничества, ежегодно, ед.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200055" y="1484784"/>
            <a:ext cx="118486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 smtClean="0">
                <a:latin typeface="Times New Roman" panose="02020603050405020304" pitchFamily="18" charset="0"/>
                <a:cs typeface="Times New Roman" pitchFamily="18" charset="0"/>
              </a:rPr>
              <a:t>Цель программы: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Содействие развитию и повышению эффективности деятельности садоводческих, огороднических товариществ, развитие их эффективного сотрудничества с органами местного самоуправления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1776511" y="6488668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75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" y="0"/>
            <a:ext cx="1114415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978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338106" y="113566"/>
            <a:ext cx="10853895" cy="1082648"/>
          </a:xfrm>
        </p:spPr>
        <p:txBody>
          <a:bodyPr anchor="t">
            <a:noAutofit/>
          </a:bodyPr>
          <a:lstStyle/>
          <a:p>
            <a:pPr algn="ctr"/>
            <a:r>
              <a:rPr lang="ru-RU" sz="25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«Развитие образования в городе </a:t>
            </a:r>
            <a:r>
              <a:rPr lang="ru-RU" sz="25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Покачи</a:t>
            </a:r>
            <a:r>
              <a:rPr lang="ru-RU" sz="25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 (1)</a:t>
            </a:r>
            <a:endParaRPr lang="ru-RU" sz="25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Содержимое 1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133139669"/>
              </p:ext>
            </p:extLst>
          </p:nvPr>
        </p:nvGraphicFramePr>
        <p:xfrm>
          <a:off x="200055" y="2826618"/>
          <a:ext cx="3524220" cy="33379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211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6211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810858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Объемы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финансовых средств (тыс.руб.)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233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годы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4328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2022год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706 455,8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7571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690 603,9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7571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689 978,4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3" name="Объект 2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458427931"/>
              </p:ext>
            </p:extLst>
          </p:nvPr>
        </p:nvGraphicFramePr>
        <p:xfrm>
          <a:off x="3829051" y="2181226"/>
          <a:ext cx="7981949" cy="43619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0846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982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3869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3652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68527"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300" kern="1200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целевых показателей</a:t>
                      </a:r>
                      <a:endParaRPr kumimoji="0" lang="ru-RU" sz="13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5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kumimoji="0" lang="ru-RU" sz="1250" kern="1200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25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5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2023 </a:t>
                      </a:r>
                      <a:r>
                        <a:rPr kumimoji="0" lang="ru-RU" sz="1250" kern="1200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25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5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r>
                        <a:rPr kumimoji="0" lang="ru-RU" sz="1250" kern="1200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25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112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Количество педагогических работников принявших участие в конкурсах профессионального мастерства, чел.</a:t>
                      </a:r>
                      <a:endParaRPr kumimoji="0" lang="ru-RU" sz="1200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222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Численность обучающихся, охваченных основными и дополнительными общеобразовательными программами цифрового, естественнонаучного и гуманитарного профилей, чел.</a:t>
                      </a:r>
                      <a:endParaRPr kumimoji="0" lang="ru-RU" sz="1200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2 141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2 141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ru-RU" sz="12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141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6669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Количество обучающихся 5-11 классов, принявших участие во Всероссийской олимпиаде школьников, чел.</a:t>
                      </a:r>
                      <a:endParaRPr kumimoji="0" lang="ru-RU" sz="1200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903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903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903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1112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Охват детей деятельностью региональных центров и выявления, поддержки и развития способностей и талантов у детей и молодежи, технопарков «</a:t>
                      </a:r>
                      <a:r>
                        <a:rPr kumimoji="0" lang="ru-RU" sz="1200" kern="1200" dirty="0" err="1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Кванториум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» и центров «</a:t>
                      </a: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IT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-куб» (%)</a:t>
                      </a:r>
                      <a:endParaRPr kumimoji="0" lang="ru-RU" sz="1200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libri"/>
                          <a:ea typeface="Times New Roman"/>
                          <a:cs typeface="Times New Roman"/>
                        </a:rPr>
                        <a:t>6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libri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93338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Доля обучающихся по образовательным программам основного и среднего общего образования, охваченных мероприятиями, направленными на раннюю профессиональную ориентацию, в том числе в рамках программы "Билет в будущее" (%)</a:t>
                      </a:r>
                      <a:endParaRPr kumimoji="0" lang="ru-RU" sz="1200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libri"/>
                          <a:ea typeface="Times New Roman"/>
                          <a:cs typeface="Times New Roman"/>
                        </a:rPr>
                        <a:t>30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libri"/>
                          <a:ea typeface="Times New Roman"/>
                          <a:cs typeface="Times New Roman"/>
                        </a:rPr>
                        <a:t>30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libri"/>
                          <a:ea typeface="Times New Roman"/>
                          <a:cs typeface="Times New Roman"/>
                        </a:rPr>
                        <a:t>37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6669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Численность обучающихся, вовлеченных в деятельность общественных объединений на базе образовательных организаций общего образования, среднего и высшего профессионального образования (чел.)</a:t>
                      </a:r>
                      <a:endParaRPr kumimoji="0" lang="ru-RU" sz="1200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libri"/>
                          <a:ea typeface="Times New Roman"/>
                          <a:cs typeface="Times New Roman"/>
                        </a:rPr>
                        <a:t>2 047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libri"/>
                          <a:ea typeface="Times New Roman"/>
                          <a:cs typeface="Times New Roman"/>
                        </a:rPr>
                        <a:t>2 518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libri"/>
                          <a:ea typeface="Times New Roman"/>
                          <a:cs typeface="Times New Roman"/>
                        </a:rPr>
                        <a:t>3 015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1112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Число дошкольных и общеобразовательных организаций города Покачи, принятых к началу нового учебного года (ед.)</a:t>
                      </a:r>
                      <a:endParaRPr kumimoji="0" lang="ru-RU" sz="1200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libri"/>
                          <a:ea typeface="Times New Roman"/>
                          <a:cs typeface="Times New Roman"/>
                        </a:rPr>
                        <a:t>8 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libri"/>
                          <a:ea typeface="Times New Roman"/>
                          <a:cs typeface="Times New Roman"/>
                        </a:rPr>
                        <a:t>8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libri"/>
                          <a:ea typeface="Times New Roman"/>
                          <a:cs typeface="Times New Roman"/>
                        </a:rPr>
                        <a:t>8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200055" y="1081914"/>
            <a:ext cx="11849070" cy="1377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u="sng" dirty="0" smtClean="0">
                <a:latin typeface="Times New Roman" panose="02020603050405020304" pitchFamily="18" charset="0"/>
                <a:cs typeface="Times New Roman" pitchFamily="18" charset="0"/>
              </a:rPr>
              <a:t>Цель программы: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350" dirty="0">
                <a:latin typeface="Times New Roman" pitchFamily="18" charset="0"/>
                <a:cs typeface="Times New Roman" pitchFamily="18" charset="0"/>
              </a:rPr>
              <a:t>обеспечение стабильного функционирования и устойчивого развития системы образования города Покачи, доступности качественного образования, соответствующего современным потребностям общества, эффективности, комплексной безопасности и комфортных условий обучающихся и воспитанников образовательных организаций в условиях модернизации российского образования, создание условий для возрождения семейных традиций, укрепления семейных ценностей и воспитания в детях высоких моральных и нравственных качеств, патриотизма и гражданственности, воспитание гармонично развитой и социально ответственной личности на основе духовно-нравственных ценностей народов Российской Федерации, исторических и национально-культурных </a:t>
            </a:r>
            <a:r>
              <a:rPr lang="ru-RU" sz="1350" dirty="0" smtClean="0">
                <a:latin typeface="Times New Roman" pitchFamily="18" charset="0"/>
                <a:cs typeface="Times New Roman" pitchFamily="18" charset="0"/>
              </a:rPr>
              <a:t>традиций</a:t>
            </a:r>
            <a:endParaRPr lang="ru-RU" sz="13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776502" y="6488668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76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" y="0"/>
            <a:ext cx="1114415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546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338106" y="113566"/>
            <a:ext cx="10853895" cy="1082648"/>
          </a:xfrm>
        </p:spPr>
        <p:txBody>
          <a:bodyPr anchor="t">
            <a:noAutofit/>
          </a:bodyPr>
          <a:lstStyle/>
          <a:p>
            <a:pPr algn="ctr"/>
            <a:r>
              <a:rPr lang="ru-RU" sz="25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«Развитие образования в городе </a:t>
            </a:r>
            <a:r>
              <a:rPr lang="ru-RU" sz="25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Покачи</a:t>
            </a:r>
            <a:r>
              <a:rPr lang="ru-RU" sz="25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 (2)</a:t>
            </a:r>
            <a:endParaRPr lang="ru-RU" sz="25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Содержимое 1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133139669"/>
              </p:ext>
            </p:extLst>
          </p:nvPr>
        </p:nvGraphicFramePr>
        <p:xfrm>
          <a:off x="200055" y="2826618"/>
          <a:ext cx="3524220" cy="33379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211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6211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810858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Объемы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финансовых средств (тыс.руб.)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233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годы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4328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706 455,8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7571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690 603,9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7571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689 978,4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3" name="Объект 2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103994045"/>
              </p:ext>
            </p:extLst>
          </p:nvPr>
        </p:nvGraphicFramePr>
        <p:xfrm>
          <a:off x="3857626" y="2666999"/>
          <a:ext cx="8065642" cy="39528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417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465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5623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4873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63787"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300" kern="1200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целевых показателей</a:t>
                      </a:r>
                      <a:endParaRPr kumimoji="0" lang="ru-RU" sz="13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5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kumimoji="0" lang="ru-RU" sz="1250" kern="1200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25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5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2023 </a:t>
                      </a:r>
                      <a:r>
                        <a:rPr kumimoji="0" lang="ru-RU" sz="1250" kern="1200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25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5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r>
                        <a:rPr kumimoji="0" lang="ru-RU" sz="1250" kern="1200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25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6966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Число общеобразовательных организаций, расположенных в сельской местности и малых городах, обновивших материально-техническую базу для реализации основных и дополнительных общеобразовательных программ цифрового, естественнонаучного и гуманитарного профилей (ед.)</a:t>
                      </a:r>
                      <a:endParaRPr lang="ru-RU" sz="135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35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  <a:endParaRPr kumimoji="0" lang="ru-RU" sz="135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35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  <a:endParaRPr kumimoji="0" lang="ru-RU" sz="135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35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  <a:endParaRPr kumimoji="0" lang="ru-RU" sz="135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217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35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общеобразовательных организаций города Покачи обеспеченных Интернет-соединением со скоростью соединения не менее 100Мб\с (ед.)</a:t>
                      </a:r>
                      <a:endParaRPr kumimoji="0" lang="ru-RU" sz="135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35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</a:t>
                      </a:r>
                      <a:endParaRPr kumimoji="0" lang="ru-RU" sz="135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35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</a:t>
                      </a:r>
                      <a:endParaRPr kumimoji="0" lang="ru-RU" sz="135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35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</a:t>
                      </a:r>
                      <a:endParaRPr kumimoji="0" lang="ru-RU" sz="135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4976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35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обучающихся в муниципальных общеобразовательных организациях, занимающихся в одну смену, в общей численности обучающихся в муниципальных общеобразовательных организациях (%)</a:t>
                      </a:r>
                      <a:endParaRPr kumimoji="0" lang="ru-RU" sz="135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35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</a:t>
                      </a:r>
                      <a:endParaRPr kumimoji="0" lang="ru-RU" sz="135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35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</a:t>
                      </a:r>
                      <a:endParaRPr kumimoji="0" lang="ru-RU" sz="135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35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</a:t>
                      </a:r>
                      <a:endParaRPr kumimoji="0" lang="ru-RU" sz="135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4786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35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услуг, переданных негосударственным поставщикам на оказание услуг социальной сферы  (ед.)</a:t>
                      </a:r>
                      <a:endParaRPr kumimoji="0" lang="ru-RU" sz="135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35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  <a:endParaRPr kumimoji="0" lang="ru-RU" sz="135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35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  <a:endParaRPr kumimoji="0" lang="ru-RU" sz="135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35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  <a:endParaRPr kumimoji="0" lang="ru-RU" sz="135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200055" y="1081914"/>
            <a:ext cx="11848607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u="sng" dirty="0" smtClean="0">
                <a:latin typeface="Times New Roman" panose="02020603050405020304" pitchFamily="18" charset="0"/>
                <a:cs typeface="Times New Roman" pitchFamily="18" charset="0"/>
              </a:rPr>
              <a:t>Цель программы: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350" dirty="0">
                <a:latin typeface="Times New Roman" pitchFamily="18" charset="0"/>
                <a:cs typeface="Times New Roman" pitchFamily="18" charset="0"/>
              </a:rPr>
              <a:t>обеспечение стабильного функционирования и устойчивого развития системы образования города Покачи, доступности качественного образования, соответствующего современным потребностям общества, эффективности, комплексной безопасности и комфортных условий обучающихся и воспитанников образовательных организаций в условиях модернизации российского образования, создание условий для возрождения семейных традиций, укрепления семейных ценностей и воспитания в детях высоких моральных и нравственных качеств, патриотизма и гражданственности, воспитание гармонично развитой и социально ответственной личности на основе духовно-нравственных ценностей народов Российской Федерации, исторических и национально-культурных традиций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1776502" y="6488668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77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" y="0"/>
            <a:ext cx="1114415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546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999744" y="113566"/>
            <a:ext cx="11192257" cy="1082648"/>
          </a:xfrm>
        </p:spPr>
        <p:txBody>
          <a:bodyPr anchor="t">
            <a:noAutofit/>
          </a:bodyPr>
          <a:lstStyle/>
          <a:p>
            <a:pPr algn="ctr"/>
            <a:r>
              <a:rPr lang="ru-RU" sz="23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r>
              <a:rPr lang="ru-RU" sz="23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«Формирование беспрепятственного доступа инвалидов и других маломобильных групп населения к объектам социальной инфраструктуры муниципального образования город Покачи»</a:t>
            </a:r>
            <a:endParaRPr lang="ru-RU" sz="23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Содержимое 1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416861429"/>
              </p:ext>
            </p:extLst>
          </p:nvPr>
        </p:nvGraphicFramePr>
        <p:xfrm>
          <a:off x="200055" y="2319535"/>
          <a:ext cx="3820576" cy="381642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102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102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27099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Объемы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финансовых средств (тыс.руб.)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431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годы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4984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350,0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7258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350,0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7258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350,0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3" name="Объект 2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690389661"/>
              </p:ext>
            </p:extLst>
          </p:nvPr>
        </p:nvGraphicFramePr>
        <p:xfrm>
          <a:off x="4326660" y="2115810"/>
          <a:ext cx="7098768" cy="437285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11962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2990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291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2013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17170">
                <a:tc>
                  <a:txBody>
                    <a:bodyPr/>
                    <a:lstStyle/>
                    <a:p>
                      <a:pPr marL="0" indent="21590" algn="l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целевых показателей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tc>
                  <a:txBody>
                    <a:bodyPr/>
                    <a:lstStyle/>
                    <a:p>
                      <a:pPr marL="0" indent="21590" algn="l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kumimoji="0" lang="ru-RU" sz="1600" kern="1200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tc>
                  <a:txBody>
                    <a:bodyPr/>
                    <a:lstStyle/>
                    <a:p>
                      <a:pPr marL="0" indent="21590" algn="l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2023 </a:t>
                      </a:r>
                      <a:r>
                        <a:rPr kumimoji="0" lang="ru-RU" sz="1600" kern="1200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tc>
                  <a:txBody>
                    <a:bodyPr/>
                    <a:lstStyle/>
                    <a:p>
                      <a:pPr marL="0" indent="21590" algn="l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r>
                        <a:rPr kumimoji="0" lang="ru-RU" sz="1600" kern="1200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8818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Доля объектов, на которых обеспечиваются условия доступности для инвалидов и </a:t>
                      </a:r>
                      <a:r>
                        <a:rPr lang="ru-RU" sz="1600" dirty="0" err="1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маломобильных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групп населения, в общем количестве учреждений культуры и спорта города </a:t>
                      </a:r>
                      <a:r>
                        <a:rPr lang="ru-RU" sz="1600" dirty="0" err="1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Покачи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(ДДО), 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%</a:t>
                      </a:r>
                      <a:endParaRPr lang="ru-RU" sz="16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</a:t>
                      </a:r>
                      <a:endParaRPr lang="ru-RU" sz="16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</a:t>
                      </a:r>
                      <a:endParaRPr lang="ru-RU" sz="16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</a:t>
                      </a:r>
                      <a:endParaRPr lang="ru-RU" sz="16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4582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Доля объектов, на которых обеспечиваются условия доступности для инвалидов и </a:t>
                      </a:r>
                      <a:r>
                        <a:rPr lang="ru-RU" sz="1600" dirty="0" err="1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маломобильных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групп населения, в общем количестве образовательных учреждений города </a:t>
                      </a:r>
                      <a:r>
                        <a:rPr lang="ru-RU" sz="1600" dirty="0" err="1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Покачи</a:t>
                      </a:r>
                      <a:endParaRPr lang="ru-RU" sz="16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(ДДО), 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%</a:t>
                      </a:r>
                      <a:endParaRPr lang="ru-RU" sz="16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</a:t>
                      </a:r>
                      <a:endParaRPr lang="ru-RU" sz="16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</a:t>
                      </a:r>
                      <a:endParaRPr lang="ru-RU" sz="16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</a:t>
                      </a:r>
                      <a:endParaRPr lang="ru-RU" sz="16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2168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Доля объектов социальной сферы города </a:t>
                      </a:r>
                      <a:r>
                        <a:rPr lang="ru-RU" sz="1600" dirty="0" err="1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Покачи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по исполнению квоты для трудоустройства инвалидов (с учетом заявленных вакансий) (ДОИК), 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%</a:t>
                      </a:r>
                      <a:endParaRPr lang="ru-RU" sz="16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</a:t>
                      </a:r>
                      <a:endParaRPr lang="ru-RU" sz="16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</a:t>
                      </a:r>
                      <a:endParaRPr lang="ru-RU" sz="16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</a:t>
                      </a:r>
                      <a:endParaRPr lang="ru-RU" sz="16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171705" y="1264845"/>
            <a:ext cx="1184860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u="sng" dirty="0" smtClean="0">
                <a:latin typeface="Times New Roman" panose="02020603050405020304" pitchFamily="18" charset="0"/>
                <a:cs typeface="Times New Roman" pitchFamily="18" charset="0"/>
              </a:rPr>
              <a:t>Цель программы</a:t>
            </a:r>
            <a:r>
              <a:rPr lang="ru-RU" sz="2000" dirty="0" smtClean="0">
                <a:latin typeface="Times New Roman" panose="02020603050405020304" pitchFamily="18" charset="0"/>
                <a:cs typeface="Times New Roman" pitchFamily="18" charset="0"/>
              </a:rPr>
              <a:t>:  обеспечение беспрепятственного доступа инвалидов и других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itchFamily="18" charset="0"/>
              </a:rPr>
              <a:t>маломобильных</a:t>
            </a:r>
            <a:r>
              <a:rPr lang="ru-RU" sz="2000" dirty="0" smtClean="0">
                <a:latin typeface="Times New Roman" panose="02020603050405020304" pitchFamily="18" charset="0"/>
                <a:cs typeface="Times New Roman" pitchFamily="18" charset="0"/>
              </a:rPr>
              <a:t> групп населения к объектам социальной инфраструктуры муниципального образования город Покачи.</a:t>
            </a:r>
            <a:endParaRPr lang="ru-RU" sz="20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776502" y="6488668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78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" y="0"/>
            <a:ext cx="1114415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45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03445" y="142852"/>
            <a:ext cx="11088555" cy="869950"/>
          </a:xfrm>
        </p:spPr>
        <p:txBody>
          <a:bodyPr anchor="t">
            <a:noAutofit/>
          </a:bodyPr>
          <a:lstStyle/>
          <a:p>
            <a:pPr indent="90170" algn="ctr" defTabSz="914363"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Непрограммные направления расходования средств на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 и на плановый период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776511" y="6485256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79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9890425"/>
              </p:ext>
            </p:extLst>
          </p:nvPr>
        </p:nvGraphicFramePr>
        <p:xfrm>
          <a:off x="405442" y="1212234"/>
          <a:ext cx="11643227" cy="5369308"/>
        </p:xfrm>
        <a:graphic>
          <a:graphicData uri="http://schemas.openxmlformats.org/drawingml/2006/table">
            <a:tbl>
              <a:tblPr firstCol="1" bandRow="1">
                <a:tableStyleId>{8A107856-5554-42FB-B03E-39F5DBC370BA}</a:tableStyleId>
              </a:tblPr>
              <a:tblGrid>
                <a:gridCol w="694837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9624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0235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9624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29281">
                <a:tc>
                  <a:txBody>
                    <a:bodyPr/>
                    <a:lstStyle/>
                    <a:p>
                      <a:pPr marL="0" indent="9017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b="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  <a:r>
                        <a:rPr kumimoji="0" lang="ru-RU" sz="1400" b="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направлений </a:t>
                      </a:r>
                      <a:r>
                        <a:rPr kumimoji="0" lang="ru-RU" sz="1400" b="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расходов</a:t>
                      </a:r>
                      <a:endParaRPr kumimoji="0" lang="ru-RU" sz="1400" b="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indent="9017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kumimoji="0" lang="ru-RU" sz="1400" b="0" kern="12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9017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b="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kumimoji="0" lang="ru-RU" sz="1400" b="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4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indent="9017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kumimoji="0" lang="ru-RU" sz="1400" b="0" kern="12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9017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b="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</a:t>
                      </a:r>
                      <a:r>
                        <a:rPr kumimoji="0" lang="ru-RU" sz="1400" b="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4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indent="9017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kumimoji="0" lang="ru-RU" sz="1400" b="0" kern="12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9017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b="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r>
                        <a:rPr kumimoji="0" lang="ru-RU" sz="1400" b="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4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2064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Ежемесячное денежное возмещение расходов по оплате проезда гражданам, страдающим хронической почечной недостаточностью и нуждающимся в процедуре программного гемодиализа</a:t>
                      </a:r>
                      <a:endParaRPr kumimoji="0" lang="ru-RU" sz="14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600,0</a:t>
                      </a:r>
                      <a:endParaRPr lang="ru-RU" sz="1400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600,0</a:t>
                      </a:r>
                      <a:endParaRPr lang="ru-RU" sz="1400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600,0</a:t>
                      </a:r>
                      <a:endParaRPr lang="ru-RU" sz="1400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25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kern="1200" dirty="0">
                          <a:latin typeface="Times New Roman" pitchFamily="18" charset="0"/>
                          <a:cs typeface="Times New Roman" pitchFamily="18" charset="0"/>
                        </a:rPr>
                        <a:t>Награды, премии главы города и председателя Думы города</a:t>
                      </a:r>
                      <a:endParaRPr kumimoji="0" lang="ru-RU" sz="14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325,0</a:t>
                      </a:r>
                      <a:endParaRPr lang="ru-RU" sz="14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255,0</a:t>
                      </a:r>
                      <a:endParaRPr lang="ru-RU" sz="14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255,0</a:t>
                      </a:r>
                      <a:endParaRPr lang="ru-RU" sz="14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2064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Инициативное бюджетирование (расходы будут распределены в состав соответствующей муниципальной программы по итогам конкурсов инициативных проектов)</a:t>
                      </a:r>
                      <a:endParaRPr kumimoji="0" lang="ru-RU" sz="14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675,0</a:t>
                      </a:r>
                      <a:endParaRPr lang="ru-RU" sz="14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645,0</a:t>
                      </a:r>
                      <a:endParaRPr lang="ru-RU" sz="14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645,0</a:t>
                      </a:r>
                      <a:endParaRPr lang="ru-RU" sz="14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2064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Реализация мероприятий по содействию трудоустройству граждан (расходы будут распределены в состав соответствующей муниципальной программы по итогам заключения договоров на привлечение работников)</a:t>
                      </a:r>
                      <a:endParaRPr kumimoji="0" lang="ru-RU" sz="14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4 460,9</a:t>
                      </a:r>
                      <a:endParaRPr lang="ru-RU" sz="14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4 527,7</a:t>
                      </a:r>
                      <a:endParaRPr lang="ru-RU" sz="14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2 077,0</a:t>
                      </a:r>
                      <a:endParaRPr lang="ru-RU" sz="14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2064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Осуществление полномочий по составлению (изменению) списков кандидатов в присяжные заседатели федеральных судов общей юрисдикции в Российской Федерации</a:t>
                      </a:r>
                      <a:endParaRPr kumimoji="0" lang="ru-RU" sz="14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1,9</a:t>
                      </a:r>
                      <a:endParaRPr lang="ru-RU" sz="14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1,8</a:t>
                      </a:r>
                      <a:endParaRPr lang="ru-RU" sz="14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7,5</a:t>
                      </a:r>
                      <a:endParaRPr lang="ru-RU" sz="14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2064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Реализация мероприятий, связанных с празднованием  юбилея города Покачи (расходы будут распределены в состав соответствующей муниципальной программы в процессе реализации мероприятий)</a:t>
                      </a:r>
                      <a:endParaRPr kumimoji="0" lang="ru-RU" sz="14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10 000,0</a:t>
                      </a:r>
                      <a:endParaRPr lang="ru-RU" sz="14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4413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Условно-утвержденные расходы</a:t>
                      </a:r>
                      <a:endParaRPr lang="ru-RU" sz="1400" b="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17 000,0</a:t>
                      </a:r>
                      <a:endParaRPr lang="ru-RU" sz="14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66 837,0</a:t>
                      </a:r>
                      <a:endParaRPr lang="ru-RU" sz="14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6289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400" b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16 062,8</a:t>
                      </a:r>
                      <a:endParaRPr lang="ru-RU" sz="1400" b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23 029,5</a:t>
                      </a:r>
                      <a:endParaRPr lang="ru-RU" sz="1400" b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421,5</a:t>
                      </a:r>
                      <a:endParaRPr lang="ru-RU" sz="1400" b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0643006" y="842900"/>
            <a:ext cx="11335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" y="0"/>
            <a:ext cx="1114415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928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4763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2" descr="C:\Users\User\Desktop\s1200.webp"/>
          <p:cNvSpPr>
            <a:spLocks noGrp="1" noChangeAspect="1" noChangeArrowheads="1"/>
          </p:cNvSpPr>
          <p:nvPr>
            <p:ph type="ctrTitle"/>
          </p:nvPr>
        </p:nvSpPr>
        <p:spPr bwMode="auto">
          <a:xfrm>
            <a:off x="1024129" y="89223"/>
            <a:ext cx="10929978" cy="1059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Бюджетный прогноз города Покачи на долгосрочных период до 2025 года (проект)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349872" y="802888"/>
            <a:ext cx="6042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026187" y="648999"/>
            <a:ext cx="864404" cy="307777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1839341" y="6495147"/>
            <a:ext cx="3526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" y="0"/>
            <a:ext cx="1114415" cy="1176630"/>
          </a:xfrm>
          <a:prstGeom prst="rect">
            <a:avLst/>
          </a:prstGeom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8208778"/>
              </p:ext>
            </p:extLst>
          </p:nvPr>
        </p:nvGraphicFramePr>
        <p:xfrm>
          <a:off x="655607" y="1100668"/>
          <a:ext cx="10996386" cy="5549136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459540"/>
                <a:gridCol w="3108822"/>
                <a:gridCol w="1238004"/>
                <a:gridCol w="1238004"/>
                <a:gridCol w="1238004"/>
                <a:gridCol w="1238004"/>
                <a:gridCol w="1238004"/>
                <a:gridCol w="1238004"/>
              </a:tblGrid>
              <a:tr h="21329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lang="ru-RU" sz="140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40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64" marR="7064" marT="7064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64" marR="7064" marT="7064" marB="0" anchor="ctr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  <a:b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64" marR="7064" marT="7064" marB="0" anchor="b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Оценка 2021 </a:t>
                      </a:r>
                      <a:b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(по состоянию на 01.11.2021)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64" marR="7064" marT="7064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64" marR="7064" marT="7064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/>
                        <a:t>Плановый период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64" marR="7064" marT="7064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29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64" marR="7064" marT="70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64" marR="7064" marT="70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64" marR="7064" marT="7064" marB="0" anchor="ctr"/>
                </a:tc>
              </a:tr>
              <a:tr h="21329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64" marR="7064" marT="7064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Доходы, всего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64" marR="7064" marT="706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1 622 207,8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64" marR="7064" marT="706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1 882 539,7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64" marR="7064" marT="706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1 453 567,7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64" marR="7064" marT="706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1 374 975,5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64" marR="7064" marT="706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1 410 928,4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64" marR="7064" marT="706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380 191,1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64" marR="7064" marT="7064" marB="0" anchor="ctr"/>
                </a:tc>
              </a:tr>
              <a:tr h="21329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64" marR="7064" marT="706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64" marR="7064" marT="706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64" marR="7064" marT="706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64" marR="7064" marT="706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64" marR="7064" marT="706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64" marR="7064" marT="706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64" marR="7064" marT="706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64" marR="7064" marT="7064" marB="0"/>
                </a:tc>
              </a:tr>
              <a:tr h="21329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1.1.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64" marR="7064" marT="706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Налоговые доходы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64" marR="7064" marT="7064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664 781,6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64" marR="7064" marT="706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513 728,9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64" marR="7064" marT="706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346 739,2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64" marR="7064" marT="706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341 698,3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64" marR="7064" marT="706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351 466,5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64" marR="7064" marT="706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351 466,5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64" marR="7064" marT="7064" marB="0" anchor="ctr"/>
                </a:tc>
              </a:tr>
              <a:tr h="21329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1.2.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64" marR="7064" marT="706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Неналоговые доходы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64" marR="7064" marT="7064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34 774,0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64" marR="7064" marT="706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30 375,1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64" marR="7064" marT="706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28 985,6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64" marR="7064" marT="706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28 835,6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64" marR="7064" marT="706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>
                          <a:latin typeface="Times New Roman" pitchFamily="18" charset="0"/>
                          <a:cs typeface="Times New Roman" pitchFamily="18" charset="0"/>
                        </a:rPr>
                        <a:t>28 724,6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64" marR="7064" marT="706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28 724,6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64" marR="7064" marT="7064" marB="0" anchor="ctr"/>
                </a:tc>
              </a:tr>
              <a:tr h="41974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1.3.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64" marR="7064" marT="706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 из бюджетов других уровней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64" marR="7064" marT="7064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736 448,5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64" marR="7064" marT="706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1 052 520,2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64" marR="7064" marT="706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1 077 842,9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64" marR="7064" marT="706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1 004 441,6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64" marR="7064" marT="706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1 030 737,3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64" marR="7064" marT="706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64" marR="7064" marT="7064" marB="0" anchor="ctr"/>
                </a:tc>
              </a:tr>
              <a:tr h="25681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1.4.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64" marR="7064" marT="706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Прочие безвозмездные поступления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64" marR="7064" marT="7064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186 203,7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64" marR="7064" marT="706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285 915,5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64" marR="7064" marT="706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64" marR="7064" marT="706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64" marR="7064" marT="706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64" marR="7064" marT="706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64" marR="7064" marT="7064" marB="0" anchor="ctr"/>
                </a:tc>
              </a:tr>
              <a:tr h="21329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64" marR="7064" marT="706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Расходы, всего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64" marR="7064" marT="7064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1 727 284,1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64" marR="7064" marT="706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1 930 051,4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64" marR="7064" marT="706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1 478 967,7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64" marR="7064" marT="706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1 374 975,5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64" marR="7064" marT="706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1 410 928,4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64" marR="7064" marT="706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380 191,1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64" marR="7064" marT="7064" marB="0" anchor="ctr"/>
                </a:tc>
              </a:tr>
              <a:tr h="25681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64" marR="7064" marT="706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Дефицит (-), </a:t>
                      </a:r>
                      <a:r>
                        <a:rPr lang="ru-RU" sz="140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профицит</a:t>
                      </a:r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(+)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64" marR="7064" marT="7064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-105 076,3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64" marR="7064" marT="7064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-47 511,7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64" marR="7064" marT="7064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-25 400,0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64" marR="7064" marT="7064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64" marR="7064" marT="7064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64" marR="7064" marT="7064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64" marR="7064" marT="7064" marB="0"/>
                </a:tc>
              </a:tr>
              <a:tr h="25681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64" marR="7064" marT="706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Размер дефицита, </a:t>
                      </a:r>
                      <a:r>
                        <a:rPr lang="ru-RU" sz="140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профицита</a:t>
                      </a:r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в 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64" marR="7064" marT="7064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15,0%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64" marR="7064" marT="7064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8,7%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64" marR="7064" marT="7064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6,8%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64" marR="7064" marT="7064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0,0%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64" marR="7064" marT="7064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0,0%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64" marR="7064" marT="7064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0,0%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64" marR="7064" marT="7064" marB="0"/>
                </a:tc>
              </a:tr>
              <a:tr h="41974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64" marR="7064" marT="706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latin typeface="Times New Roman" pitchFamily="18" charset="0"/>
                          <a:cs typeface="Times New Roman" pitchFamily="18" charset="0"/>
                        </a:rPr>
                        <a:t>Источники финансирования бюджетного дефицита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64" marR="7064" marT="7064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105 076,3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64" marR="7064" marT="7064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47 511,7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64" marR="7064" marT="7064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25 400,0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64" marR="7064" marT="7064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64" marR="7064" marT="7064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64" marR="7064" marT="7064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64" marR="7064" marT="7064" marB="0"/>
                </a:tc>
              </a:tr>
              <a:tr h="41974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5.1.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64" marR="7064" marT="706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Кредиты кредитных организаций в валюте Российской </a:t>
                      </a:r>
                      <a:r>
                        <a:rPr lang="ru-RU" sz="14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Федерации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64" marR="7064" marT="7064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33 900,0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64" marR="7064" marT="7064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35 000,0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64" marR="7064" marT="7064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25 400,0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64" marR="7064" marT="7064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64" marR="7064" marT="7064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64" marR="7064" marT="7064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64" marR="7064" marT="7064" marB="0"/>
                </a:tc>
              </a:tr>
              <a:tr h="62620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5.2.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64" marR="7064" marT="706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Бюджетные кредиты от других бюджетов бюджетной системы Российской Федерации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64" marR="7064" marT="7064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64" marR="7064" marT="7064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64" marR="7064" marT="7064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64" marR="7064" marT="7064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64" marR="7064" marT="7064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64" marR="7064" marT="7064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64" marR="7064" marT="7064" marB="0"/>
                </a:tc>
              </a:tr>
              <a:tr h="41974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5.3.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64" marR="7064" marT="706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latin typeface="Times New Roman" pitchFamily="18" charset="0"/>
                          <a:cs typeface="Times New Roman" pitchFamily="18" charset="0"/>
                        </a:rPr>
                        <a:t>Уменьшение прочих остатков средств бюджетов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64" marR="7064" marT="7064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>
                          <a:latin typeface="Times New Roman" pitchFamily="18" charset="0"/>
                          <a:cs typeface="Times New Roman" pitchFamily="18" charset="0"/>
                        </a:rPr>
                        <a:t>71 176,3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64" marR="7064" marT="7064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12 511,7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64" marR="7064" marT="7064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64" marR="7064" marT="7064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64" marR="7064" marT="7064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64" marR="7064" marT="7064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64" marR="7064" marT="7064" marB="0"/>
                </a:tc>
              </a:tr>
              <a:tr h="62620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64" marR="7064" marT="706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Объем муниципального долга по состоянию на 1 января соответствующего финансового года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64" marR="7064" marT="7064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64" marR="7064" marT="7064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33 900,0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64" marR="7064" marT="7064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68 900,0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64" marR="7064" marT="7064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94 300,0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64" marR="7064" marT="7064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94 300,0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64" marR="7064" marT="7064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94 300,0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64" marR="7064" marT="7064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1520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1776502" y="6488668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" y="0"/>
            <a:ext cx="1114415" cy="117663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046226" y="2739042"/>
            <a:ext cx="9984440" cy="1128229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ИСТОЧНИКИ ФИНАНСИРОВАНИЯ ДЕФИЦИТА БЮДЖЕТА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3563488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2" descr="C:\Users\User\Desktop\s1200.webp"/>
          <p:cNvSpPr>
            <a:spLocks noGrp="1" noChangeAspect="1" noChangeArrowheads="1"/>
          </p:cNvSpPr>
          <p:nvPr>
            <p:ph type="ctrTitle"/>
          </p:nvPr>
        </p:nvSpPr>
        <p:spPr bwMode="auto">
          <a:xfrm>
            <a:off x="1114424" y="89223"/>
            <a:ext cx="11077575" cy="1059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Источники финансирования дефицита бюджета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период 2020-2024 годы</a:t>
            </a:r>
            <a:endParaRPr lang="ru-RU" b="1" dirty="0"/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1705992" y="6488168"/>
            <a:ext cx="4860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81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949420" y="765505"/>
            <a:ext cx="910250" cy="338554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" y="0"/>
            <a:ext cx="1114415" cy="1176630"/>
          </a:xfrm>
          <a:prstGeom prst="rect">
            <a:avLst/>
          </a:prstGeom>
        </p:spPr>
      </p:pic>
      <p:graphicFrame>
        <p:nvGraphicFramePr>
          <p:cNvPr id="9" name="Содержимое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9528122"/>
              </p:ext>
            </p:extLst>
          </p:nvPr>
        </p:nvGraphicFramePr>
        <p:xfrm>
          <a:off x="698739" y="1326117"/>
          <a:ext cx="10956812" cy="5147518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6656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2929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53825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60693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0274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229479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384430">
                  <a:extLst>
                    <a:ext uri="{9D8B030D-6E8A-4147-A177-3AD203B41FA5}">
                      <a16:colId xmlns:a16="http://schemas.microsoft.com/office/drawing/2014/main" xmlns="" val="297944141"/>
                    </a:ext>
                  </a:extLst>
                </a:gridCol>
              </a:tblGrid>
              <a:tr h="1149664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50" b="0" kern="1200" noProof="0" dirty="0" smtClean="0"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50" b="0" kern="1200" noProof="0" dirty="0" smtClean="0">
                          <a:latin typeface="Times New Roman" pitchFamily="18" charset="0"/>
                          <a:cs typeface="Times New Roman" pitchFamily="18" charset="0"/>
                        </a:rPr>
                        <a:t>исполнено,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50" b="0" kern="1200" noProof="0" dirty="0" smtClean="0"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  <a:endParaRPr lang="ru-RU" sz="1550" b="0" kern="1200" noProof="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550" b="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ru-RU" sz="1550" b="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первоначальный план,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ru-RU" sz="1550" b="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550" b="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ru-RU" sz="1550" b="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уточненный план на 01.11.2021,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ru-RU" sz="1550" b="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  <a:endParaRPr lang="ru-RU" sz="155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550" b="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ru-RU" sz="1550" b="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прогноз,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ru-RU" sz="1550" b="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  <a:endParaRPr lang="ru-RU" sz="155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550" b="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ru-RU" sz="1550" b="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прогноз,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ru-RU" sz="1550" b="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 тыс. руб.</a:t>
                      </a:r>
                      <a:endParaRPr lang="ru-RU" sz="155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550" b="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ru-RU" sz="1550" b="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прогноз,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ru-RU" sz="1550" b="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 тыс. руб.</a:t>
                      </a:r>
                      <a:endParaRPr lang="ru-RU" sz="155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26409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Дефицит «-»/ профицит «+»,</a:t>
                      </a:r>
                    </a:p>
                    <a:p>
                      <a:pPr marL="0" algn="l" defTabSz="914400" rtl="0" eaLnBrk="1" fontAlgn="ctr" latinLnBrk="0" hangingPunct="1"/>
                      <a:r>
                        <a:rPr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в </a:t>
                      </a:r>
                      <a:r>
                        <a:rPr lang="ru-RU" sz="1600" kern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т.ч</a:t>
                      </a:r>
                      <a:r>
                        <a:rPr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.:</a:t>
                      </a:r>
                      <a:endParaRPr lang="ru-RU" sz="160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r" defTabSz="914400" rtl="0" eaLnBrk="1" fontAlgn="ctr" latinLnBrk="0" hangingPunct="1">
                        <a:buFontTx/>
                        <a:buNone/>
                      </a:pPr>
                      <a:r>
                        <a:rPr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-105 076,3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-35 000,0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-47 511,7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-25 400,0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19672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Разница между полученными и погашенными  коммерческими кредитами</a:t>
                      </a:r>
                      <a:endParaRPr lang="ru-RU" sz="160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-33</a:t>
                      </a:r>
                      <a:r>
                        <a:rPr lang="ru-RU" sz="160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900,0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-35 000,0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-35 000,0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noProof="0" dirty="0" smtClean="0">
                          <a:latin typeface="Times New Roman" pitchFamily="18" charset="0"/>
                          <a:cs typeface="Times New Roman" pitchFamily="18" charset="0"/>
                        </a:rPr>
                        <a:t>-25 400,0</a:t>
                      </a:r>
                      <a:endParaRPr lang="ru-RU" sz="1600" b="0" kern="1200" noProof="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noProof="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600" b="0" kern="1200" noProof="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noProof="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600" b="0" kern="1200" noProof="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19672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Разница между полученными и погашенными  бюджетными кредитами</a:t>
                      </a:r>
                      <a:endParaRPr lang="ru-RU" sz="160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u="none" strike="noStrike" kern="1200" cap="none" spc="0" normalizeH="0" baseline="0" noProof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u="none" strike="noStrike" kern="1200" cap="none" spc="0" normalizeH="0" baseline="0" noProof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1496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Изменение остатков денежных средств бюджета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-71 176,3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-12 511,7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039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38105" y="112599"/>
            <a:ext cx="10824243" cy="990600"/>
          </a:xfrm>
        </p:spPr>
        <p:txBody>
          <a:bodyPr>
            <a:noAutofit/>
          </a:bodyPr>
          <a:lstStyle/>
          <a:p>
            <a:pPr indent="90170" algn="ctr" defTabSz="914363">
              <a:defRPr/>
            </a:pP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Структура муниципального долга бюджета города Покачи в период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2020-2024 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787768" y="6488668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82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923663" y="918533"/>
            <a:ext cx="12739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" y="0"/>
            <a:ext cx="1114415" cy="1176630"/>
          </a:xfrm>
          <a:prstGeom prst="rect">
            <a:avLst/>
          </a:prstGeom>
        </p:spPr>
      </p:pic>
      <p:graphicFrame>
        <p:nvGraphicFramePr>
          <p:cNvPr id="12" name="Содержимое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1993877"/>
              </p:ext>
            </p:extLst>
          </p:nvPr>
        </p:nvGraphicFramePr>
        <p:xfrm>
          <a:off x="698739" y="1326110"/>
          <a:ext cx="10969003" cy="493667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40482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7653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62408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61474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9858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35373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396489">
                  <a:extLst>
                    <a:ext uri="{9D8B030D-6E8A-4147-A177-3AD203B41FA5}">
                      <a16:colId xmlns:a16="http://schemas.microsoft.com/office/drawing/2014/main" xmlns="" val="297944141"/>
                    </a:ext>
                  </a:extLst>
                </a:gridCol>
              </a:tblGrid>
              <a:tr h="1328803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50" b="0" kern="1200" noProof="0" dirty="0" smtClean="0"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50" b="0" kern="1200" noProof="0" dirty="0" smtClean="0">
                          <a:latin typeface="Times New Roman" pitchFamily="18" charset="0"/>
                          <a:cs typeface="Times New Roman" pitchFamily="18" charset="0"/>
                        </a:rPr>
                        <a:t>исполнено,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50" b="0" kern="1200" noProof="0" dirty="0" smtClean="0"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  <a:endParaRPr lang="ru-RU" sz="1550" b="0" kern="1200" noProof="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550" b="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ru-RU" sz="1550" b="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первоначальный план,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ru-RU" sz="1550" b="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550" b="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ru-RU" sz="1550" b="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уточненный план на 01.11.2021,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ru-RU" sz="1550" b="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  <a:endParaRPr lang="ru-RU" sz="155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550" b="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ru-RU" sz="1550" b="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прогноз,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ru-RU" sz="1550" b="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  <a:endParaRPr lang="ru-RU" sz="155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550" b="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ru-RU" sz="1550" b="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прогноз,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ru-RU" sz="1550" b="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 тыс. руб.</a:t>
                      </a:r>
                      <a:endParaRPr lang="ru-RU" sz="155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550" b="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ru-RU" sz="1550" b="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прогноз,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ru-RU" sz="1550" b="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 тыс. руб.</a:t>
                      </a:r>
                      <a:endParaRPr lang="ru-RU" sz="155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75321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Размер муниципального долга на 31.12., </a:t>
                      </a:r>
                    </a:p>
                    <a:p>
                      <a:pPr marL="0" algn="l" defTabSz="914400" rtl="0" eaLnBrk="1" fontAlgn="ctr" latinLnBrk="0" hangingPunct="1"/>
                      <a:r>
                        <a:rPr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в </a:t>
                      </a:r>
                      <a:r>
                        <a:rPr lang="ru-RU" sz="1600" kern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т..ч</a:t>
                      </a:r>
                      <a:r>
                        <a:rPr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 :</a:t>
                      </a:r>
                      <a:endParaRPr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33 900,0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68 900,0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68</a:t>
                      </a:r>
                      <a:r>
                        <a:rPr lang="ru-RU" sz="160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900,0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noProof="0" dirty="0" smtClean="0">
                          <a:latin typeface="Times New Roman" pitchFamily="18" charset="0"/>
                          <a:cs typeface="Times New Roman" pitchFamily="18" charset="0"/>
                        </a:rPr>
                        <a:t>94 300,0</a:t>
                      </a:r>
                      <a:endParaRPr lang="ru-RU" sz="1600" b="1" kern="1200" noProof="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noProof="0" dirty="0" smtClean="0">
                          <a:latin typeface="Times New Roman" pitchFamily="18" charset="0"/>
                          <a:cs typeface="Times New Roman" pitchFamily="18" charset="0"/>
                        </a:rPr>
                        <a:t>94 300,0</a:t>
                      </a:r>
                      <a:endParaRPr lang="ru-RU" sz="1600" b="0" kern="1200" noProof="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noProof="0" dirty="0" smtClean="0">
                          <a:latin typeface="Times New Roman" pitchFamily="18" charset="0"/>
                          <a:cs typeface="Times New Roman" pitchFamily="18" charset="0"/>
                        </a:rPr>
                        <a:t>94 300,0</a:t>
                      </a:r>
                      <a:endParaRPr lang="ru-RU" sz="1600" b="0" kern="1200" noProof="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475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 долга по</a:t>
                      </a:r>
                      <a:r>
                        <a:rPr lang="ru-RU" sz="160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коммерческим кредитам</a:t>
                      </a:r>
                      <a:endParaRPr lang="ru-RU" sz="16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33 900,0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68 900,0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68</a:t>
                      </a:r>
                      <a:r>
                        <a:rPr lang="ru-RU" sz="160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900,0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noProof="0" dirty="0" smtClean="0">
                          <a:latin typeface="Times New Roman" pitchFamily="18" charset="0"/>
                          <a:cs typeface="Times New Roman" pitchFamily="18" charset="0"/>
                        </a:rPr>
                        <a:t>94 300,0</a:t>
                      </a:r>
                      <a:endParaRPr lang="ru-RU" sz="1600" b="1" kern="1200" noProof="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noProof="0" dirty="0" smtClean="0">
                          <a:latin typeface="Times New Roman" pitchFamily="18" charset="0"/>
                          <a:cs typeface="Times New Roman" pitchFamily="18" charset="0"/>
                        </a:rPr>
                        <a:t>94 300,0</a:t>
                      </a:r>
                      <a:endParaRPr lang="ru-RU" sz="1600" b="0" kern="1200" noProof="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noProof="0" dirty="0" smtClean="0">
                          <a:latin typeface="Times New Roman" pitchFamily="18" charset="0"/>
                          <a:cs typeface="Times New Roman" pitchFamily="18" charset="0"/>
                        </a:rPr>
                        <a:t>94 300,0</a:t>
                      </a:r>
                      <a:endParaRPr lang="ru-RU" sz="1600" b="0" kern="1200" noProof="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069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 долга по бюджетным кредитам</a:t>
                      </a:r>
                      <a:endParaRPr lang="ru-RU" sz="16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9780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 обязательств по муниципальным гарантиям</a:t>
                      </a:r>
                      <a:endParaRPr lang="ru-RU" sz="16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u="none" strike="noStrike" kern="1200" cap="none" spc="0" normalizeH="0" baseline="0" noProof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121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38106" y="112599"/>
            <a:ext cx="9604928" cy="990600"/>
          </a:xfrm>
        </p:spPr>
        <p:txBody>
          <a:bodyPr>
            <a:noAutofit/>
          </a:bodyPr>
          <a:lstStyle/>
          <a:p>
            <a:pPr indent="90170" algn="ctr" defTabSz="914363"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Контактная информация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787768" y="6488668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83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306050" y="1217494"/>
            <a:ext cx="12739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67488" y="1586826"/>
            <a:ext cx="10620375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Комитет финансов </a:t>
            </a:r>
          </a:p>
          <a:p>
            <a:pPr algn="ctr"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администрации города Покачи</a:t>
            </a:r>
          </a:p>
          <a:p>
            <a:pPr algn="ctr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10000"/>
              </a:lnSpc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Мира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д.8/1                                                                                                                     телефон:</a:t>
            </a:r>
          </a:p>
          <a:p>
            <a:pPr algn="just">
              <a:lnSpc>
                <a:spcPct val="110000"/>
              </a:lnSpc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Покачи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(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34669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 7-99-62                                                              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10000"/>
              </a:lnSpc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Тюменской области, 628661                                                                                                   факс:</a:t>
            </a:r>
          </a:p>
          <a:p>
            <a:pPr algn="just">
              <a:lnSpc>
                <a:spcPct val="110000"/>
              </a:lnSpc>
              <a:buNone/>
            </a:pPr>
            <a:r>
              <a:rPr lang="ru-RU" sz="2000" u="sng" dirty="0">
                <a:latin typeface="Times New Roman" pitchFamily="18" charset="0"/>
                <a:cs typeface="Times New Roman" pitchFamily="18" charset="0"/>
              </a:rPr>
              <a:t>Режим работы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:                                                                                                        (34669)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7-03-09 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      </a:t>
            </a:r>
            <a:endParaRPr lang="ru-RU" sz="2000" u="sng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10000"/>
              </a:lnSpc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Понедельник - пятница                                                                                                         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:                                        </a:t>
            </a:r>
          </a:p>
          <a:p>
            <a:pPr algn="just">
              <a:lnSpc>
                <a:spcPct val="110000"/>
              </a:lnSpc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 8.30 до 17.12                                                                                            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komfin@admpokachi.ru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10000"/>
              </a:lnSpc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Обед с 12.30 до 14.00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" y="0"/>
            <a:ext cx="1114415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981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4763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2" descr="C:\Users\User\Desktop\s1200.webp"/>
          <p:cNvSpPr>
            <a:spLocks noGrp="1" noChangeAspect="1" noChangeArrowheads="1"/>
          </p:cNvSpPr>
          <p:nvPr>
            <p:ph type="ctrTitle"/>
          </p:nvPr>
        </p:nvSpPr>
        <p:spPr bwMode="auto">
          <a:xfrm>
            <a:off x="1011937" y="89223"/>
            <a:ext cx="10865505" cy="1059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Основные характеристики проекта бюджета города Покачи в период 2020-2024 годов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877442" y="6488668"/>
            <a:ext cx="3145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508656" y="1119611"/>
            <a:ext cx="819519" cy="307777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" y="0"/>
            <a:ext cx="1114415" cy="1176630"/>
          </a:xfrm>
          <a:prstGeom prst="rect">
            <a:avLst/>
          </a:prstGeom>
        </p:spPr>
      </p:pic>
      <p:graphicFrame>
        <p:nvGraphicFramePr>
          <p:cNvPr id="11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2927875"/>
              </p:ext>
            </p:extLst>
          </p:nvPr>
        </p:nvGraphicFramePr>
        <p:xfrm>
          <a:off x="793631" y="1407921"/>
          <a:ext cx="10774393" cy="5128384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17405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6578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1537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1537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35157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15062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1504261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230898">
                  <a:extLst>
                    <a:ext uri="{9D8B030D-6E8A-4147-A177-3AD203B41FA5}">
                      <a16:colId xmlns:a16="http://schemas.microsoft.com/office/drawing/2014/main" xmlns="" val="1898379469"/>
                    </a:ext>
                  </a:extLst>
                </a:gridCol>
              </a:tblGrid>
              <a:tr h="1224903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ru-RU" sz="1550" b="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endParaRPr lang="ru-RU" sz="155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50" b="0" kern="1200" noProof="0" dirty="0" smtClean="0"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50" b="0" kern="1200" noProof="0" dirty="0" smtClean="0">
                          <a:latin typeface="Times New Roman" pitchFamily="18" charset="0"/>
                          <a:cs typeface="Times New Roman" pitchFamily="18" charset="0"/>
                        </a:rPr>
                        <a:t>исполнено,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50" b="0" kern="1200" noProof="0" dirty="0" smtClean="0"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  <a:endParaRPr lang="ru-RU" sz="1550" b="0" kern="1200" noProof="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ru-RU" sz="1550" b="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ru-RU" sz="1550" b="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первоначальный план,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ru-RU" sz="1550" b="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</a:p>
                    <a:p>
                      <a:pPr marL="0" algn="ctr" defTabSz="914400" rtl="0" eaLnBrk="1" fontAlgn="ctr" latinLnBrk="0" hangingPunct="1"/>
                      <a:endParaRPr lang="ru-RU" sz="155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ru-RU" sz="1550" b="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ru-RU" sz="1550" b="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уточненный план на 01.11.2021,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ru-RU" sz="1550" b="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  <a:endParaRPr lang="ru-RU" sz="155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ru-RU" sz="1550" b="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ru-RU" sz="1550" b="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прогноз,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ru-RU" sz="1550" b="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  <a:endParaRPr lang="ru-RU" sz="155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ru-RU" sz="1550" b="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темп роста, 2022/2021 (первоначальный) гг.</a:t>
                      </a:r>
                      <a:endParaRPr lang="ru-RU" sz="1550" b="0" i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ru-RU" sz="1550" b="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ru-RU" sz="1550" b="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прогноз,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ru-RU" sz="1550" b="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 тыс. руб.</a:t>
                      </a:r>
                      <a:endParaRPr lang="ru-RU" sz="155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endParaRPr lang="ru-RU" sz="1550" b="0" kern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algn="ctr" defTabSz="914400" rtl="0" eaLnBrk="1" fontAlgn="ctr" latinLnBrk="0" hangingPunct="1"/>
                      <a:r>
                        <a:rPr lang="ru-RU" sz="1550" b="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ru-RU" sz="1550" b="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прогноз, 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ru-RU" sz="1550" b="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</a:p>
                    <a:p>
                      <a:pPr marL="0" algn="ctr" defTabSz="914400" rtl="0" eaLnBrk="1" fontAlgn="ctr" latinLnBrk="0" hangingPunct="1"/>
                      <a:endParaRPr lang="ru-RU" sz="155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21821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r" defTabSz="914400" rtl="0" eaLnBrk="1" fontAlgn="ctr" latinLnBrk="0" hangingPunct="1"/>
                      <a:r>
                        <a:rPr lang="ru-RU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indent="0" algn="r" defTabSz="914400" rtl="0" eaLnBrk="1" fontAlgn="ctr" latinLnBrk="0" hangingPunct="1">
                        <a:buFontTx/>
                        <a:buNone/>
                        <a:tabLst>
                          <a:tab pos="1341438" algn="l"/>
                        </a:tabLst>
                      </a:pPr>
                      <a:r>
                        <a:rPr lang="ru-RU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1 622 207,8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indent="0" algn="r" defTabSz="914400" rtl="0" eaLnBrk="1" fontAlgn="ctr" latinLnBrk="0" hangingPunct="1">
                        <a:buFontTx/>
                        <a:buNone/>
                      </a:pPr>
                      <a:r>
                        <a:rPr lang="ru-RU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1 468 630,5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indent="0" algn="r" defTabSz="914400" rtl="0" eaLnBrk="1" fontAlgn="ctr" latinLnBrk="0" hangingPunct="1">
                        <a:buFontTx/>
                        <a:buNone/>
                      </a:pPr>
                      <a:r>
                        <a:rPr lang="ru-RU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1 881</a:t>
                      </a:r>
                      <a:r>
                        <a:rPr lang="ru-RU" sz="140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698,0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indent="0" algn="r" defTabSz="914400" rtl="0" eaLnBrk="1" fontAlgn="ctr" latinLnBrk="0" hangingPunct="1">
                        <a:buFontTx/>
                        <a:buNone/>
                      </a:pPr>
                      <a:r>
                        <a:rPr lang="ru-RU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40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453 567,7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indent="0" algn="r" defTabSz="914400" rtl="0" eaLnBrk="1" fontAlgn="ctr" latinLnBrk="0" hangingPunct="1">
                        <a:buFontTx/>
                        <a:buNone/>
                      </a:pPr>
                      <a:r>
                        <a:rPr lang="ru-RU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99,0%</a:t>
                      </a:r>
                      <a:endParaRPr lang="ru-RU" sz="1400" b="0" i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indent="0" algn="r" defTabSz="914400" rtl="0" eaLnBrk="1" fontAlgn="ctr" latinLnBrk="0" hangingPunct="1">
                        <a:buFontTx/>
                        <a:buNone/>
                      </a:pPr>
                      <a:r>
                        <a:rPr lang="ru-RU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1 374 975,5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indent="0" algn="r" defTabSz="914400" rtl="0" eaLnBrk="1" fontAlgn="ctr" latinLnBrk="0" hangingPunct="1">
                        <a:buFontTx/>
                        <a:buNone/>
                      </a:pPr>
                      <a:r>
                        <a:rPr lang="ru-RU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1 410 928,4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13367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r" defTabSz="914400" rtl="0" eaLnBrk="1" fontAlgn="ctr" latinLnBrk="0" hangingPunct="1"/>
                      <a:r>
                        <a:rPr lang="ru-RU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в </a:t>
                      </a:r>
                      <a:r>
                        <a:rPr lang="ru-RU" sz="1400" kern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т.ч</a:t>
                      </a:r>
                      <a:r>
                        <a:rPr lang="ru-RU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. собственные </a:t>
                      </a:r>
                    </a:p>
                    <a:p>
                      <a:pPr marL="0" algn="r" defTabSz="914400" rtl="0" eaLnBrk="1" fontAlgn="ctr" latinLnBrk="0" hangingPunct="1"/>
                      <a:r>
                        <a:rPr lang="ru-RU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(без </a:t>
                      </a:r>
                      <a:r>
                        <a:rPr lang="ru-RU" sz="1400" kern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доп.норматива</a:t>
                      </a:r>
                      <a:r>
                        <a:rPr lang="ru-RU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 по НДФЛ)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indent="0" algn="r" defTabSz="914400" rtl="0" eaLnBrk="1" fontAlgn="ctr" latinLnBrk="0" hangingPunct="1">
                        <a:buFontTx/>
                        <a:buNone/>
                      </a:pPr>
                      <a:r>
                        <a:rPr lang="ru-RU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335 811,1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r" defTabSz="914400" rtl="0" eaLnBrk="1" fontAlgn="ctr" latinLnBrk="0" hangingPunct="1"/>
                      <a:r>
                        <a:rPr lang="ru-RU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350 662,5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r" defTabSz="914400" rtl="0" eaLnBrk="1" fontAlgn="ctr" latinLnBrk="0" hangingPunct="1"/>
                      <a:r>
                        <a:rPr lang="ru-RU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350 676,4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r" defTabSz="914400" rtl="0" eaLnBrk="1" fontAlgn="ctr" latinLnBrk="0" hangingPunct="1"/>
                      <a:r>
                        <a:rPr lang="ru-RU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314 429,7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r" defTabSz="914400" rtl="0" eaLnBrk="1" fontAlgn="ctr" latinLnBrk="0" hangingPunct="1"/>
                      <a:r>
                        <a:rPr lang="ru-RU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89,7%</a:t>
                      </a:r>
                      <a:endParaRPr lang="ru-RU" sz="1400" b="0" i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r" defTabSz="914400" rtl="0" eaLnBrk="1" fontAlgn="ctr" latinLnBrk="0" hangingPunct="1"/>
                      <a:r>
                        <a:rPr lang="ru-RU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319 500,3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r" defTabSz="914400" rtl="0" eaLnBrk="1" fontAlgn="ctr" latinLnBrk="0" hangingPunct="1"/>
                      <a:r>
                        <a:rPr lang="ru-RU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324 231,9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9379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r" defTabSz="914400" rtl="0" eaLnBrk="1" fontAlgn="ctr" latinLnBrk="0" hangingPunct="1"/>
                      <a:r>
                        <a:rPr lang="ru-RU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  <a:endParaRPr lang="ru-RU" sz="14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indent="0" algn="r" defTabSz="914400" rtl="0" eaLnBrk="1" fontAlgn="ctr" latinLnBrk="0" hangingPunct="1">
                        <a:buFontTx/>
                        <a:buNone/>
                      </a:pPr>
                      <a:r>
                        <a:rPr lang="ru-RU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1 727 284,1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r" defTabSz="914400" rtl="0" eaLnBrk="1" fontAlgn="ctr" latinLnBrk="0" hangingPunct="1"/>
                      <a:r>
                        <a:rPr lang="ru-RU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1 503 630,5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r" defTabSz="914400" rtl="0" eaLnBrk="1" fontAlgn="ctr" latinLnBrk="0" hangingPunct="1"/>
                      <a:r>
                        <a:rPr lang="ru-RU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1 929 209,7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r" defTabSz="914400" rtl="0" eaLnBrk="1" fontAlgn="ctr" latinLnBrk="0" hangingPunct="1"/>
                      <a:r>
                        <a:rPr lang="ru-RU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1 478 967,7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r" defTabSz="914400" rtl="0" eaLnBrk="1" fontAlgn="ctr" latinLnBrk="0" hangingPunct="1"/>
                      <a:r>
                        <a:rPr lang="ru-RU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98,4%</a:t>
                      </a:r>
                      <a:endParaRPr lang="ru-RU" sz="1400" b="0" i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r" defTabSz="914400" rtl="0" eaLnBrk="1" fontAlgn="ctr" latinLnBrk="0" hangingPunct="1"/>
                      <a:r>
                        <a:rPr lang="ru-RU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1 374 975,5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r" defTabSz="914400" rtl="0" eaLnBrk="1" fontAlgn="ctr" latinLnBrk="0" hangingPunct="1"/>
                      <a:r>
                        <a:rPr lang="ru-RU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1 410 928,4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52106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r" defTabSz="914400" rtl="0" eaLnBrk="1" fontAlgn="ctr" latinLnBrk="0" hangingPunct="1"/>
                      <a:r>
                        <a:rPr lang="ru-RU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в т.ч.на </a:t>
                      </a:r>
                      <a:r>
                        <a:rPr lang="ru-RU" sz="1400" kern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гос</a:t>
                      </a:r>
                      <a:r>
                        <a:rPr lang="ru-RU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algn="r" defTabSz="914400" rtl="0" eaLnBrk="1" fontAlgn="ctr" latinLnBrk="0" hangingPunct="1"/>
                      <a:r>
                        <a:rPr lang="ru-RU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полномочия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indent="0" algn="r" defTabSz="914400" rtl="0" eaLnBrk="1" fontAlgn="ctr" latinLnBrk="0" hangingPunct="1">
                        <a:buFontTx/>
                        <a:buNone/>
                      </a:pPr>
                      <a:r>
                        <a:rPr lang="ru-RU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571 154,0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r" defTabSz="914400" rtl="0" eaLnBrk="1" fontAlgn="ctr" latinLnBrk="0" hangingPunct="1"/>
                      <a:r>
                        <a:rPr lang="ru-RU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609 887,6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r" defTabSz="914400" rtl="0" eaLnBrk="1" fontAlgn="ctr" latinLnBrk="0" hangingPunct="1"/>
                      <a:r>
                        <a:rPr lang="ru-RU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616 453,7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r" defTabSz="914400" rtl="0" eaLnBrk="1" fontAlgn="ctr" latinLnBrk="0" hangingPunct="1"/>
                      <a:r>
                        <a:rPr lang="ru-RU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629 539,9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r" defTabSz="914400" rtl="0" eaLnBrk="1" fontAlgn="ctr" latinLnBrk="0" hangingPunct="1"/>
                      <a:r>
                        <a:rPr lang="ru-RU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103,2%</a:t>
                      </a:r>
                      <a:endParaRPr lang="ru-RU" sz="1400" b="0" i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r" defTabSz="914400" rtl="0" eaLnBrk="1" fontAlgn="ctr" latinLnBrk="0" hangingPunct="1"/>
                      <a:r>
                        <a:rPr lang="ru-RU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631 222,7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r" defTabSz="914400" rtl="0" eaLnBrk="1" fontAlgn="ctr" latinLnBrk="0" hangingPunct="1"/>
                      <a:r>
                        <a:rPr lang="ru-RU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627 998,4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82468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r" defTabSz="914400" rtl="0" eaLnBrk="1" fontAlgn="ctr" latinLnBrk="0" hangingPunct="1"/>
                      <a:r>
                        <a:rPr lang="ru-RU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Дефицит «-»/ профицит «+»</a:t>
                      </a:r>
                      <a:endParaRPr lang="ru-RU" sz="14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indent="0" algn="r" defTabSz="914400" rtl="0" eaLnBrk="1" fontAlgn="ctr" latinLnBrk="0" hangingPunct="1">
                        <a:buFontTx/>
                        <a:buNone/>
                      </a:pPr>
                      <a:r>
                        <a:rPr lang="ru-RU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-105 076,3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r" defTabSz="914400" rtl="0" eaLnBrk="1" fontAlgn="ctr" latinLnBrk="0" hangingPunct="1"/>
                      <a:r>
                        <a:rPr lang="ru-RU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-35 000,0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r" defTabSz="914400" rtl="0" eaLnBrk="1" fontAlgn="ctr" latinLnBrk="0" hangingPunct="1"/>
                      <a:r>
                        <a:rPr lang="ru-RU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-47 511,7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r" defTabSz="914400" rtl="0" eaLnBrk="1" fontAlgn="ctr" latinLnBrk="0" hangingPunct="1"/>
                      <a:r>
                        <a:rPr lang="ru-RU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-25 400,0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r" defTabSz="914400" rtl="0" eaLnBrk="1" fontAlgn="ctr" latinLnBrk="0" hangingPunct="1"/>
                      <a:r>
                        <a:rPr lang="ru-RU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72,6%</a:t>
                      </a:r>
                      <a:endParaRPr lang="ru-RU" sz="1400" b="0" i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r" defTabSz="914400" rtl="0" eaLnBrk="1" fontAlgn="ctr" latinLnBrk="0" hangingPunct="1"/>
                      <a:r>
                        <a:rPr lang="ru-RU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r" defTabSz="914400" rtl="0" eaLnBrk="1" fontAlgn="ctr" latinLnBrk="0" hangingPunct="1"/>
                      <a:r>
                        <a:rPr lang="ru-RU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92292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r" defTabSz="914400" rtl="0" eaLnBrk="1" fontAlgn="ctr" latinLnBrk="0" hangingPunct="1"/>
                      <a:r>
                        <a:rPr lang="ru-RU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Размер муниципального долга на 31.12.</a:t>
                      </a:r>
                      <a:endParaRPr lang="ru-RU" sz="14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r" defTabSz="914400" rtl="0" eaLnBrk="1" fontAlgn="ctr" latinLnBrk="0" hangingPunct="1"/>
                      <a:r>
                        <a:rPr lang="ru-RU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33 900,0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r" defTabSz="914400" rtl="0" eaLnBrk="1" fontAlgn="ctr" latinLnBrk="0" hangingPunct="1"/>
                      <a:r>
                        <a:rPr lang="ru-RU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68 900,0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r" defTabSz="914400" rtl="0" eaLnBrk="1" fontAlgn="ctr" latinLnBrk="0" hangingPunct="1"/>
                      <a:r>
                        <a:rPr lang="ru-RU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68</a:t>
                      </a:r>
                      <a:r>
                        <a:rPr lang="ru-RU" sz="140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900,0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noProof="0" dirty="0" smtClean="0">
                          <a:latin typeface="Times New Roman" pitchFamily="18" charset="0"/>
                          <a:cs typeface="Times New Roman" pitchFamily="18" charset="0"/>
                        </a:rPr>
                        <a:t>94 300,0</a:t>
                      </a:r>
                      <a:endParaRPr lang="ru-RU" sz="1400" b="1" kern="1200" noProof="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noProof="0" dirty="0" smtClean="0">
                          <a:latin typeface="Times New Roman" pitchFamily="18" charset="0"/>
                          <a:cs typeface="Times New Roman" pitchFamily="18" charset="0"/>
                        </a:rPr>
                        <a:t>136,9%</a:t>
                      </a:r>
                      <a:endParaRPr lang="ru-RU" sz="1400" b="0" i="1" kern="1200" noProof="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noProof="0" dirty="0" smtClean="0">
                          <a:latin typeface="Times New Roman" pitchFamily="18" charset="0"/>
                          <a:cs typeface="Times New Roman" pitchFamily="18" charset="0"/>
                        </a:rPr>
                        <a:t>94 300,0</a:t>
                      </a:r>
                      <a:endParaRPr lang="ru-RU" sz="1400" b="0" kern="1200" noProof="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noProof="0" dirty="0" smtClean="0">
                          <a:latin typeface="Times New Roman" pitchFamily="18" charset="0"/>
                          <a:cs typeface="Times New Roman" pitchFamily="18" charset="0"/>
                        </a:rPr>
                        <a:t>94 300,0</a:t>
                      </a:r>
                      <a:endParaRPr lang="ru-RU" sz="1400" b="0" kern="1200" noProof="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0992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7669</TotalTime>
  <Words>13769</Words>
  <Application>Microsoft Office PowerPoint</Application>
  <PresentationFormat>Произвольный</PresentationFormat>
  <Paragraphs>3611</Paragraphs>
  <Slides>83</Slides>
  <Notes>83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83</vt:i4>
      </vt:variant>
    </vt:vector>
  </HeadingPairs>
  <TitlesOfParts>
    <vt:vector size="84" baseType="lpstr">
      <vt:lpstr>Эркер</vt:lpstr>
      <vt:lpstr> БЮДЖЕТ ГОРОДА ПОКАЧИ  НА 2022 ГОД И НА ПЛАНОВЫЙ ПЕРИОД 2023 И 2024 ГОДОВ, утвержденный решение Думы города Покачи  от 14.12.2021 №82 </vt:lpstr>
      <vt:lpstr>Презентация PowerPoint</vt:lpstr>
      <vt:lpstr>Основные показатели прогноза социально – экономического развития на 2020-2024 годы</vt:lpstr>
      <vt:lpstr>Основные направления налоговой политики на 2022 год и на плановый период 2023 и 2024 годов</vt:lpstr>
      <vt:lpstr>Основные направления бюджетной политики на 2022 год и на плановый период 2023 и 2024 годов</vt:lpstr>
      <vt:lpstr>Основные направления долговой политики на 2022 год и на плановый период 2023 и 2024 годов</vt:lpstr>
      <vt:lpstr>Основные риски налоговой, бюджетной и долговой политики в 2022-2024 годах и принимаемые меры по их минимизации</vt:lpstr>
      <vt:lpstr>Бюджетный прогноз города Покачи на долгосрочных период до 2025 года (проект)</vt:lpstr>
      <vt:lpstr>Основные характеристики проекта бюджета города Покачи в период 2020-2024 годов</vt:lpstr>
      <vt:lpstr>Презентация PowerPoint</vt:lpstr>
      <vt:lpstr>Особенности формирования налоговых доходов  на 2022-2024 годы</vt:lpstr>
      <vt:lpstr>Структура доходов бюджета города Покачи  на 2020 - 2024 годы </vt:lpstr>
      <vt:lpstr>Налоговые доходы бюджета города Покачи в 2020-2024 г.г.</vt:lpstr>
      <vt:lpstr>Неналоговые доходы бюджета города Покачи в 2020-2024г.г. </vt:lpstr>
      <vt:lpstr>Безвозмездные поступления бюджета города Покачи в 2020-2024 г.г.</vt:lpstr>
      <vt:lpstr>Сведения о доходах бюджета на период 2020-2024 годы в разделе видов доходов (1)</vt:lpstr>
      <vt:lpstr>Сведения о доходах бюджета на период 2020-2024 годы в разделе видов доходов (2)</vt:lpstr>
      <vt:lpstr>Прогноз выпадающих налоговых доходов в связи с предоставлением налоговых льгот/сниженных налоговых ставок</vt:lpstr>
      <vt:lpstr>Презентация PowerPoint</vt:lpstr>
      <vt:lpstr>Презентация PowerPoint</vt:lpstr>
      <vt:lpstr>Структура расходов бюджета города Покачи в период 2020 - 2024 годов</vt:lpstr>
      <vt:lpstr>Направления расходов бюджета города Покачи в 2022 году</vt:lpstr>
      <vt:lpstr>Распределение бюджетных ассигнований по разделам и подразделам классификации расходов бюджета города Покачи (1)</vt:lpstr>
      <vt:lpstr>Распределение бюджетных ассигнований по разделам и подразделам классификации расходов бюджета города Покачи (2)</vt:lpstr>
      <vt:lpstr>Распределение бюджетных ассигнований по разделам и подразделам классификации расходов бюджета города Покачи (3)</vt:lpstr>
      <vt:lpstr>Распределение бюджетных ассигнований по разделам и подразделам классификации расходов бюджета города Покачи (4)</vt:lpstr>
      <vt:lpstr>Распределение бюджетных ассигнований по разделам и подразделам классификации расходов бюджета города Покачи (5)</vt:lpstr>
      <vt:lpstr>Расходы на финансовое обеспечение реализации национальных проектов </vt:lpstr>
      <vt:lpstr>Расходы на реализацию предложений и инициатив граждан в 2022 году</vt:lpstr>
      <vt:lpstr>Расходы бюджета на поддержку семьи и детей</vt:lpstr>
      <vt:lpstr>Расходы на осуществление бюджетных инвестиций в объекты капитального строительства</vt:lpstr>
      <vt:lpstr>Расходы на обслуживание муниципального долга в 2016-2024 годах</vt:lpstr>
      <vt:lpstr>Презентация PowerPoint</vt:lpstr>
      <vt:lpstr> Исходные данные для формирования расходов на оплату труда  работников по муниципальным учреждениям на 2022 год</vt:lpstr>
      <vt:lpstr>Структура расходов финансово – хозяйственной деятельности муниципальных учреждений</vt:lpstr>
      <vt:lpstr>Муниципальные услуги, оказываемые муниципальными учреждениями в 2020-2024 годах (1)</vt:lpstr>
      <vt:lpstr>Муниципальные услуги, оказываемые муниципальными учреждениями в 2020-2024 годах (2)</vt:lpstr>
      <vt:lpstr>Муниципальные услуги, оказываемые муниципальными учреждениями в 2020-2024 годах (3)</vt:lpstr>
      <vt:lpstr>Муниципальные услуги, оказываемые муниципальными учреждениями в 2020-2024 годах (4)</vt:lpstr>
      <vt:lpstr>Муниципальные услуги, оказываемые муниципальными учреждениями в 2020-2024 годах (5)</vt:lpstr>
      <vt:lpstr>Муниципальные услуги, оказываемые муниципальными учреждениями в 2020-2024 годах (6)</vt:lpstr>
      <vt:lpstr>Муниципальные услуги, оказываемые муниципальными учреждениями в 2020-2024 годах (7)</vt:lpstr>
      <vt:lpstr>Муниципальные услуги, оказываемые муниципальными учреждениями в 2020-2024 годах (8)</vt:lpstr>
      <vt:lpstr>Презентация PowerPoint</vt:lpstr>
      <vt:lpstr>Презентация PowerPoint</vt:lpstr>
      <vt:lpstr>Презентация PowerPoint</vt:lpstr>
      <vt:lpstr>Презентация PowerPoint</vt:lpstr>
      <vt:lpstr>Непрограммные направления расходования средств на 2022 год и на плановый период 2023 и 2024 годы</vt:lpstr>
      <vt:lpstr>Муниципальная программа «Реализация молодежной политики на территории города Покачи»</vt:lpstr>
      <vt:lpstr>Муниципальная программа «Организация отдыха детей города Покачи в каникулярное время» </vt:lpstr>
      <vt:lpstr>Муниципальная программа «Осуществление материально-технического обеспечения деятельности ОМСУ, КУ города Покачи, финансовое обеспечение деятельности которых осуществляется за счет средств бюджета города Покачи на основании бюджетной сметы»</vt:lpstr>
      <vt:lpstr>Муниципальная программа «Сохранение и развитие сферы культуры города Покачи» </vt:lpstr>
      <vt:lpstr>Муниципальная программа «Развитие муниципальной службы в городе Покачи»</vt:lpstr>
      <vt:lpstr>Муниципальная программа «Профилактика терроризма и экстремизма, создание на территории города Покачи комфортной среды для проживания многонационального общества»</vt:lpstr>
      <vt:lpstr>Муниципальная программа «Поддержка и развитие малого и среднего предпринимательства,  агропромышленного комплекса на территории города Покачи»</vt:lpstr>
      <vt:lpstr>Муниципальная программа «Развитие жилищной сферы в городе Покачи»</vt:lpstr>
      <vt:lpstr>Муниципальная программа «Улучшение условий и охраны труда на территории города Покачи»</vt:lpstr>
      <vt:lpstr>Муниципальная программа «Разработка документов градостроительного регулирования города Покачи»</vt:lpstr>
      <vt:lpstr>Муниципальная программа «Противодействие коррупции в муниципальном образовании город Покачи»</vt:lpstr>
      <vt:lpstr>Муниципальная программа «Информирование населения о деятельности органов местного самоуправления, поддержка лиц, внесших выдающийся вклад в развитие города Покачи»</vt:lpstr>
      <vt:lpstr>Муниципальная программа «Управление муниципальными финансами города Покачи»</vt:lpstr>
      <vt:lpstr>Муниципальная программа «Управление и распоряжение имуществом, находящимся в собственности города Покачи и земельными участками, государственная собственность на которые не разграничена»</vt:lpstr>
      <vt:lpstr>Муниципальная программа «Развитие транспортной системы города Покачи»</vt:lpstr>
      <vt:lpstr>Муниципальная программа «Обеспечение жильем молодых семей на территории города Покачи»</vt:lpstr>
      <vt:lpstr>Муниципальная программа «Обеспечение условий для развития физической культуры, школьного спорта и массового спорта в городе Покачи» </vt:lpstr>
      <vt:lpstr>Муниципальная программа «Реализация отдельных государственных полномочий в сфере опеки и попечительства в городе Покачи»</vt:lpstr>
      <vt:lpstr>Муниципальная программа «Поддержка социально-ориентированных некоммерческих организаций города Покачи»</vt:lpstr>
      <vt:lpstr>Муниципальная программа «Обеспечение экологической безопасности на территории города Покачи»</vt:lpstr>
      <vt:lpstr>Муниципальная программа «Формирование современной городской среды в муниципальном образовании города Покачи»</vt:lpstr>
      <vt:lpstr>Муниципальная программа «Обеспечение безопасности жизнедеятельности населения на территории города Покачи»</vt:lpstr>
      <vt:lpstr>Муниципальная программа «Информационное общество города Покачи» </vt:lpstr>
      <vt:lpstr>Муниципальная программа «Развитие жилищно-коммунального комплекса и повышение энергетической эффективности в городе Покачи» (1)</vt:lpstr>
      <vt:lpstr>Муниципальная программа «Развитие жилищно-коммунального комплекса и повышение энергетической эффективности в городе Покачи» (2)</vt:lpstr>
      <vt:lpstr>Муниципальная программа «Развитие жилищно-коммунального комплекса и повышение энергетической эффективности в городе Покачи» (3)</vt:lpstr>
      <vt:lpstr>Муниципальная программа «Поддержка ведения садоводства и огородничества на территории  города Покачи»  </vt:lpstr>
      <vt:lpstr>Муниципальная программа «Развитие образования в городе Покачи» (1)</vt:lpstr>
      <vt:lpstr>Муниципальная программа «Развитие образования в городе Покачи» (2)</vt:lpstr>
      <vt:lpstr>Муниципальная программа «Формирование беспрепятственного доступа инвалидов и других маломобильных групп населения к объектам социальной инфраструктуры муниципального образования город Покачи»</vt:lpstr>
      <vt:lpstr>Непрограммные направления расходования средств на 2022 год и на плановый период 2023 и 2024 годы</vt:lpstr>
      <vt:lpstr>Презентация PowerPoint</vt:lpstr>
      <vt:lpstr>Источники финансирования дефицита бюджета в период 2020-2024 годы</vt:lpstr>
      <vt:lpstr>Структура муниципального долга бюджета города Покачи в период 2020-2024 годы</vt:lpstr>
      <vt:lpstr>Контактная информация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Ступницкая Виктория Викторовна</cp:lastModifiedBy>
  <cp:revision>1022</cp:revision>
  <cp:lastPrinted>2021-12-08T09:04:51Z</cp:lastPrinted>
  <dcterms:created xsi:type="dcterms:W3CDTF">2019-09-17T05:02:43Z</dcterms:created>
  <dcterms:modified xsi:type="dcterms:W3CDTF">2021-12-20T07:04:22Z</dcterms:modified>
</cp:coreProperties>
</file>